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2"/>
  </p:notesMasterIdLst>
  <p:sldIdLst>
    <p:sldId id="256" r:id="rId2"/>
    <p:sldId id="288" r:id="rId3"/>
    <p:sldId id="304" r:id="rId4"/>
    <p:sldId id="312" r:id="rId5"/>
    <p:sldId id="319" r:id="rId6"/>
    <p:sldId id="320" r:id="rId7"/>
    <p:sldId id="321" r:id="rId8"/>
    <p:sldId id="322" r:id="rId9"/>
    <p:sldId id="323" r:id="rId10"/>
    <p:sldId id="324" r:id="rId11"/>
    <p:sldId id="326" r:id="rId12"/>
    <p:sldId id="265" r:id="rId13"/>
    <p:sldId id="266" r:id="rId14"/>
    <p:sldId id="283" r:id="rId15"/>
    <p:sldId id="327" r:id="rId16"/>
    <p:sldId id="328" r:id="rId17"/>
    <p:sldId id="329" r:id="rId18"/>
    <p:sldId id="330" r:id="rId19"/>
    <p:sldId id="308" r:id="rId20"/>
    <p:sldId id="287" r:id="rId2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2"/>
    <a:srgbClr val="663300"/>
    <a:srgbClr val="CC0099"/>
    <a:srgbClr val="0000FF"/>
    <a:srgbClr val="009BD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775DCB02-9BB8-47FD-8907-85C794F793BA}" styleName="Themed Style 1 - Accent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6374" autoAdjust="0"/>
    <p:restoredTop sz="92593"/>
  </p:normalViewPr>
  <p:slideViewPr>
    <p:cSldViewPr snapToGrid="0">
      <p:cViewPr varScale="1">
        <p:scale>
          <a:sx n="58" d="100"/>
          <a:sy n="58" d="100"/>
        </p:scale>
        <p:origin x="1224" y="56"/>
      </p:cViewPr>
      <p:guideLst/>
    </p:cSldViewPr>
  </p:slideViewPr>
  <p:notesTextViewPr>
    <p:cViewPr>
      <p:scale>
        <a:sx n="3" d="2"/>
        <a:sy n="3" d="2"/>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s>
</file>

<file path=ppt/charts/_rels/chart1.xml.rels><?xml version="1.0" encoding="UTF-8" standalone="yes"?>
<Relationships xmlns="http://schemas.openxmlformats.org/package/2006/relationships"><Relationship Id="rId3" Type="http://schemas.openxmlformats.org/officeDocument/2006/relationships/oleObject" Target="file:///F:\My%20Documents\Pomina%202\T&#224;i%20ch&#237;nh\TH\THI%20PH&#7846;N%20C&#193;C%20CTY%20TH&#201;P%20&amp;%20CHINH%20SACH%20BAN%20H&#192;NG.xlsx" TargetMode="External"/><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oleObject" Target="file:///C:\Users\Admin\Desktop\Th&#432;%20mu&#803;c%20m&#417;&#769;i\Thaco\THI%20PH&#7846;N%20C&#193;C%20CTY%20TH&#201;P%20&amp;%20CHINH%20SACH%20BAN%20H&#192;NG.xlsx" TargetMode="External"/><Relationship Id="rId2" Type="http://schemas.microsoft.com/office/2011/relationships/chartColorStyle" Target="colors2.xml"/><Relationship Id="rId1" Type="http://schemas.microsoft.com/office/2011/relationships/chartStyle" Target="style2.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lnSpc>
                <a:spcPts val="2400"/>
              </a:lnSpc>
              <a:defRPr sz="1400" b="0" i="0" u="none" strike="noStrike" kern="1200" spc="0" baseline="0">
                <a:solidFill>
                  <a:schemeClr val="tx1">
                    <a:lumMod val="65000"/>
                    <a:lumOff val="35000"/>
                  </a:schemeClr>
                </a:solidFill>
                <a:latin typeface="+mn-lt"/>
                <a:ea typeface="+mn-ea"/>
                <a:cs typeface="+mn-cs"/>
              </a:defRPr>
            </a:pPr>
            <a:r>
              <a:rPr lang="en-US" dirty="0"/>
              <a:t> </a:t>
            </a:r>
            <a:r>
              <a:rPr lang="en-US" sz="1600" b="1" dirty="0">
                <a:solidFill>
                  <a:srgbClr val="0000FF"/>
                </a:solidFill>
                <a:latin typeface="Arial" panose="020B0604020202020204" pitchFamily="34" charset="0"/>
                <a:cs typeface="Arial" panose="020B0604020202020204" pitchFamily="34" charset="0"/>
              </a:rPr>
              <a:t>THỊ</a:t>
            </a:r>
            <a:r>
              <a:rPr lang="en-US" sz="1600" b="1" baseline="0" dirty="0">
                <a:solidFill>
                  <a:srgbClr val="0000FF"/>
                </a:solidFill>
                <a:latin typeface="Arial" panose="020B0604020202020204" pitchFamily="34" charset="0"/>
                <a:cs typeface="Arial" panose="020B0604020202020204" pitchFamily="34" charset="0"/>
              </a:rPr>
              <a:t> </a:t>
            </a:r>
            <a:r>
              <a:rPr lang="en-US" sz="1600" b="1" baseline="0" dirty="0" err="1">
                <a:solidFill>
                  <a:srgbClr val="0000FF"/>
                </a:solidFill>
                <a:latin typeface="Arial" panose="020B0604020202020204" pitchFamily="34" charset="0"/>
                <a:cs typeface="Arial" panose="020B0604020202020204" pitchFamily="34" charset="0"/>
              </a:rPr>
              <a:t>PHẦN</a:t>
            </a:r>
            <a:r>
              <a:rPr lang="en-US" sz="1600" b="1" baseline="0" dirty="0">
                <a:solidFill>
                  <a:srgbClr val="0000FF"/>
                </a:solidFill>
                <a:latin typeface="Arial" panose="020B0604020202020204" pitchFamily="34" charset="0"/>
                <a:cs typeface="Arial" panose="020B0604020202020204" pitchFamily="34" charset="0"/>
              </a:rPr>
              <a:t> </a:t>
            </a:r>
            <a:r>
              <a:rPr lang="en-US" sz="1600" b="1" baseline="0" dirty="0" err="1">
                <a:solidFill>
                  <a:srgbClr val="0000FF"/>
                </a:solidFill>
                <a:latin typeface="Arial" panose="020B0604020202020204" pitchFamily="34" charset="0"/>
                <a:cs typeface="Arial" panose="020B0604020202020204" pitchFamily="34" charset="0"/>
              </a:rPr>
              <a:t>CÁC</a:t>
            </a:r>
            <a:r>
              <a:rPr lang="en-US" sz="1600" b="1" baseline="0" dirty="0">
                <a:solidFill>
                  <a:srgbClr val="0000FF"/>
                </a:solidFill>
                <a:latin typeface="Arial" panose="020B0604020202020204" pitchFamily="34" charset="0"/>
                <a:cs typeface="Arial" panose="020B0604020202020204" pitchFamily="34" charset="0"/>
              </a:rPr>
              <a:t> </a:t>
            </a:r>
            <a:r>
              <a:rPr lang="en-US" sz="1600" b="1" baseline="0" dirty="0" err="1">
                <a:solidFill>
                  <a:srgbClr val="0000FF"/>
                </a:solidFill>
                <a:latin typeface="Arial" panose="020B0604020202020204" pitchFamily="34" charset="0"/>
                <a:cs typeface="Arial" panose="020B0604020202020204" pitchFamily="34" charset="0"/>
              </a:rPr>
              <a:t>CÔNG</a:t>
            </a:r>
            <a:r>
              <a:rPr lang="en-US" sz="1600" b="1" baseline="0" dirty="0">
                <a:solidFill>
                  <a:srgbClr val="0000FF"/>
                </a:solidFill>
                <a:latin typeface="Arial" panose="020B0604020202020204" pitchFamily="34" charset="0"/>
                <a:cs typeface="Arial" panose="020B0604020202020204" pitchFamily="34" charset="0"/>
              </a:rPr>
              <a:t> TY THÉP </a:t>
            </a:r>
            <a:r>
              <a:rPr lang="en-US" sz="1600" b="1" baseline="0" dirty="0" err="1">
                <a:solidFill>
                  <a:srgbClr val="0000FF"/>
                </a:solidFill>
                <a:latin typeface="Arial" panose="020B0604020202020204" pitchFamily="34" charset="0"/>
                <a:cs typeface="Arial" panose="020B0604020202020204" pitchFamily="34" charset="0"/>
              </a:rPr>
              <a:t>XÂY</a:t>
            </a:r>
            <a:r>
              <a:rPr lang="en-US" sz="1600" b="1" baseline="0" dirty="0">
                <a:solidFill>
                  <a:srgbClr val="0000FF"/>
                </a:solidFill>
                <a:latin typeface="Arial" panose="020B0604020202020204" pitchFamily="34" charset="0"/>
                <a:cs typeface="Arial" panose="020B0604020202020204" pitchFamily="34" charset="0"/>
              </a:rPr>
              <a:t> </a:t>
            </a:r>
            <a:r>
              <a:rPr lang="en-US" sz="1600" b="1" baseline="0" dirty="0" err="1">
                <a:solidFill>
                  <a:srgbClr val="0000FF"/>
                </a:solidFill>
                <a:latin typeface="Arial" panose="020B0604020202020204" pitchFamily="34" charset="0"/>
                <a:cs typeface="Arial" panose="020B0604020202020204" pitchFamily="34" charset="0"/>
              </a:rPr>
              <a:t>DỰNG</a:t>
            </a:r>
            <a:r>
              <a:rPr lang="en-US" sz="1600" b="1" baseline="0" dirty="0">
                <a:solidFill>
                  <a:srgbClr val="0000FF"/>
                </a:solidFill>
                <a:latin typeface="Arial" panose="020B0604020202020204" pitchFamily="34" charset="0"/>
                <a:cs typeface="Arial" panose="020B0604020202020204" pitchFamily="34" charset="0"/>
              </a:rPr>
              <a:t> </a:t>
            </a:r>
            <a:r>
              <a:rPr lang="en-US" sz="1600" b="1" baseline="0" dirty="0" err="1">
                <a:solidFill>
                  <a:srgbClr val="0000FF"/>
                </a:solidFill>
                <a:latin typeface="Arial" panose="020B0604020202020204" pitchFamily="34" charset="0"/>
                <a:cs typeface="Arial" panose="020B0604020202020204" pitchFamily="34" charset="0"/>
              </a:rPr>
              <a:t>TẠI</a:t>
            </a:r>
            <a:r>
              <a:rPr lang="en-US" sz="1600" b="1" baseline="0" dirty="0">
                <a:solidFill>
                  <a:srgbClr val="0000FF"/>
                </a:solidFill>
                <a:latin typeface="Arial" panose="020B0604020202020204" pitchFamily="34" charset="0"/>
                <a:cs typeface="Arial" panose="020B0604020202020204" pitchFamily="34" charset="0"/>
              </a:rPr>
              <a:t> VIỆT NAM </a:t>
            </a:r>
            <a:r>
              <a:rPr lang="en-US" sz="1600" b="1" baseline="0" dirty="0" err="1">
                <a:solidFill>
                  <a:srgbClr val="0000FF"/>
                </a:solidFill>
                <a:latin typeface="Arial" panose="020B0604020202020204" pitchFamily="34" charset="0"/>
                <a:cs typeface="Arial" panose="020B0604020202020204" pitchFamily="34" charset="0"/>
              </a:rPr>
              <a:t>NĂM</a:t>
            </a:r>
            <a:r>
              <a:rPr lang="en-US" sz="1600" b="1" baseline="0" dirty="0">
                <a:solidFill>
                  <a:srgbClr val="0000FF"/>
                </a:solidFill>
                <a:latin typeface="Arial" panose="020B0604020202020204" pitchFamily="34" charset="0"/>
                <a:cs typeface="Arial" panose="020B0604020202020204" pitchFamily="34" charset="0"/>
              </a:rPr>
              <a:t> 2022 THEO </a:t>
            </a:r>
            <a:r>
              <a:rPr lang="en-US" sz="1600" b="1" baseline="0" dirty="0" err="1">
                <a:solidFill>
                  <a:srgbClr val="0000FF"/>
                </a:solidFill>
                <a:latin typeface="Arial" panose="020B0604020202020204" pitchFamily="34" charset="0"/>
                <a:cs typeface="Arial" panose="020B0604020202020204" pitchFamily="34" charset="0"/>
              </a:rPr>
              <a:t>VSA</a:t>
            </a:r>
            <a:endParaRPr lang="en-US" sz="1600" b="1" baseline="0" dirty="0">
              <a:solidFill>
                <a:srgbClr val="0000FF"/>
              </a:solidFill>
              <a:latin typeface="Arial" panose="020B0604020202020204" pitchFamily="34" charset="0"/>
              <a:cs typeface="Arial" panose="020B0604020202020204" pitchFamily="34" charset="0"/>
            </a:endParaRPr>
          </a:p>
          <a:p>
            <a:pPr>
              <a:lnSpc>
                <a:spcPts val="2400"/>
              </a:lnSpc>
              <a:defRPr/>
            </a:pPr>
            <a:r>
              <a:rPr lang="en-US" sz="1600" b="1" dirty="0">
                <a:solidFill>
                  <a:srgbClr val="0000FF"/>
                </a:solidFill>
                <a:latin typeface="Arial" panose="020B0604020202020204" pitchFamily="34" charset="0"/>
                <a:cs typeface="Arial" panose="020B0604020202020204" pitchFamily="34" charset="0"/>
              </a:rPr>
              <a:t>DUNG LƯỢNG</a:t>
            </a:r>
            <a:r>
              <a:rPr lang="en-US" sz="1600" b="1" baseline="0" dirty="0">
                <a:solidFill>
                  <a:srgbClr val="0000FF"/>
                </a:solidFill>
                <a:latin typeface="Arial" panose="020B0604020202020204" pitchFamily="34" charset="0"/>
                <a:cs typeface="Arial" panose="020B0604020202020204" pitchFamily="34" charset="0"/>
              </a:rPr>
              <a:t> THỊ TRƯỜNG 12,2 </a:t>
            </a:r>
            <a:r>
              <a:rPr lang="en-US" sz="1600" b="1" baseline="0" dirty="0" err="1">
                <a:solidFill>
                  <a:srgbClr val="0000FF"/>
                </a:solidFill>
                <a:latin typeface="Arial" panose="020B0604020202020204" pitchFamily="34" charset="0"/>
                <a:cs typeface="Arial" panose="020B0604020202020204" pitchFamily="34" charset="0"/>
              </a:rPr>
              <a:t>TRIỆU</a:t>
            </a:r>
            <a:r>
              <a:rPr lang="en-US" sz="1600" b="1" baseline="0" dirty="0">
                <a:solidFill>
                  <a:srgbClr val="0000FF"/>
                </a:solidFill>
                <a:latin typeface="Arial" panose="020B0604020202020204" pitchFamily="34" charset="0"/>
                <a:cs typeface="Arial" panose="020B0604020202020204" pitchFamily="34" charset="0"/>
              </a:rPr>
              <a:t> </a:t>
            </a:r>
            <a:r>
              <a:rPr lang="en-US" sz="1600" b="1" baseline="0" dirty="0" err="1">
                <a:solidFill>
                  <a:srgbClr val="0000FF"/>
                </a:solidFill>
                <a:latin typeface="Arial" panose="020B0604020202020204" pitchFamily="34" charset="0"/>
                <a:cs typeface="Arial" panose="020B0604020202020204" pitchFamily="34" charset="0"/>
              </a:rPr>
              <a:t>TẤN</a:t>
            </a:r>
            <a:endParaRPr lang="en-US" sz="1600" b="1" dirty="0">
              <a:solidFill>
                <a:srgbClr val="0000FF"/>
              </a:solidFill>
              <a:latin typeface="Arial" panose="020B0604020202020204" pitchFamily="34" charset="0"/>
              <a:cs typeface="Arial" panose="020B0604020202020204" pitchFamily="34" charset="0"/>
            </a:endParaRPr>
          </a:p>
        </c:rich>
      </c:tx>
      <c:layout>
        <c:manualLayout>
          <c:xMode val="edge"/>
          <c:yMode val="edge"/>
          <c:x val="0.11569098962061561"/>
          <c:y val="0.11364001743429984"/>
        </c:manualLayout>
      </c:layout>
      <c:overlay val="0"/>
      <c:spPr>
        <a:noFill/>
        <a:ln>
          <a:noFill/>
        </a:ln>
        <a:effectLst/>
      </c:spPr>
      <c:txPr>
        <a:bodyPr rot="0" spcFirstLastPara="1" vertOverflow="ellipsis" vert="horz" wrap="square" anchor="ctr" anchorCtr="1"/>
        <a:lstStyle/>
        <a:p>
          <a:pPr>
            <a:lnSpc>
              <a:spcPts val="2400"/>
            </a:lnSpc>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manualLayout>
          <c:layoutTarget val="inner"/>
          <c:xMode val="edge"/>
          <c:yMode val="edge"/>
          <c:x val="0.2188767064628285"/>
          <c:y val="0.29347196221615673"/>
          <c:w val="0.56224658707434294"/>
          <c:h val="0.62857331694699692"/>
        </c:manualLayout>
      </c:layout>
      <c:pieChart>
        <c:varyColors val="1"/>
        <c:ser>
          <c:idx val="0"/>
          <c:order val="0"/>
          <c:dPt>
            <c:idx val="0"/>
            <c:bubble3D val="0"/>
            <c:spPr>
              <a:solidFill>
                <a:schemeClr val="accent1"/>
              </a:solidFill>
              <a:ln w="19050">
                <a:solidFill>
                  <a:schemeClr val="lt1"/>
                </a:solidFill>
              </a:ln>
              <a:effectLst/>
            </c:spPr>
            <c:extLst>
              <c:ext xmlns:c16="http://schemas.microsoft.com/office/drawing/2014/chart" uri="{C3380CC4-5D6E-409C-BE32-E72D297353CC}">
                <c16:uniqueId val="{00000001-F38C-4486-A478-6357629A23B8}"/>
              </c:ext>
            </c:extLst>
          </c:dPt>
          <c:dPt>
            <c:idx val="1"/>
            <c:bubble3D val="0"/>
            <c:spPr>
              <a:solidFill>
                <a:schemeClr val="accent2"/>
              </a:solidFill>
              <a:ln w="19050">
                <a:solidFill>
                  <a:schemeClr val="lt1"/>
                </a:solidFill>
              </a:ln>
              <a:effectLst/>
            </c:spPr>
            <c:extLst>
              <c:ext xmlns:c16="http://schemas.microsoft.com/office/drawing/2014/chart" uri="{C3380CC4-5D6E-409C-BE32-E72D297353CC}">
                <c16:uniqueId val="{00000003-F38C-4486-A478-6357629A23B8}"/>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F38C-4486-A478-6357629A23B8}"/>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7-F38C-4486-A478-6357629A23B8}"/>
              </c:ext>
            </c:extLst>
          </c:dPt>
          <c:dPt>
            <c:idx val="4"/>
            <c:bubble3D val="0"/>
            <c:spPr>
              <a:solidFill>
                <a:schemeClr val="accent5"/>
              </a:solidFill>
              <a:ln w="19050">
                <a:solidFill>
                  <a:schemeClr val="lt1"/>
                </a:solidFill>
              </a:ln>
              <a:effectLst/>
            </c:spPr>
            <c:extLst>
              <c:ext xmlns:c16="http://schemas.microsoft.com/office/drawing/2014/chart" uri="{C3380CC4-5D6E-409C-BE32-E72D297353CC}">
                <c16:uniqueId val="{00000009-F38C-4486-A478-6357629A23B8}"/>
              </c:ext>
            </c:extLst>
          </c:dPt>
          <c:dPt>
            <c:idx val="5"/>
            <c:bubble3D val="0"/>
            <c:spPr>
              <a:solidFill>
                <a:schemeClr val="accent6"/>
              </a:solidFill>
              <a:ln w="19050">
                <a:solidFill>
                  <a:schemeClr val="lt1"/>
                </a:solidFill>
              </a:ln>
              <a:effectLst/>
            </c:spPr>
            <c:extLst>
              <c:ext xmlns:c16="http://schemas.microsoft.com/office/drawing/2014/chart" uri="{C3380CC4-5D6E-409C-BE32-E72D297353CC}">
                <c16:uniqueId val="{0000000B-F38C-4486-A478-6357629A23B8}"/>
              </c:ext>
            </c:extLst>
          </c:dPt>
          <c:dPt>
            <c:idx val="6"/>
            <c:bubble3D val="0"/>
            <c:spPr>
              <a:solidFill>
                <a:schemeClr val="accent1">
                  <a:lumMod val="60000"/>
                </a:schemeClr>
              </a:solidFill>
              <a:ln w="19050">
                <a:solidFill>
                  <a:schemeClr val="lt1"/>
                </a:solidFill>
              </a:ln>
              <a:effectLst/>
            </c:spPr>
            <c:extLst>
              <c:ext xmlns:c16="http://schemas.microsoft.com/office/drawing/2014/chart" uri="{C3380CC4-5D6E-409C-BE32-E72D297353CC}">
                <c16:uniqueId val="{0000000D-F38C-4486-A478-6357629A23B8}"/>
              </c:ext>
            </c:extLst>
          </c:dPt>
          <c:dPt>
            <c:idx val="7"/>
            <c:bubble3D val="0"/>
            <c:spPr>
              <a:solidFill>
                <a:schemeClr val="accent2">
                  <a:lumMod val="60000"/>
                </a:schemeClr>
              </a:solidFill>
              <a:ln w="19050">
                <a:solidFill>
                  <a:schemeClr val="lt1"/>
                </a:solidFill>
              </a:ln>
              <a:effectLst/>
            </c:spPr>
            <c:extLst>
              <c:ext xmlns:c16="http://schemas.microsoft.com/office/drawing/2014/chart" uri="{C3380CC4-5D6E-409C-BE32-E72D297353CC}">
                <c16:uniqueId val="{0000000F-F38C-4486-A478-6357629A23B8}"/>
              </c:ext>
            </c:extLst>
          </c:dPt>
          <c:dPt>
            <c:idx val="8"/>
            <c:bubble3D val="0"/>
            <c:spPr>
              <a:solidFill>
                <a:schemeClr val="accent3">
                  <a:lumMod val="60000"/>
                </a:schemeClr>
              </a:solidFill>
              <a:ln w="19050">
                <a:solidFill>
                  <a:schemeClr val="lt1"/>
                </a:solidFill>
              </a:ln>
              <a:effectLst/>
            </c:spPr>
            <c:extLst>
              <c:ext xmlns:c16="http://schemas.microsoft.com/office/drawing/2014/chart" uri="{C3380CC4-5D6E-409C-BE32-E72D297353CC}">
                <c16:uniqueId val="{00000011-F38C-4486-A478-6357629A23B8}"/>
              </c:ext>
            </c:extLst>
          </c:dPt>
          <c:dPt>
            <c:idx val="9"/>
            <c:bubble3D val="0"/>
            <c:spPr>
              <a:solidFill>
                <a:schemeClr val="accent4">
                  <a:lumMod val="60000"/>
                </a:schemeClr>
              </a:solidFill>
              <a:ln w="19050">
                <a:solidFill>
                  <a:schemeClr val="lt1"/>
                </a:solidFill>
              </a:ln>
              <a:effectLst/>
            </c:spPr>
            <c:extLst>
              <c:ext xmlns:c16="http://schemas.microsoft.com/office/drawing/2014/chart" uri="{C3380CC4-5D6E-409C-BE32-E72D297353CC}">
                <c16:uniqueId val="{00000013-F38C-4486-A478-6357629A23B8}"/>
              </c:ext>
            </c:extLst>
          </c:dPt>
          <c:dPt>
            <c:idx val="10"/>
            <c:bubble3D val="0"/>
            <c:spPr>
              <a:solidFill>
                <a:schemeClr val="accent5">
                  <a:lumMod val="60000"/>
                </a:schemeClr>
              </a:solidFill>
              <a:ln w="19050">
                <a:solidFill>
                  <a:schemeClr val="lt1"/>
                </a:solidFill>
              </a:ln>
              <a:effectLst/>
            </c:spPr>
            <c:extLst>
              <c:ext xmlns:c16="http://schemas.microsoft.com/office/drawing/2014/chart" uri="{C3380CC4-5D6E-409C-BE32-E72D297353CC}">
                <c16:uniqueId val="{00000015-F38C-4486-A478-6357629A23B8}"/>
              </c:ext>
            </c:extLst>
          </c:dPt>
          <c:dPt>
            <c:idx val="11"/>
            <c:bubble3D val="0"/>
            <c:spPr>
              <a:solidFill>
                <a:schemeClr val="accent6">
                  <a:lumMod val="60000"/>
                </a:schemeClr>
              </a:solidFill>
              <a:ln w="19050">
                <a:solidFill>
                  <a:schemeClr val="lt1"/>
                </a:solidFill>
              </a:ln>
              <a:effectLst/>
            </c:spPr>
            <c:extLst>
              <c:ext xmlns:c16="http://schemas.microsoft.com/office/drawing/2014/chart" uri="{C3380CC4-5D6E-409C-BE32-E72D297353CC}">
                <c16:uniqueId val="{00000017-F38C-4486-A478-6357629A23B8}"/>
              </c:ext>
            </c:extLst>
          </c:dPt>
          <c:dPt>
            <c:idx val="12"/>
            <c:bubble3D val="0"/>
            <c:spPr>
              <a:solidFill>
                <a:schemeClr val="accent1">
                  <a:lumMod val="80000"/>
                  <a:lumOff val="20000"/>
                </a:schemeClr>
              </a:solidFill>
              <a:ln w="19050">
                <a:solidFill>
                  <a:schemeClr val="lt1"/>
                </a:solidFill>
              </a:ln>
              <a:effectLst/>
            </c:spPr>
            <c:extLst>
              <c:ext xmlns:c16="http://schemas.microsoft.com/office/drawing/2014/chart" uri="{C3380CC4-5D6E-409C-BE32-E72D297353CC}">
                <c16:uniqueId val="{00000019-F38C-4486-A478-6357629A23B8}"/>
              </c:ext>
            </c:extLst>
          </c:dPt>
          <c:dPt>
            <c:idx val="13"/>
            <c:bubble3D val="0"/>
            <c:spPr>
              <a:solidFill>
                <a:schemeClr val="accent2">
                  <a:lumMod val="80000"/>
                  <a:lumOff val="20000"/>
                </a:schemeClr>
              </a:solidFill>
              <a:ln w="19050">
                <a:solidFill>
                  <a:schemeClr val="lt1"/>
                </a:solidFill>
              </a:ln>
              <a:effectLst/>
            </c:spPr>
            <c:extLst>
              <c:ext xmlns:c16="http://schemas.microsoft.com/office/drawing/2014/chart" uri="{C3380CC4-5D6E-409C-BE32-E72D297353CC}">
                <c16:uniqueId val="{0000001B-F38C-4486-A478-6357629A23B8}"/>
              </c:ext>
            </c:extLst>
          </c:dPt>
          <c:dPt>
            <c:idx val="14"/>
            <c:bubble3D val="0"/>
            <c:spPr>
              <a:solidFill>
                <a:schemeClr val="accent3">
                  <a:lumMod val="80000"/>
                  <a:lumOff val="20000"/>
                </a:schemeClr>
              </a:solidFill>
              <a:ln w="19050">
                <a:solidFill>
                  <a:schemeClr val="lt1"/>
                </a:solidFill>
              </a:ln>
              <a:effectLst/>
            </c:spPr>
            <c:extLst>
              <c:ext xmlns:c16="http://schemas.microsoft.com/office/drawing/2014/chart" uri="{C3380CC4-5D6E-409C-BE32-E72D297353CC}">
                <c16:uniqueId val="{0000001D-F38C-4486-A478-6357629A23B8}"/>
              </c:ext>
            </c:extLst>
          </c:dPt>
          <c:dPt>
            <c:idx val="15"/>
            <c:bubble3D val="0"/>
            <c:spPr>
              <a:solidFill>
                <a:schemeClr val="accent4">
                  <a:lumMod val="80000"/>
                  <a:lumOff val="20000"/>
                </a:schemeClr>
              </a:solidFill>
              <a:ln w="19050">
                <a:solidFill>
                  <a:schemeClr val="lt1"/>
                </a:solidFill>
              </a:ln>
              <a:effectLst/>
            </c:spPr>
            <c:extLst>
              <c:ext xmlns:c16="http://schemas.microsoft.com/office/drawing/2014/chart" uri="{C3380CC4-5D6E-409C-BE32-E72D297353CC}">
                <c16:uniqueId val="{0000001F-F38C-4486-A478-6357629A23B8}"/>
              </c:ext>
            </c:extLst>
          </c:dPt>
          <c:dPt>
            <c:idx val="16"/>
            <c:bubble3D val="0"/>
            <c:spPr>
              <a:solidFill>
                <a:schemeClr val="accent5">
                  <a:lumMod val="80000"/>
                  <a:lumOff val="20000"/>
                </a:schemeClr>
              </a:solidFill>
              <a:ln w="19050">
                <a:solidFill>
                  <a:schemeClr val="lt1"/>
                </a:solidFill>
              </a:ln>
              <a:effectLst/>
            </c:spPr>
            <c:extLst>
              <c:ext xmlns:c16="http://schemas.microsoft.com/office/drawing/2014/chart" uri="{C3380CC4-5D6E-409C-BE32-E72D297353CC}">
                <c16:uniqueId val="{00000021-F38C-4486-A478-6357629A23B8}"/>
              </c:ext>
            </c:extLst>
          </c:dPt>
          <c:dPt>
            <c:idx val="17"/>
            <c:bubble3D val="0"/>
            <c:spPr>
              <a:solidFill>
                <a:schemeClr val="accent6">
                  <a:lumMod val="80000"/>
                  <a:lumOff val="20000"/>
                </a:schemeClr>
              </a:solidFill>
              <a:ln w="19050">
                <a:solidFill>
                  <a:schemeClr val="lt1"/>
                </a:solidFill>
              </a:ln>
              <a:effectLst/>
            </c:spPr>
            <c:extLst>
              <c:ext xmlns:c16="http://schemas.microsoft.com/office/drawing/2014/chart" uri="{C3380CC4-5D6E-409C-BE32-E72D297353CC}">
                <c16:uniqueId val="{00000023-F38C-4486-A478-6357629A23B8}"/>
              </c:ext>
            </c:extLst>
          </c:dPt>
          <c:dPt>
            <c:idx val="18"/>
            <c:bubble3D val="0"/>
            <c:spPr>
              <a:solidFill>
                <a:schemeClr val="accent1">
                  <a:lumMod val="80000"/>
                </a:schemeClr>
              </a:solidFill>
              <a:ln w="19050">
                <a:solidFill>
                  <a:schemeClr val="lt1"/>
                </a:solidFill>
              </a:ln>
              <a:effectLst/>
            </c:spPr>
            <c:extLst>
              <c:ext xmlns:c16="http://schemas.microsoft.com/office/drawing/2014/chart" uri="{C3380CC4-5D6E-409C-BE32-E72D297353CC}">
                <c16:uniqueId val="{00000025-F38C-4486-A478-6357629A23B8}"/>
              </c:ext>
            </c:extLst>
          </c:dPt>
          <c:dLbls>
            <c:dLbl>
              <c:idx val="0"/>
              <c:layout>
                <c:manualLayout>
                  <c:x val="-3.418006698026383E-2"/>
                  <c:y val="7.7829143861554512E-2"/>
                </c:manualLayout>
              </c:layout>
              <c:dLblPos val="bestFi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1-F38C-4486-A478-6357629A23B8}"/>
                </c:ext>
              </c:extLst>
            </c:dLbl>
            <c:dLbl>
              <c:idx val="6"/>
              <c:spPr>
                <a:noFill/>
                <a:ln>
                  <a:noFill/>
                </a:ln>
                <a:effectLst/>
              </c:spPr>
              <c:txPr>
                <a:bodyPr rot="0" spcFirstLastPara="1" vertOverflow="ellipsis" vert="horz" wrap="square" lIns="38100" tIns="19050" rIns="38100" bIns="19050" anchor="ctr" anchorCtr="1">
                  <a:spAutoFit/>
                </a:bodyPr>
                <a:lstStyle/>
                <a:p>
                  <a:pPr>
                    <a:defRPr sz="1600" b="1" i="0" u="none" strike="noStrike" kern="1200" baseline="0">
                      <a:solidFill>
                        <a:schemeClr val="bg1"/>
                      </a:solidFill>
                      <a:latin typeface="+mn-lt"/>
                      <a:ea typeface="+mn-ea"/>
                      <a:cs typeface="+mn-cs"/>
                    </a:defRPr>
                  </a:pPr>
                  <a:endParaRPr lang="en-US"/>
                </a:p>
              </c:txPr>
              <c:dLblPos val="bestFit"/>
              <c:showLegendKey val="0"/>
              <c:showVal val="1"/>
              <c:showCatName val="0"/>
              <c:showSerName val="0"/>
              <c:showPercent val="0"/>
              <c:showBubbleSize val="0"/>
              <c:extLst>
                <c:ext xmlns:c16="http://schemas.microsoft.com/office/drawing/2014/chart" uri="{C3380CC4-5D6E-409C-BE32-E72D297353CC}">
                  <c16:uniqueId val="{0000000D-F38C-4486-A478-6357629A23B8}"/>
                </c:ext>
              </c:extLst>
            </c:dLbl>
            <c:dLbl>
              <c:idx val="7"/>
              <c:spPr>
                <a:noFill/>
                <a:ln>
                  <a:noFill/>
                </a:ln>
                <a:effectLst/>
              </c:spPr>
              <c:txPr>
                <a:bodyPr rot="0" spcFirstLastPara="1" vertOverflow="ellipsis" vert="horz" wrap="square" lIns="38100" tIns="19050" rIns="38100" bIns="19050" anchor="ctr" anchorCtr="1">
                  <a:spAutoFit/>
                </a:bodyPr>
                <a:lstStyle/>
                <a:p>
                  <a:pPr>
                    <a:defRPr sz="1600" b="1" i="0" u="none" strike="noStrike" kern="1200" baseline="0">
                      <a:solidFill>
                        <a:schemeClr val="bg1"/>
                      </a:solidFill>
                      <a:latin typeface="+mn-lt"/>
                      <a:ea typeface="+mn-ea"/>
                      <a:cs typeface="+mn-cs"/>
                    </a:defRPr>
                  </a:pPr>
                  <a:endParaRPr lang="en-US"/>
                </a:p>
              </c:txPr>
              <c:dLblPos val="bestFit"/>
              <c:showLegendKey val="0"/>
              <c:showVal val="1"/>
              <c:showCatName val="0"/>
              <c:showSerName val="0"/>
              <c:showPercent val="0"/>
              <c:showBubbleSize val="0"/>
              <c:extLst>
                <c:ext xmlns:c16="http://schemas.microsoft.com/office/drawing/2014/chart" uri="{C3380CC4-5D6E-409C-BE32-E72D297353CC}">
                  <c16:uniqueId val="{0000000F-F38C-4486-A478-6357629A23B8}"/>
                </c:ext>
              </c:extLst>
            </c:dLbl>
            <c:dLbl>
              <c:idx val="18"/>
              <c:spPr>
                <a:noFill/>
                <a:ln>
                  <a:noFill/>
                </a:ln>
                <a:effectLst/>
              </c:spPr>
              <c:txPr>
                <a:bodyPr rot="0" spcFirstLastPara="1" vertOverflow="ellipsis" vert="horz" wrap="square" lIns="38100" tIns="19050" rIns="38100" bIns="19050" anchor="ctr" anchorCtr="1">
                  <a:spAutoFit/>
                </a:bodyPr>
                <a:lstStyle/>
                <a:p>
                  <a:pPr>
                    <a:defRPr sz="1600" b="0" i="0" u="none" strike="noStrike" kern="1200" baseline="0">
                      <a:solidFill>
                        <a:schemeClr val="bg1"/>
                      </a:solidFill>
                      <a:latin typeface="+mn-lt"/>
                      <a:ea typeface="+mn-ea"/>
                      <a:cs typeface="+mn-cs"/>
                    </a:defRPr>
                  </a:pPr>
                  <a:endParaRPr lang="en-US"/>
                </a:p>
              </c:txPr>
              <c:dLblPos val="bestFit"/>
              <c:showLegendKey val="0"/>
              <c:showVal val="1"/>
              <c:showCatName val="0"/>
              <c:showSerName val="0"/>
              <c:showPercent val="0"/>
              <c:showBubbleSize val="0"/>
              <c:extLst>
                <c:ext xmlns:c16="http://schemas.microsoft.com/office/drawing/2014/chart" uri="{C3380CC4-5D6E-409C-BE32-E72D297353CC}">
                  <c16:uniqueId val="{00000025-F38C-4486-A478-6357629A23B8}"/>
                </c:ext>
              </c:extLst>
            </c:dLbl>
            <c:spPr>
              <a:noFill/>
              <a:ln>
                <a:noFill/>
              </a:ln>
              <a:effectLst/>
            </c:spPr>
            <c:txPr>
              <a:bodyPr rot="0" spcFirstLastPara="1" vertOverflow="ellipsis" vert="horz" wrap="square" lIns="38100" tIns="19050" rIns="38100" bIns="19050" anchor="ctr" anchorCtr="1">
                <a:spAutoFit/>
              </a:bodyPr>
              <a:lstStyle/>
              <a:p>
                <a:pPr>
                  <a:defRPr sz="1600" b="0" i="0" u="none" strike="noStrike" kern="1200" baseline="0">
                    <a:solidFill>
                      <a:schemeClr val="tx1">
                        <a:lumMod val="75000"/>
                        <a:lumOff val="25000"/>
                      </a:schemeClr>
                    </a:solidFill>
                    <a:latin typeface="+mn-lt"/>
                    <a:ea typeface="+mn-ea"/>
                    <a:cs typeface="+mn-cs"/>
                  </a:defRPr>
                </a:pPr>
                <a:endParaRPr lang="en-US"/>
              </a:p>
            </c:txPr>
            <c:dLblPos val="bestFit"/>
            <c:showLegendKey val="0"/>
            <c:showVal val="1"/>
            <c:showCatName val="0"/>
            <c:showSerName val="0"/>
            <c:showPercent val="0"/>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'Xây dựng'!$A$35:$A$53</c:f>
              <c:strCache>
                <c:ptCount val="19"/>
                <c:pt idx="0">
                  <c:v>TISCO</c:v>
                </c:pt>
                <c:pt idx="1">
                  <c:v>Khối NI -Thép Miền Nam</c:v>
                </c:pt>
                <c:pt idx="2">
                  <c:v>Vinakyoei</c:v>
                </c:pt>
                <c:pt idx="3">
                  <c:v>Vinausteel</c:v>
                </c:pt>
                <c:pt idx="4">
                  <c:v>Natsteelvina</c:v>
                </c:pt>
                <c:pt idx="5">
                  <c:v>Taydo</c:v>
                </c:pt>
                <c:pt idx="6">
                  <c:v>Hoa Phát</c:v>
                </c:pt>
                <c:pt idx="7">
                  <c:v>Pomina</c:v>
                </c:pt>
                <c:pt idx="8">
                  <c:v>Việt Ý</c:v>
                </c:pt>
                <c:pt idx="9">
                  <c:v>DANA  - Ý</c:v>
                </c:pt>
                <c:pt idx="10">
                  <c:v>Thép Sheng Li</c:v>
                </c:pt>
                <c:pt idx="11">
                  <c:v>Thép Việt Đức</c:v>
                </c:pt>
                <c:pt idx="12">
                  <c:v>Thép DANA- Úc</c:v>
                </c:pt>
                <c:pt idx="13">
                  <c:v>Kyoei VN</c:v>
                </c:pt>
                <c:pt idx="14">
                  <c:v>Posco Yamato Vina</c:v>
                </c:pt>
                <c:pt idx="15">
                  <c:v>Formosa  Hà Tĩnh</c:v>
                </c:pt>
                <c:pt idx="16">
                  <c:v>Thép Việt Nhật (VJS)</c:v>
                </c:pt>
                <c:pt idx="17">
                  <c:v>Tung Ho Việt Nam</c:v>
                </c:pt>
                <c:pt idx="18">
                  <c:v>Các DN ngoài VSA</c:v>
                </c:pt>
              </c:strCache>
            </c:strRef>
          </c:cat>
          <c:val>
            <c:numRef>
              <c:f>'Xây dựng'!$B$35:$B$53</c:f>
              <c:numCache>
                <c:formatCode>0.0%</c:formatCode>
                <c:ptCount val="19"/>
                <c:pt idx="0" formatCode="0.00%">
                  <c:v>5.1999999999999998E-2</c:v>
                </c:pt>
                <c:pt idx="1">
                  <c:v>6.0999999999999999E-2</c:v>
                </c:pt>
                <c:pt idx="2">
                  <c:v>5.8999999999999997E-2</c:v>
                </c:pt>
                <c:pt idx="3">
                  <c:v>2.7E-2</c:v>
                </c:pt>
                <c:pt idx="4">
                  <c:v>1.2E-2</c:v>
                </c:pt>
                <c:pt idx="5">
                  <c:v>7.0000000000000001E-3</c:v>
                </c:pt>
                <c:pt idx="6">
                  <c:v>0.34799999999999998</c:v>
                </c:pt>
                <c:pt idx="7">
                  <c:v>4.2000000000000003E-2</c:v>
                </c:pt>
                <c:pt idx="8">
                  <c:v>2.5000000000000001E-2</c:v>
                </c:pt>
                <c:pt idx="9">
                  <c:v>0</c:v>
                </c:pt>
                <c:pt idx="10">
                  <c:v>1.7999999999999999E-2</c:v>
                </c:pt>
                <c:pt idx="11">
                  <c:v>4.5999999999999999E-2</c:v>
                </c:pt>
                <c:pt idx="12">
                  <c:v>0</c:v>
                </c:pt>
                <c:pt idx="13">
                  <c:v>1.9E-2</c:v>
                </c:pt>
                <c:pt idx="14">
                  <c:v>3.3000000000000002E-2</c:v>
                </c:pt>
                <c:pt idx="15">
                  <c:v>0</c:v>
                </c:pt>
                <c:pt idx="16">
                  <c:v>3.4000000000000002E-2</c:v>
                </c:pt>
                <c:pt idx="17">
                  <c:v>0.02</c:v>
                </c:pt>
                <c:pt idx="18">
                  <c:v>0.14099999999999999</c:v>
                </c:pt>
              </c:numCache>
            </c:numRef>
          </c:val>
          <c:extLst>
            <c:ext xmlns:c16="http://schemas.microsoft.com/office/drawing/2014/chart" uri="{C3380CC4-5D6E-409C-BE32-E72D297353CC}">
              <c16:uniqueId val="{00000026-F38C-4486-A478-6357629A23B8}"/>
            </c:ext>
          </c:extLst>
        </c:ser>
        <c:dLbls>
          <c:dLblPos val="bestFit"/>
          <c:showLegendKey val="0"/>
          <c:showVal val="1"/>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50"/>
      <c:rotY val="0"/>
      <c:depthPercent val="100"/>
      <c:rAngAx val="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manualLayout>
          <c:layoutTarget val="inner"/>
          <c:xMode val="edge"/>
          <c:yMode val="edge"/>
          <c:x val="3.3140016570008285E-2"/>
          <c:y val="0.10356570512820513"/>
          <c:w val="0.75548824442719309"/>
          <c:h val="0.89643429487179482"/>
        </c:manualLayout>
      </c:layout>
      <c:pie3DChart>
        <c:varyColors val="1"/>
        <c:ser>
          <c:idx val="0"/>
          <c:order val="0"/>
          <c:dPt>
            <c:idx val="0"/>
            <c:bubble3D val="0"/>
            <c:spPr>
              <a:solidFill>
                <a:schemeClr val="accent1"/>
              </a:solidFill>
              <a:ln>
                <a:noFill/>
              </a:ln>
              <a:effectLst>
                <a:outerShdw blurRad="254000" sx="102000" sy="102000" algn="ctr" rotWithShape="0">
                  <a:prstClr val="black">
                    <a:alpha val="20000"/>
                  </a:prstClr>
                </a:outerShdw>
              </a:effectLst>
              <a:sp3d/>
            </c:spPr>
            <c:extLst>
              <c:ext xmlns:c16="http://schemas.microsoft.com/office/drawing/2014/chart" uri="{C3380CC4-5D6E-409C-BE32-E72D297353CC}">
                <c16:uniqueId val="{00000001-E334-493A-A7FE-F73070A12F23}"/>
              </c:ext>
            </c:extLst>
          </c:dPt>
          <c:dPt>
            <c:idx val="1"/>
            <c:bubble3D val="0"/>
            <c:spPr>
              <a:solidFill>
                <a:schemeClr val="accent2"/>
              </a:solidFill>
              <a:ln>
                <a:noFill/>
              </a:ln>
              <a:effectLst>
                <a:outerShdw blurRad="254000" sx="102000" sy="102000" algn="ctr" rotWithShape="0">
                  <a:prstClr val="black">
                    <a:alpha val="20000"/>
                  </a:prstClr>
                </a:outerShdw>
              </a:effectLst>
              <a:sp3d/>
            </c:spPr>
            <c:extLst>
              <c:ext xmlns:c16="http://schemas.microsoft.com/office/drawing/2014/chart" uri="{C3380CC4-5D6E-409C-BE32-E72D297353CC}">
                <c16:uniqueId val="{00000003-E334-493A-A7FE-F73070A12F23}"/>
              </c:ext>
            </c:extLst>
          </c:dPt>
          <c:dPt>
            <c:idx val="2"/>
            <c:bubble3D val="0"/>
            <c:spPr>
              <a:solidFill>
                <a:schemeClr val="accent3"/>
              </a:solidFill>
              <a:ln>
                <a:noFill/>
              </a:ln>
              <a:effectLst>
                <a:outerShdw blurRad="254000" sx="102000" sy="102000" algn="ctr" rotWithShape="0">
                  <a:prstClr val="black">
                    <a:alpha val="20000"/>
                  </a:prstClr>
                </a:outerShdw>
              </a:effectLst>
              <a:sp3d/>
            </c:spPr>
            <c:extLst>
              <c:ext xmlns:c16="http://schemas.microsoft.com/office/drawing/2014/chart" uri="{C3380CC4-5D6E-409C-BE32-E72D297353CC}">
                <c16:uniqueId val="{00000005-E334-493A-A7FE-F73070A12F23}"/>
              </c:ext>
            </c:extLst>
          </c:dPt>
          <c:dPt>
            <c:idx val="3"/>
            <c:bubble3D val="0"/>
            <c:spPr>
              <a:solidFill>
                <a:schemeClr val="accent4"/>
              </a:solidFill>
              <a:ln>
                <a:noFill/>
              </a:ln>
              <a:effectLst>
                <a:outerShdw blurRad="254000" sx="102000" sy="102000" algn="ctr" rotWithShape="0">
                  <a:prstClr val="black">
                    <a:alpha val="20000"/>
                  </a:prstClr>
                </a:outerShdw>
              </a:effectLst>
              <a:sp3d/>
            </c:spPr>
            <c:extLst>
              <c:ext xmlns:c16="http://schemas.microsoft.com/office/drawing/2014/chart" uri="{C3380CC4-5D6E-409C-BE32-E72D297353CC}">
                <c16:uniqueId val="{00000007-E334-493A-A7FE-F73070A12F23}"/>
              </c:ext>
            </c:extLst>
          </c:dPt>
          <c:dPt>
            <c:idx val="4"/>
            <c:bubble3D val="0"/>
            <c:spPr>
              <a:solidFill>
                <a:schemeClr val="accent5"/>
              </a:solidFill>
              <a:ln>
                <a:noFill/>
              </a:ln>
              <a:effectLst>
                <a:outerShdw blurRad="254000" sx="102000" sy="102000" algn="ctr" rotWithShape="0">
                  <a:prstClr val="black">
                    <a:alpha val="20000"/>
                  </a:prstClr>
                </a:outerShdw>
              </a:effectLst>
              <a:sp3d/>
            </c:spPr>
            <c:extLst>
              <c:ext xmlns:c16="http://schemas.microsoft.com/office/drawing/2014/chart" uri="{C3380CC4-5D6E-409C-BE32-E72D297353CC}">
                <c16:uniqueId val="{00000009-E334-493A-A7FE-F73070A12F23}"/>
              </c:ext>
            </c:extLst>
          </c:dPt>
          <c:dPt>
            <c:idx val="5"/>
            <c:bubble3D val="0"/>
            <c:spPr>
              <a:solidFill>
                <a:schemeClr val="accent6"/>
              </a:solidFill>
              <a:ln>
                <a:noFill/>
              </a:ln>
              <a:effectLst>
                <a:outerShdw blurRad="254000" sx="102000" sy="102000" algn="ctr" rotWithShape="0">
                  <a:prstClr val="black">
                    <a:alpha val="20000"/>
                  </a:prstClr>
                </a:outerShdw>
              </a:effectLst>
              <a:sp3d/>
            </c:spPr>
            <c:extLst>
              <c:ext xmlns:c16="http://schemas.microsoft.com/office/drawing/2014/chart" uri="{C3380CC4-5D6E-409C-BE32-E72D297353CC}">
                <c16:uniqueId val="{0000000B-E334-493A-A7FE-F73070A12F23}"/>
              </c:ext>
            </c:extLst>
          </c:dPt>
          <c:dPt>
            <c:idx val="6"/>
            <c:bubble3D val="0"/>
            <c:spPr>
              <a:solidFill>
                <a:schemeClr val="accent1">
                  <a:lumMod val="60000"/>
                </a:schemeClr>
              </a:solidFill>
              <a:ln>
                <a:noFill/>
              </a:ln>
              <a:effectLst>
                <a:outerShdw blurRad="254000" sx="102000" sy="102000" algn="ctr" rotWithShape="0">
                  <a:prstClr val="black">
                    <a:alpha val="20000"/>
                  </a:prstClr>
                </a:outerShdw>
              </a:effectLst>
              <a:sp3d/>
            </c:spPr>
            <c:extLst>
              <c:ext xmlns:c16="http://schemas.microsoft.com/office/drawing/2014/chart" uri="{C3380CC4-5D6E-409C-BE32-E72D297353CC}">
                <c16:uniqueId val="{0000000D-E334-493A-A7FE-F73070A12F23}"/>
              </c:ext>
            </c:extLst>
          </c:dPt>
          <c:dPt>
            <c:idx val="7"/>
            <c:bubble3D val="0"/>
            <c:spPr>
              <a:solidFill>
                <a:schemeClr val="accent2">
                  <a:lumMod val="60000"/>
                </a:schemeClr>
              </a:solidFill>
              <a:ln>
                <a:noFill/>
              </a:ln>
              <a:effectLst>
                <a:outerShdw blurRad="254000" sx="102000" sy="102000" algn="ctr" rotWithShape="0">
                  <a:prstClr val="black">
                    <a:alpha val="20000"/>
                  </a:prstClr>
                </a:outerShdw>
              </a:effectLst>
              <a:sp3d/>
            </c:spPr>
            <c:extLst>
              <c:ext xmlns:c16="http://schemas.microsoft.com/office/drawing/2014/chart" uri="{C3380CC4-5D6E-409C-BE32-E72D297353CC}">
                <c16:uniqueId val="{0000000F-E334-493A-A7FE-F73070A12F23}"/>
              </c:ext>
            </c:extLst>
          </c:dPt>
          <c:dPt>
            <c:idx val="8"/>
            <c:bubble3D val="0"/>
            <c:spPr>
              <a:solidFill>
                <a:schemeClr val="accent3">
                  <a:lumMod val="60000"/>
                </a:schemeClr>
              </a:solidFill>
              <a:ln>
                <a:noFill/>
              </a:ln>
              <a:effectLst>
                <a:outerShdw blurRad="254000" sx="102000" sy="102000" algn="ctr" rotWithShape="0">
                  <a:prstClr val="black">
                    <a:alpha val="20000"/>
                  </a:prstClr>
                </a:outerShdw>
              </a:effectLst>
              <a:sp3d/>
            </c:spPr>
            <c:extLst>
              <c:ext xmlns:c16="http://schemas.microsoft.com/office/drawing/2014/chart" uri="{C3380CC4-5D6E-409C-BE32-E72D297353CC}">
                <c16:uniqueId val="{00000011-E334-493A-A7FE-F73070A12F23}"/>
              </c:ext>
            </c:extLst>
          </c:dPt>
          <c:dPt>
            <c:idx val="9"/>
            <c:bubble3D val="0"/>
            <c:spPr>
              <a:solidFill>
                <a:schemeClr val="accent4">
                  <a:lumMod val="60000"/>
                </a:schemeClr>
              </a:solidFill>
              <a:ln>
                <a:noFill/>
              </a:ln>
              <a:effectLst>
                <a:outerShdw blurRad="254000" sx="102000" sy="102000" algn="ctr" rotWithShape="0">
                  <a:prstClr val="black">
                    <a:alpha val="20000"/>
                  </a:prstClr>
                </a:outerShdw>
              </a:effectLst>
              <a:sp3d/>
            </c:spPr>
            <c:extLst>
              <c:ext xmlns:c16="http://schemas.microsoft.com/office/drawing/2014/chart" uri="{C3380CC4-5D6E-409C-BE32-E72D297353CC}">
                <c16:uniqueId val="{00000013-E334-493A-A7FE-F73070A12F23}"/>
              </c:ext>
            </c:extLst>
          </c:dPt>
          <c:dLbls>
            <c:dLbl>
              <c:idx val="8"/>
              <c:layout>
                <c:manualLayout>
                  <c:x val="2.1333169291338508E-2"/>
                  <c:y val="0.15647506561679789"/>
                </c:manualLayout>
              </c:layout>
              <c:dLblPos val="bestFit"/>
              <c:showLegendKey val="0"/>
              <c:showVal val="0"/>
              <c:showCatName val="0"/>
              <c:showSerName val="0"/>
              <c:showPercent val="1"/>
              <c:showBubbleSize val="0"/>
              <c:extLst>
                <c:ext xmlns:c15="http://schemas.microsoft.com/office/drawing/2012/chart" uri="{CE6537A1-D6FC-4f65-9D91-7224C49458BB}"/>
                <c:ext xmlns:c16="http://schemas.microsoft.com/office/drawing/2014/chart" uri="{C3380CC4-5D6E-409C-BE32-E72D297353CC}">
                  <c16:uniqueId val="{00000011-E334-493A-A7FE-F73070A12F23}"/>
                </c:ext>
              </c:extLst>
            </c:dLbl>
            <c:dLbl>
              <c:idx val="9"/>
              <c:layout>
                <c:manualLayout>
                  <c:x val="5.1177001312335954E-3"/>
                  <c:y val="9.7215806357538626E-2"/>
                </c:manualLayout>
              </c:layout>
              <c:dLblPos val="bestFit"/>
              <c:showLegendKey val="0"/>
              <c:showVal val="0"/>
              <c:showCatName val="0"/>
              <c:showSerName val="0"/>
              <c:showPercent val="1"/>
              <c:showBubbleSize val="0"/>
              <c:extLst>
                <c:ext xmlns:c15="http://schemas.microsoft.com/office/drawing/2012/chart" uri="{CE6537A1-D6FC-4f65-9D91-7224C49458BB}"/>
                <c:ext xmlns:c16="http://schemas.microsoft.com/office/drawing/2014/chart" uri="{C3380CC4-5D6E-409C-BE32-E72D297353CC}">
                  <c16:uniqueId val="{00000013-E334-493A-A7FE-F73070A12F23}"/>
                </c:ext>
              </c:extLst>
            </c:dLbl>
            <c:spPr>
              <a:pattFill prst="pct75">
                <a:fgClr>
                  <a:schemeClr val="dk1">
                    <a:lumMod val="75000"/>
                    <a:lumOff val="25000"/>
                  </a:schemeClr>
                </a:fgClr>
                <a:bgClr>
                  <a:schemeClr val="dk1">
                    <a:lumMod val="65000"/>
                    <a:lumOff val="35000"/>
                  </a:schemeClr>
                </a:bgClr>
              </a:pattFill>
              <a:ln>
                <a:noFill/>
              </a:ln>
              <a:effectLst>
                <a:outerShdw blurRad="50800" dist="38100" dir="2700000" algn="tl" rotWithShape="0">
                  <a:prstClr val="black">
                    <a:alpha val="40000"/>
                  </a:prstClr>
                </a:outerShdw>
              </a:effectLst>
            </c:spPr>
            <c:txPr>
              <a:bodyPr rot="0" spcFirstLastPara="1" vertOverflow="ellipsis" vert="horz" wrap="square" lIns="38100" tIns="19050" rIns="38100" bIns="19050" anchor="ctr" anchorCtr="1">
                <a:spAutoFit/>
              </a:bodyPr>
              <a:lstStyle/>
              <a:p>
                <a:pPr>
                  <a:defRPr sz="2000" b="1" i="0" u="none" strike="noStrike" kern="1200" baseline="0">
                    <a:solidFill>
                      <a:schemeClr val="lt1"/>
                    </a:solidFill>
                    <a:latin typeface="+mn-lt"/>
                    <a:ea typeface="+mn-ea"/>
                    <a:cs typeface="+mn-cs"/>
                  </a:defRPr>
                </a:pPr>
                <a:endParaRPr lang="en-US"/>
              </a:p>
            </c:txPr>
            <c:dLblPos val="ctr"/>
            <c:showLegendKey val="0"/>
            <c:showVal val="0"/>
            <c:showCatName val="0"/>
            <c:showSerName val="0"/>
            <c:showPercent val="1"/>
            <c:showBubbleSize val="0"/>
            <c:showLeaderLines val="1"/>
            <c:leaderLines>
              <c:spPr>
                <a:ln w="9525">
                  <a:solidFill>
                    <a:schemeClr val="dk1">
                      <a:lumMod val="50000"/>
                      <a:lumOff val="50000"/>
                    </a:schemeClr>
                  </a:solidFill>
                </a:ln>
                <a:effectLst/>
              </c:spPr>
            </c:leaderLines>
            <c:extLst>
              <c:ext xmlns:c15="http://schemas.microsoft.com/office/drawing/2012/chart" uri="{CE6537A1-D6FC-4f65-9D91-7224C49458BB}"/>
            </c:extLst>
          </c:dLbls>
          <c:cat>
            <c:strRef>
              <c:f>'CSBH M Nam'!$A$4:$A$13</c:f>
              <c:strCache>
                <c:ptCount val="10"/>
                <c:pt idx="0">
                  <c:v>Hòa Phát</c:v>
                </c:pt>
                <c:pt idx="1">
                  <c:v>VinaKyeoi</c:v>
                </c:pt>
                <c:pt idx="2">
                  <c:v>Thep Miền Nam</c:v>
                </c:pt>
                <c:pt idx="3">
                  <c:v>Pomina</c:v>
                </c:pt>
                <c:pt idx="4">
                  <c:v>Formosa Hà Tĩnh</c:v>
                </c:pt>
                <c:pt idx="5">
                  <c:v>Tung Ho Việt Nam</c:v>
                </c:pt>
                <c:pt idx="6">
                  <c:v>VAS</c:v>
                </c:pt>
                <c:pt idx="7">
                  <c:v>Posco Yamamoto</c:v>
                </c:pt>
                <c:pt idx="8">
                  <c:v>Thép Việt Nhật</c:v>
                </c:pt>
                <c:pt idx="9">
                  <c:v>Tay Do</c:v>
                </c:pt>
              </c:strCache>
            </c:strRef>
          </c:cat>
          <c:val>
            <c:numRef>
              <c:f>'CSBH M Nam'!$B$4:$B$13</c:f>
              <c:numCache>
                <c:formatCode>_(* #,##0_);_(* \(#,##0\);_(* "-"??_);_(@_)</c:formatCode>
                <c:ptCount val="10"/>
                <c:pt idx="0">
                  <c:v>676709</c:v>
                </c:pt>
                <c:pt idx="1">
                  <c:v>616096</c:v>
                </c:pt>
                <c:pt idx="2">
                  <c:v>546270</c:v>
                </c:pt>
                <c:pt idx="3">
                  <c:v>424287</c:v>
                </c:pt>
                <c:pt idx="4">
                  <c:v>267300</c:v>
                </c:pt>
                <c:pt idx="5">
                  <c:v>244433</c:v>
                </c:pt>
                <c:pt idx="6">
                  <c:v>240000</c:v>
                </c:pt>
                <c:pt idx="7">
                  <c:v>135349</c:v>
                </c:pt>
                <c:pt idx="8">
                  <c:v>76300</c:v>
                </c:pt>
                <c:pt idx="9">
                  <c:v>25280</c:v>
                </c:pt>
              </c:numCache>
            </c:numRef>
          </c:val>
          <c:extLst>
            <c:ext xmlns:c16="http://schemas.microsoft.com/office/drawing/2014/chart" uri="{C3380CC4-5D6E-409C-BE32-E72D297353CC}">
              <c16:uniqueId val="{00000014-E334-493A-A7FE-F73070A12F23}"/>
            </c:ext>
          </c:extLst>
        </c:ser>
        <c:ser>
          <c:idx val="1"/>
          <c:order val="1"/>
          <c:dPt>
            <c:idx val="0"/>
            <c:bubble3D val="0"/>
            <c:spPr>
              <a:solidFill>
                <a:schemeClr val="accent1"/>
              </a:solidFill>
              <a:ln>
                <a:noFill/>
              </a:ln>
              <a:effectLst>
                <a:outerShdw blurRad="254000" sx="102000" sy="102000" algn="ctr" rotWithShape="0">
                  <a:prstClr val="black">
                    <a:alpha val="20000"/>
                  </a:prstClr>
                </a:outerShdw>
              </a:effectLst>
              <a:sp3d/>
            </c:spPr>
            <c:extLst>
              <c:ext xmlns:c16="http://schemas.microsoft.com/office/drawing/2014/chart" uri="{C3380CC4-5D6E-409C-BE32-E72D297353CC}">
                <c16:uniqueId val="{00000016-E334-493A-A7FE-F73070A12F23}"/>
              </c:ext>
            </c:extLst>
          </c:dPt>
          <c:dPt>
            <c:idx val="1"/>
            <c:bubble3D val="0"/>
            <c:spPr>
              <a:solidFill>
                <a:schemeClr val="accent2"/>
              </a:solidFill>
              <a:ln>
                <a:noFill/>
              </a:ln>
              <a:effectLst>
                <a:outerShdw blurRad="254000" sx="102000" sy="102000" algn="ctr" rotWithShape="0">
                  <a:prstClr val="black">
                    <a:alpha val="20000"/>
                  </a:prstClr>
                </a:outerShdw>
              </a:effectLst>
              <a:sp3d/>
            </c:spPr>
            <c:extLst>
              <c:ext xmlns:c16="http://schemas.microsoft.com/office/drawing/2014/chart" uri="{C3380CC4-5D6E-409C-BE32-E72D297353CC}">
                <c16:uniqueId val="{00000018-E334-493A-A7FE-F73070A12F23}"/>
              </c:ext>
            </c:extLst>
          </c:dPt>
          <c:dPt>
            <c:idx val="2"/>
            <c:bubble3D val="0"/>
            <c:spPr>
              <a:solidFill>
                <a:schemeClr val="accent3"/>
              </a:solidFill>
              <a:ln>
                <a:noFill/>
              </a:ln>
              <a:effectLst>
                <a:outerShdw blurRad="254000" sx="102000" sy="102000" algn="ctr" rotWithShape="0">
                  <a:prstClr val="black">
                    <a:alpha val="20000"/>
                  </a:prstClr>
                </a:outerShdw>
              </a:effectLst>
              <a:sp3d/>
            </c:spPr>
            <c:extLst>
              <c:ext xmlns:c16="http://schemas.microsoft.com/office/drawing/2014/chart" uri="{C3380CC4-5D6E-409C-BE32-E72D297353CC}">
                <c16:uniqueId val="{0000001A-E334-493A-A7FE-F73070A12F23}"/>
              </c:ext>
            </c:extLst>
          </c:dPt>
          <c:dPt>
            <c:idx val="3"/>
            <c:bubble3D val="0"/>
            <c:spPr>
              <a:solidFill>
                <a:schemeClr val="accent4"/>
              </a:solidFill>
              <a:ln>
                <a:noFill/>
              </a:ln>
              <a:effectLst>
                <a:outerShdw blurRad="254000" sx="102000" sy="102000" algn="ctr" rotWithShape="0">
                  <a:prstClr val="black">
                    <a:alpha val="20000"/>
                  </a:prstClr>
                </a:outerShdw>
              </a:effectLst>
              <a:sp3d/>
            </c:spPr>
            <c:extLst>
              <c:ext xmlns:c16="http://schemas.microsoft.com/office/drawing/2014/chart" uri="{C3380CC4-5D6E-409C-BE32-E72D297353CC}">
                <c16:uniqueId val="{0000001C-E334-493A-A7FE-F73070A12F23}"/>
              </c:ext>
            </c:extLst>
          </c:dPt>
          <c:dPt>
            <c:idx val="4"/>
            <c:bubble3D val="0"/>
            <c:spPr>
              <a:solidFill>
                <a:schemeClr val="accent5"/>
              </a:solidFill>
              <a:ln>
                <a:noFill/>
              </a:ln>
              <a:effectLst>
                <a:outerShdw blurRad="254000" sx="102000" sy="102000" algn="ctr" rotWithShape="0">
                  <a:prstClr val="black">
                    <a:alpha val="20000"/>
                  </a:prstClr>
                </a:outerShdw>
              </a:effectLst>
              <a:sp3d/>
            </c:spPr>
            <c:extLst>
              <c:ext xmlns:c16="http://schemas.microsoft.com/office/drawing/2014/chart" uri="{C3380CC4-5D6E-409C-BE32-E72D297353CC}">
                <c16:uniqueId val="{0000001E-E334-493A-A7FE-F73070A12F23}"/>
              </c:ext>
            </c:extLst>
          </c:dPt>
          <c:dPt>
            <c:idx val="5"/>
            <c:bubble3D val="0"/>
            <c:spPr>
              <a:solidFill>
                <a:schemeClr val="accent6"/>
              </a:solidFill>
              <a:ln>
                <a:noFill/>
              </a:ln>
              <a:effectLst>
                <a:outerShdw blurRad="254000" sx="102000" sy="102000" algn="ctr" rotWithShape="0">
                  <a:prstClr val="black">
                    <a:alpha val="20000"/>
                  </a:prstClr>
                </a:outerShdw>
              </a:effectLst>
              <a:sp3d/>
            </c:spPr>
            <c:extLst>
              <c:ext xmlns:c16="http://schemas.microsoft.com/office/drawing/2014/chart" uri="{C3380CC4-5D6E-409C-BE32-E72D297353CC}">
                <c16:uniqueId val="{00000020-E334-493A-A7FE-F73070A12F23}"/>
              </c:ext>
            </c:extLst>
          </c:dPt>
          <c:dPt>
            <c:idx val="6"/>
            <c:bubble3D val="0"/>
            <c:spPr>
              <a:solidFill>
                <a:schemeClr val="accent1">
                  <a:lumMod val="60000"/>
                </a:schemeClr>
              </a:solidFill>
              <a:ln>
                <a:noFill/>
              </a:ln>
              <a:effectLst>
                <a:outerShdw blurRad="254000" sx="102000" sy="102000" algn="ctr" rotWithShape="0">
                  <a:prstClr val="black">
                    <a:alpha val="20000"/>
                  </a:prstClr>
                </a:outerShdw>
              </a:effectLst>
              <a:sp3d/>
            </c:spPr>
            <c:extLst>
              <c:ext xmlns:c16="http://schemas.microsoft.com/office/drawing/2014/chart" uri="{C3380CC4-5D6E-409C-BE32-E72D297353CC}">
                <c16:uniqueId val="{00000022-E334-493A-A7FE-F73070A12F23}"/>
              </c:ext>
            </c:extLst>
          </c:dPt>
          <c:dPt>
            <c:idx val="7"/>
            <c:bubble3D val="0"/>
            <c:spPr>
              <a:solidFill>
                <a:schemeClr val="accent2">
                  <a:lumMod val="60000"/>
                </a:schemeClr>
              </a:solidFill>
              <a:ln>
                <a:noFill/>
              </a:ln>
              <a:effectLst>
                <a:outerShdw blurRad="254000" sx="102000" sy="102000" algn="ctr" rotWithShape="0">
                  <a:prstClr val="black">
                    <a:alpha val="20000"/>
                  </a:prstClr>
                </a:outerShdw>
              </a:effectLst>
              <a:sp3d/>
            </c:spPr>
            <c:extLst>
              <c:ext xmlns:c16="http://schemas.microsoft.com/office/drawing/2014/chart" uri="{C3380CC4-5D6E-409C-BE32-E72D297353CC}">
                <c16:uniqueId val="{00000024-E334-493A-A7FE-F73070A12F23}"/>
              </c:ext>
            </c:extLst>
          </c:dPt>
          <c:dPt>
            <c:idx val="8"/>
            <c:bubble3D val="0"/>
            <c:spPr>
              <a:solidFill>
                <a:schemeClr val="accent3">
                  <a:lumMod val="60000"/>
                </a:schemeClr>
              </a:solidFill>
              <a:ln>
                <a:noFill/>
              </a:ln>
              <a:effectLst>
                <a:outerShdw blurRad="254000" sx="102000" sy="102000" algn="ctr" rotWithShape="0">
                  <a:prstClr val="black">
                    <a:alpha val="20000"/>
                  </a:prstClr>
                </a:outerShdw>
              </a:effectLst>
              <a:sp3d/>
            </c:spPr>
            <c:extLst>
              <c:ext xmlns:c16="http://schemas.microsoft.com/office/drawing/2014/chart" uri="{C3380CC4-5D6E-409C-BE32-E72D297353CC}">
                <c16:uniqueId val="{00000026-E334-493A-A7FE-F73070A12F23}"/>
              </c:ext>
            </c:extLst>
          </c:dPt>
          <c:dPt>
            <c:idx val="9"/>
            <c:bubble3D val="0"/>
            <c:spPr>
              <a:solidFill>
                <a:schemeClr val="accent4">
                  <a:lumMod val="60000"/>
                </a:schemeClr>
              </a:solidFill>
              <a:ln>
                <a:noFill/>
              </a:ln>
              <a:effectLst>
                <a:outerShdw blurRad="254000" sx="102000" sy="102000" algn="ctr" rotWithShape="0">
                  <a:prstClr val="black">
                    <a:alpha val="20000"/>
                  </a:prstClr>
                </a:outerShdw>
              </a:effectLst>
              <a:sp3d/>
            </c:spPr>
            <c:extLst>
              <c:ext xmlns:c16="http://schemas.microsoft.com/office/drawing/2014/chart" uri="{C3380CC4-5D6E-409C-BE32-E72D297353CC}">
                <c16:uniqueId val="{00000028-E334-493A-A7FE-F73070A12F23}"/>
              </c:ext>
            </c:extLst>
          </c:dPt>
          <c:dLbls>
            <c:spPr>
              <a:pattFill prst="pct75">
                <a:fgClr>
                  <a:schemeClr val="dk1">
                    <a:lumMod val="75000"/>
                    <a:lumOff val="25000"/>
                  </a:schemeClr>
                </a:fgClr>
                <a:bgClr>
                  <a:schemeClr val="dk1">
                    <a:lumMod val="65000"/>
                    <a:lumOff val="35000"/>
                  </a:schemeClr>
                </a:bgClr>
              </a:pattFill>
              <a:ln>
                <a:noFill/>
              </a:ln>
              <a:effectLst>
                <a:outerShdw blurRad="50800" dist="38100" dir="2700000" algn="tl" rotWithShape="0">
                  <a:prstClr val="black">
                    <a:alpha val="40000"/>
                  </a:prstClr>
                </a:outerShdw>
              </a:effectLst>
            </c:spPr>
            <c:txPr>
              <a:bodyPr rot="0" spcFirstLastPara="1" vertOverflow="ellipsis" vert="horz" wrap="square" lIns="38100" tIns="19050" rIns="38100" bIns="19050" anchor="ctr" anchorCtr="1">
                <a:spAutoFit/>
              </a:bodyPr>
              <a:lstStyle/>
              <a:p>
                <a:pPr>
                  <a:defRPr sz="1000" b="1" i="0" u="none" strike="noStrike" kern="1200" baseline="0">
                    <a:solidFill>
                      <a:schemeClr val="lt1"/>
                    </a:solidFill>
                    <a:latin typeface="+mn-lt"/>
                    <a:ea typeface="+mn-ea"/>
                    <a:cs typeface="+mn-cs"/>
                  </a:defRPr>
                </a:pPr>
                <a:endParaRPr lang="en-US"/>
              </a:p>
            </c:txPr>
            <c:dLblPos val="ctr"/>
            <c:showLegendKey val="0"/>
            <c:showVal val="0"/>
            <c:showCatName val="0"/>
            <c:showSerName val="0"/>
            <c:showPercent val="1"/>
            <c:showBubbleSize val="0"/>
            <c:showLeaderLines val="1"/>
            <c:leaderLines>
              <c:spPr>
                <a:ln w="9525">
                  <a:solidFill>
                    <a:schemeClr val="dk1">
                      <a:lumMod val="50000"/>
                      <a:lumOff val="50000"/>
                    </a:schemeClr>
                  </a:solidFill>
                </a:ln>
                <a:effectLst/>
              </c:spPr>
            </c:leaderLines>
            <c:extLst>
              <c:ext xmlns:c15="http://schemas.microsoft.com/office/drawing/2012/chart" uri="{CE6537A1-D6FC-4f65-9D91-7224C49458BB}"/>
            </c:extLst>
          </c:dLbls>
          <c:cat>
            <c:strRef>
              <c:f>'CSBH M Nam'!$A$4:$A$13</c:f>
              <c:strCache>
                <c:ptCount val="10"/>
                <c:pt idx="0">
                  <c:v>Hòa Phát</c:v>
                </c:pt>
                <c:pt idx="1">
                  <c:v>VinaKyeoi</c:v>
                </c:pt>
                <c:pt idx="2">
                  <c:v>Thep Miền Nam</c:v>
                </c:pt>
                <c:pt idx="3">
                  <c:v>Pomina</c:v>
                </c:pt>
                <c:pt idx="4">
                  <c:v>Formosa Hà Tĩnh</c:v>
                </c:pt>
                <c:pt idx="5">
                  <c:v>Tung Ho Việt Nam</c:v>
                </c:pt>
                <c:pt idx="6">
                  <c:v>VAS</c:v>
                </c:pt>
                <c:pt idx="7">
                  <c:v>Posco Yamamoto</c:v>
                </c:pt>
                <c:pt idx="8">
                  <c:v>Thép Việt Nhật</c:v>
                </c:pt>
                <c:pt idx="9">
                  <c:v>Tay Do</c:v>
                </c:pt>
              </c:strCache>
            </c:strRef>
          </c:cat>
          <c:val>
            <c:numRef>
              <c:f>'CSBH M Nam'!$C$4:$C$13</c:f>
              <c:numCache>
                <c:formatCode>0%</c:formatCode>
                <c:ptCount val="10"/>
                <c:pt idx="0">
                  <c:v>0.20808856269203424</c:v>
                </c:pt>
                <c:pt idx="1">
                  <c:v>0.18945001635904285</c:v>
                </c:pt>
                <c:pt idx="2">
                  <c:v>0.16797846510357858</c:v>
                </c:pt>
                <c:pt idx="3">
                  <c:v>0.13046859432771715</c:v>
                </c:pt>
                <c:pt idx="4">
                  <c:v>8.2194965350809224E-2</c:v>
                </c:pt>
                <c:pt idx="5">
                  <c:v>7.5163344427962395E-2</c:v>
                </c:pt>
                <c:pt idx="6">
                  <c:v>7.3800193356506588E-2</c:v>
                </c:pt>
                <c:pt idx="7">
                  <c:v>4.1619926544207549E-2</c:v>
                </c:pt>
                <c:pt idx="8">
                  <c:v>2.3462311471256055E-2</c:v>
                </c:pt>
                <c:pt idx="9">
                  <c:v>7.7736203668853608E-3</c:v>
                </c:pt>
              </c:numCache>
            </c:numRef>
          </c:val>
          <c:extLst>
            <c:ext xmlns:c16="http://schemas.microsoft.com/office/drawing/2014/chart" uri="{C3380CC4-5D6E-409C-BE32-E72D297353CC}">
              <c16:uniqueId val="{00000029-E334-493A-A7FE-F73070A12F23}"/>
            </c:ext>
          </c:extLst>
        </c:ser>
        <c:dLbls>
          <c:dLblPos val="ctr"/>
          <c:showLegendKey val="0"/>
          <c:showVal val="0"/>
          <c:showCatName val="0"/>
          <c:showSerName val="0"/>
          <c:showPercent val="1"/>
          <c:showBubbleSize val="0"/>
          <c:showLeaderLines val="1"/>
        </c:dLbls>
      </c:pie3DChart>
      <c:spPr>
        <a:noFill/>
        <a:ln>
          <a:noFill/>
        </a:ln>
        <a:effectLst/>
      </c:spPr>
    </c:plotArea>
    <c:legend>
      <c:legendPos val="r"/>
      <c:overlay val="0"/>
      <c:spPr>
        <a:solidFill>
          <a:schemeClr val="lt1">
            <a:lumMod val="95000"/>
            <a:alpha val="39000"/>
          </a:schemeClr>
        </a:solidFill>
        <a:ln>
          <a:noFill/>
        </a:ln>
        <a:effectLst/>
      </c:spPr>
      <c:txPr>
        <a:bodyPr rot="0" spcFirstLastPara="1" vertOverflow="ellipsis" vert="horz" wrap="square" anchor="ctr" anchorCtr="1"/>
        <a:lstStyle/>
        <a:p>
          <a:pPr>
            <a:defRPr sz="1100" b="0" i="0" u="none" strike="noStrike" kern="1200" baseline="0">
              <a:solidFill>
                <a:schemeClr val="dk1">
                  <a:lumMod val="75000"/>
                  <a:lumOff val="2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64">
  <cs:axisTitle>
    <cs:lnRef idx="0"/>
    <cs:fillRef idx="0"/>
    <cs:effectRef idx="0"/>
    <cs:fontRef idx="minor">
      <a:schemeClr val="dk1">
        <a:lumMod val="75000"/>
        <a:lumOff val="25000"/>
      </a:schemeClr>
    </cs:fontRef>
    <cs:defRPr sz="900" b="1" kern="1200"/>
  </cs:axisTitle>
  <cs:categoryAxis>
    <cs:lnRef idx="0"/>
    <cs:fillRef idx="0"/>
    <cs:effectRef idx="0"/>
    <cs:fontRef idx="minor">
      <a:schemeClr val="dk1">
        <a:lumMod val="75000"/>
        <a:lumOff val="25000"/>
      </a:schemeClr>
    </cs:fontRef>
    <cs:spPr>
      <a:ln w="19050" cap="flat" cmpd="sng" algn="ctr">
        <a:solidFill>
          <a:schemeClr val="dk1">
            <a:lumMod val="75000"/>
            <a:lumOff val="25000"/>
          </a:schemeClr>
        </a:solidFill>
        <a:round/>
      </a:ln>
    </cs:spPr>
    <cs:defRPr sz="900" kern="1200" cap="all" baseline="0"/>
  </cs:categoryAxis>
  <cs:chartArea>
    <cs:lnRef idx="0"/>
    <cs:fillRef idx="0"/>
    <cs:effectRef idx="0"/>
    <cs:fontRef idx="minor">
      <a:schemeClr val="dk1"/>
    </cs:fontRef>
    <cs: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cs:spPr>
    <cs:defRPr sz="900" kern="1200"/>
  </cs:chartArea>
  <cs:dataLabel>
    <cs:lnRef idx="0"/>
    <cs:fillRef idx="0"/>
    <cs:effectRef idx="0"/>
    <cs:fontRef idx="minor">
      <a:schemeClr val="lt1"/>
    </cs:fontRef>
    <cs:spPr>
      <a:pattFill prst="pct75">
        <a:fgClr>
          <a:schemeClr val="dk1">
            <a:lumMod val="75000"/>
            <a:lumOff val="25000"/>
          </a:schemeClr>
        </a:fgClr>
        <a:bgClr>
          <a:schemeClr val="dk1">
            <a:lumMod val="65000"/>
            <a:lumOff val="35000"/>
          </a:schemeClr>
        </a:bgClr>
      </a:pattFill>
      <a:effectLst>
        <a:outerShdw blurRad="50800" dist="38100" dir="2700000" algn="tl" rotWithShape="0">
          <a:prstClr val="black">
            <a:alpha val="40000"/>
          </a:prstClr>
        </a:outerShdw>
      </a:effectLst>
    </cs:spPr>
    <cs:defRPr sz="1000" b="1" i="0" u="none" strike="noStrike" kern="1200" baseline="0"/>
  </cs:dataLabel>
  <cs:dataLabelCallout>
    <cs:lnRef idx="0"/>
    <cs:fillRef idx="0"/>
    <cs:effectRef idx="0"/>
    <cs:fontRef idx="minor">
      <a:schemeClr val="lt1"/>
    </cs:fontRef>
    <cs:spPr>
      <a:pattFill prst="pct75">
        <a:fgClr>
          <a:schemeClr val="dk1">
            <a:lumMod val="75000"/>
            <a:lumOff val="25000"/>
          </a:schemeClr>
        </a:fgClr>
        <a:bgClr>
          <a:schemeClr val="dk1">
            <a:lumMod val="65000"/>
            <a:lumOff val="35000"/>
          </a:schemeClr>
        </a:bgClr>
      </a:pattFill>
      <a:effectLst>
        <a:outerShdw blurRad="50800" dist="38100" dir="2700000" algn="tl" rotWithShape="0">
          <a:prstClr val="black">
            <a:alpha val="40000"/>
          </a:prstClr>
        </a:outerShdw>
      </a:effectLst>
    </cs:spPr>
    <cs:defRPr sz="1000" b="1" i="0" u="none" strike="noStrike" kern="1200" baseline="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a:effectLst>
        <a:outerShdw blurRad="254000" sx="102000" sy="102000" algn="ctr" rotWithShape="0">
          <a:prstClr val="black">
            <a:alpha val="20000"/>
          </a:prstClr>
        </a:outerShdw>
      </a:effectLst>
    </cs:spPr>
  </cs:dataPoint>
  <cs:dataPoint3D>
    <cs:lnRef idx="0"/>
    <cs:fillRef idx="0">
      <cs:styleClr val="auto"/>
    </cs:fillRef>
    <cs:effectRef idx="0"/>
    <cs:fontRef idx="minor">
      <a:schemeClr val="dk1"/>
    </cs:fontRef>
    <cs:spPr>
      <a:solidFill>
        <a:schemeClr val="phClr"/>
      </a:solidFill>
      <a:effectLst>
        <a:outerShdw blurRad="254000" sx="102000" sy="102000" algn="ctr" rotWithShape="0">
          <a:prstClr val="black">
            <a:alpha val="20000"/>
          </a:prstClr>
        </a:outerShdw>
      </a:effectLst>
    </cs:spPr>
  </cs:dataPoint3D>
  <cs:dataPointLine>
    <cs:lnRef idx="0">
      <cs:styleClr val="auto"/>
    </cs:lnRef>
    <cs:fillRef idx="0"/>
    <cs:effectRef idx="0"/>
    <cs:fontRef idx="minor">
      <a:schemeClr val="dk1"/>
    </cs:fontRef>
    <cs:spPr>
      <a:ln w="31750" cap="rnd">
        <a:solidFill>
          <a:schemeClr val="phClr">
            <a:alpha val="85000"/>
          </a:schemeClr>
        </a:solidFill>
        <a:round/>
      </a:ln>
    </cs:spPr>
  </cs:dataPointLine>
  <cs:dataPointMarker>
    <cs:lnRef idx="0"/>
    <cs:fillRef idx="0">
      <cs:styleClr val="auto"/>
    </cs:fillRef>
    <cs:effectRef idx="0"/>
    <cs:fontRef idx="minor">
      <a:schemeClr val="dk1"/>
    </cs:fontRef>
    <cs:spPr>
      <a:solidFill>
        <a:schemeClr val="phClr">
          <a:alpha val="85000"/>
        </a:schemeClr>
      </a:solidFill>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75000"/>
        <a:lumOff val="25000"/>
      </a:schemeClr>
    </cs:fontRef>
    <cs:spPr>
      <a:ln w="9525">
        <a:solidFill>
          <a:schemeClr val="dk1">
            <a:lumMod val="35000"/>
            <a:lumOff val="65000"/>
          </a:schemeClr>
        </a:solidFill>
      </a:ln>
    </cs:spPr>
    <cs:defRPr sz="900" kern="1200"/>
  </cs:dataTable>
  <cs:downBar>
    <cs:lnRef idx="0"/>
    <cs:fillRef idx="0"/>
    <cs:effectRef idx="0"/>
    <cs:fontRef idx="minor">
      <a:schemeClr val="dk1"/>
    </cs:fontRef>
    <cs:spPr>
      <a:solidFill>
        <a:schemeClr val="dk1">
          <a:lumMod val="50000"/>
          <a:lumOff val="50000"/>
        </a:schemeClr>
      </a:solidFill>
      <a:ln w="9525">
        <a:solidFill>
          <a:schemeClr val="dk1">
            <a:lumMod val="65000"/>
            <a:lumOff val="35000"/>
          </a:schemeClr>
        </a:solidFill>
      </a:ln>
    </cs:spPr>
  </cs:downBar>
  <cs:dropLine>
    <cs:lnRef idx="0"/>
    <cs:fillRef idx="0"/>
    <cs:effectRef idx="0"/>
    <cs:fontRef idx="minor">
      <a:schemeClr val="dk1"/>
    </cs:fontRef>
    <cs:spPr>
      <a:ln w="9525">
        <a:solidFill>
          <a:schemeClr val="dk1">
            <a:lumMod val="35000"/>
            <a:lumOff val="65000"/>
          </a:schemeClr>
        </a:solidFill>
        <a:prstDash val="dash"/>
      </a:ln>
    </cs:spPr>
  </cs:dropLine>
  <cs:errorBar>
    <cs:lnRef idx="0"/>
    <cs:fillRef idx="0"/>
    <cs:effectRef idx="0"/>
    <cs:fontRef idx="minor">
      <a:schemeClr val="dk1"/>
    </cs:fontRef>
    <cs:spPr>
      <a:ln w="9525">
        <a:solidFill>
          <a:schemeClr val="dk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gradFill>
          <a:gsLst>
            <a:gs pos="100000">
              <a:schemeClr val="dk1">
                <a:lumMod val="95000"/>
                <a:lumOff val="5000"/>
                <a:alpha val="42000"/>
              </a:schemeClr>
            </a:gs>
            <a:gs pos="0">
              <a:schemeClr val="lt1">
                <a:lumMod val="75000"/>
                <a:alpha val="36000"/>
              </a:schemeClr>
            </a:gs>
          </a:gsLst>
          <a:lin ang="5400000" scaled="0"/>
        </a:gradFill>
        <a:round/>
      </a:ln>
    </cs:spPr>
  </cs:gridlineMajor>
  <cs:gridlineMinor>
    <cs:lnRef idx="0"/>
    <cs:fillRef idx="0"/>
    <cs:effectRef idx="0"/>
    <cs:fontRef idx="minor">
      <a:schemeClr val="dk1"/>
    </cs:fontRef>
    <cs:spPr>
      <a:ln>
        <a:gradFill>
          <a:gsLst>
            <a:gs pos="100000">
              <a:schemeClr val="dk1">
                <a:lumMod val="95000"/>
                <a:lumOff val="5000"/>
                <a:alpha val="42000"/>
              </a:schemeClr>
            </a:gs>
            <a:gs pos="0">
              <a:schemeClr val="lt1">
                <a:lumMod val="75000"/>
                <a:alpha val="36000"/>
              </a:schemeClr>
            </a:gs>
          </a:gsLst>
          <a:lin ang="5400000" scaled="0"/>
        </a:gradFill>
      </a:ln>
    </cs:spPr>
  </cs:gridlineMinor>
  <cs:hiLoLine>
    <cs:lnRef idx="0"/>
    <cs:fillRef idx="0"/>
    <cs:effectRef idx="0"/>
    <cs:fontRef idx="minor">
      <a:schemeClr val="dk1"/>
    </cs:fontRef>
    <cs:spPr>
      <a:ln w="9525">
        <a:solidFill>
          <a:schemeClr val="dk1">
            <a:lumMod val="35000"/>
            <a:lumOff val="65000"/>
          </a:schemeClr>
        </a:solidFill>
        <a:prstDash val="dash"/>
      </a:ln>
    </cs:spPr>
  </cs:hiLoLine>
  <cs:leaderLine>
    <cs:lnRef idx="0"/>
    <cs:fillRef idx="0"/>
    <cs:effectRef idx="0"/>
    <cs:fontRef idx="minor">
      <a:schemeClr val="dk1"/>
    </cs:fontRef>
    <cs:spPr>
      <a:ln w="9525">
        <a:solidFill>
          <a:schemeClr val="dk1">
            <a:lumMod val="50000"/>
            <a:lumOff val="50000"/>
          </a:schemeClr>
        </a:solidFill>
      </a:ln>
    </cs:spPr>
  </cs:leaderLine>
  <cs:legend>
    <cs:lnRef idx="0"/>
    <cs:fillRef idx="0"/>
    <cs:effectRef idx="0"/>
    <cs:fontRef idx="minor">
      <a:schemeClr val="dk1">
        <a:lumMod val="75000"/>
        <a:lumOff val="25000"/>
      </a:schemeClr>
    </cs:fontRef>
    <cs:spPr>
      <a:solidFill>
        <a:schemeClr val="lt1">
          <a:lumMod val="95000"/>
          <a:alpha val="39000"/>
        </a:schemeClr>
      </a:solidFill>
    </cs:spPr>
    <cs:defRPr sz="900" kern="1200"/>
  </cs:legend>
  <cs:plotArea>
    <cs:lnRef idx="0"/>
    <cs:fillRef idx="0"/>
    <cs:effectRef idx="0"/>
    <cs:fontRef idx="minor">
      <a:schemeClr val="dk1"/>
    </cs:fontRef>
  </cs:plotArea>
  <cs:plotArea3D>
    <cs:lnRef idx="0"/>
    <cs:fillRef idx="0"/>
    <cs:effectRef idx="0"/>
    <cs:fontRef idx="minor">
      <a:schemeClr val="dk1"/>
    </cs:fontRef>
  </cs:plotArea3D>
  <cs:seriesAxis>
    <cs:lnRef idx="0"/>
    <cs:fillRef idx="0"/>
    <cs:effectRef idx="0"/>
    <cs:fontRef idx="minor">
      <a:schemeClr val="dk1">
        <a:lumMod val="75000"/>
        <a:lumOff val="25000"/>
      </a:schemeClr>
    </cs:fontRef>
    <cs:spPr>
      <a:ln w="31750" cap="flat" cmpd="sng" algn="ctr">
        <a:solidFill>
          <a:schemeClr val="dk1">
            <a:lumMod val="75000"/>
            <a:lumOff val="25000"/>
          </a:schemeClr>
        </a:solidFill>
        <a:round/>
      </a:ln>
    </cs:spPr>
    <cs:defRPr sz="900" kern="1200"/>
  </cs:seriesAxis>
  <cs:seriesLine>
    <cs:lnRef idx="0"/>
    <cs:fillRef idx="0"/>
    <cs:effectRef idx="0"/>
    <cs:fontRef idx="minor">
      <a:schemeClr val="dk1"/>
    </cs:fontRef>
    <cs:spPr>
      <a:ln w="9525">
        <a:solidFill>
          <a:schemeClr val="dk1">
            <a:lumMod val="50000"/>
            <a:lumOff val="50000"/>
          </a:schemeClr>
        </a:solidFill>
        <a:round/>
      </a:ln>
    </cs:spPr>
  </cs:seriesLine>
  <cs:title>
    <cs:lnRef idx="0"/>
    <cs:fillRef idx="0"/>
    <cs:effectRef idx="0"/>
    <cs:fontRef idx="minor">
      <a:schemeClr val="dk1">
        <a:lumMod val="75000"/>
        <a:lumOff val="25000"/>
      </a:schemeClr>
    </cs:fontRef>
    <cs:defRPr sz="1800" b="1" kern="120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dk1">
        <a:lumMod val="75000"/>
        <a:lumOff val="25000"/>
      </a:schemeClr>
    </cs:fontRef>
    <cs:defRPr sz="900" kern="1200"/>
  </cs:trendlineLabel>
  <cs:upBar>
    <cs:lnRef idx="0"/>
    <cs:fillRef idx="0"/>
    <cs:effectRef idx="0"/>
    <cs:fontRef idx="minor">
      <a:schemeClr val="dk1"/>
    </cs:fontRef>
    <cs:spPr>
      <a:solidFill>
        <a:schemeClr val="lt1"/>
      </a:solidFill>
      <a:ln w="9525">
        <a:solidFill>
          <a:schemeClr val="dk1">
            <a:lumMod val="65000"/>
            <a:lumOff val="35000"/>
          </a:schemeClr>
        </a:solidFill>
      </a:ln>
    </cs:spPr>
  </cs:upBar>
  <cs:valueAxis>
    <cs:lnRef idx="0"/>
    <cs:fillRef idx="0"/>
    <cs:effectRef idx="0"/>
    <cs:fontRef idx="minor">
      <a:schemeClr val="dk1">
        <a:lumMod val="75000"/>
        <a:lumOff val="25000"/>
      </a:schemeClr>
    </cs:fontRef>
    <cs:spPr>
      <a:ln>
        <a:noFill/>
      </a:ln>
    </cs:spPr>
    <cs:defRPr sz="900" kern="1200"/>
  </cs:valueAxis>
  <cs:wall>
    <cs:lnRef idx="0"/>
    <cs:fillRef idx="0"/>
    <cs:effectRef idx="0"/>
    <cs:fontRef idx="minor">
      <a:schemeClr val="dk1"/>
    </cs:fontRef>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E956461-A82F-4341-9B9A-6B8F66AFAF08}" type="datetimeFigureOut">
              <a:rPr lang="en-US" smtClean="0"/>
              <a:t>7/11/2023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vi-VN"/>
              <a:t>Click to edit Master text styles</a:t>
            </a:r>
          </a:p>
          <a:p>
            <a:pPr lvl="1"/>
            <a:r>
              <a:rPr lang="vi-VN"/>
              <a:t>Second level</a:t>
            </a:r>
          </a:p>
          <a:p>
            <a:pPr lvl="2"/>
            <a:r>
              <a:rPr lang="vi-VN"/>
              <a:t>Third level</a:t>
            </a:r>
          </a:p>
          <a:p>
            <a:pPr lvl="3"/>
            <a:r>
              <a:rPr lang="vi-VN"/>
              <a:t>Fourth level</a:t>
            </a:r>
          </a:p>
          <a:p>
            <a:pPr lvl="4"/>
            <a:r>
              <a:rPr lang="vi-VN"/>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522F107-CEDC-C84D-BB61-A597D29BEB8C}" type="slidenum">
              <a:rPr lang="en-US" smtClean="0"/>
              <a:t>‹#›</a:t>
            </a:fld>
            <a:endParaRPr lang="en-US"/>
          </a:p>
        </p:txBody>
      </p:sp>
    </p:spTree>
    <p:extLst>
      <p:ext uri="{BB962C8B-B14F-4D97-AF65-F5344CB8AC3E}">
        <p14:creationId xmlns:p14="http://schemas.microsoft.com/office/powerpoint/2010/main" val="8688048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C85D2B55-08F2-4DA9-BC6F-8D885D771E0B}" type="datetimeFigureOut">
              <a:rPr lang="en-US" smtClean="0"/>
              <a:t>7/11/2023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100AE7A-8284-4051-A1D0-7A82370DBC95}" type="slidenum">
              <a:rPr lang="en-US" smtClean="0"/>
              <a:t>‹#›</a:t>
            </a:fld>
            <a:endParaRPr lang="en-US"/>
          </a:p>
        </p:txBody>
      </p:sp>
      <p:grpSp>
        <p:nvGrpSpPr>
          <p:cNvPr id="7" name="Group 6"/>
          <p:cNvGrpSpPr/>
          <p:nvPr userDrawn="1"/>
        </p:nvGrpSpPr>
        <p:grpSpPr>
          <a:xfrm>
            <a:off x="0" y="-1"/>
            <a:ext cx="12192000" cy="766482"/>
            <a:chOff x="0" y="-1"/>
            <a:chExt cx="12192000" cy="766482"/>
          </a:xfrm>
        </p:grpSpPr>
        <p:pic>
          <p:nvPicPr>
            <p:cNvPr id="8" name="Picture 7"/>
            <p:cNvPicPr/>
            <p:nvPr/>
          </p:nvPicPr>
          <p:blipFill rotWithShape="1">
            <a:blip r:embed="rId2" cstate="print">
              <a:extLst>
                <a:ext uri="{28A0092B-C50C-407E-A947-70E740481C1C}">
                  <a14:useLocalDpi xmlns:a14="http://schemas.microsoft.com/office/drawing/2010/main" val="0"/>
                </a:ext>
              </a:extLst>
            </a:blip>
            <a:srcRect l="25860" b="42165"/>
            <a:stretch/>
          </p:blipFill>
          <p:spPr>
            <a:xfrm>
              <a:off x="0" y="-1"/>
              <a:ext cx="12192000" cy="766482"/>
            </a:xfrm>
            <a:prstGeom prst="rect">
              <a:avLst/>
            </a:prstGeom>
          </p:spPr>
        </p:pic>
        <p:grpSp>
          <p:nvGrpSpPr>
            <p:cNvPr id="9" name="Group 8"/>
            <p:cNvGrpSpPr/>
            <p:nvPr/>
          </p:nvGrpSpPr>
          <p:grpSpPr>
            <a:xfrm>
              <a:off x="376517" y="0"/>
              <a:ext cx="1863161" cy="578223"/>
              <a:chOff x="268941" y="0"/>
              <a:chExt cx="1863161" cy="578223"/>
            </a:xfrm>
          </p:grpSpPr>
          <p:sp>
            <p:nvSpPr>
              <p:cNvPr id="11" name="Rectangle 10"/>
              <p:cNvSpPr/>
              <p:nvPr/>
            </p:nvSpPr>
            <p:spPr>
              <a:xfrm>
                <a:off x="268941" y="0"/>
                <a:ext cx="1863161" cy="578223"/>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11"/>
              <p:cNvPicPr/>
              <p:nvPr/>
            </p:nvPicPr>
            <p:blipFill rotWithShape="1">
              <a:blip r:embed="rId2" cstate="print">
                <a:extLst>
                  <a:ext uri="{28A0092B-C50C-407E-A947-70E740481C1C}">
                    <a14:useLocalDpi xmlns:a14="http://schemas.microsoft.com/office/drawing/2010/main" val="0"/>
                  </a:ext>
                </a:extLst>
              </a:blip>
              <a:srcRect l="5621" t="53015" r="74112" b="9515"/>
              <a:stretch/>
            </p:blipFill>
            <p:spPr>
              <a:xfrm>
                <a:off x="289855" y="33617"/>
                <a:ext cx="1842247" cy="524435"/>
              </a:xfrm>
              <a:prstGeom prst="rect">
                <a:avLst/>
              </a:prstGeom>
            </p:spPr>
          </p:pic>
        </p:grpSp>
        <p:sp>
          <p:nvSpPr>
            <p:cNvPr id="10" name="Rectangle 9"/>
            <p:cNvSpPr/>
            <p:nvPr/>
          </p:nvSpPr>
          <p:spPr>
            <a:xfrm>
              <a:off x="3097989" y="47064"/>
              <a:ext cx="8128124" cy="584775"/>
            </a:xfrm>
            <a:prstGeom prst="rect">
              <a:avLst/>
            </a:prstGeom>
            <a:scene3d>
              <a:camera prst="perspectiveRelaxedModerately"/>
              <a:lightRig rig="threePt" dir="t"/>
            </a:scene3d>
          </p:spPr>
          <p:txBody>
            <a:bodyPr wrap="none">
              <a:spAutoFit/>
              <a:scene3d>
                <a:camera prst="orthographicFront"/>
                <a:lightRig rig="harsh" dir="t"/>
              </a:scene3d>
              <a:sp3d extrusionH="57150" prstMaterial="matte">
                <a:bevelT w="63500" h="12700" prst="angle"/>
                <a:contourClr>
                  <a:schemeClr val="bg1">
                    <a:lumMod val="65000"/>
                  </a:schemeClr>
                </a:contourClr>
              </a:sp3d>
            </a:bodyPr>
            <a:lstStyle/>
            <a:p>
              <a:pPr algn="ctr">
                <a:spcBef>
                  <a:spcPct val="0"/>
                </a:spcBef>
              </a:pPr>
              <a:r>
                <a:rPr lang="en-US" altLang="en-US" sz="3200" b="0" dirty="0">
                  <a:ln/>
                  <a:solidFill>
                    <a:schemeClr val="bg1"/>
                  </a:solidFill>
                  <a:latin typeface="Arial" panose="020B0604020202020204" pitchFamily="34" charset="0"/>
                  <a:cs typeface="Arial" panose="020B0604020202020204" pitchFamily="34" charset="0"/>
                </a:rPr>
                <a:t>ĐẠI HỘI CỔ ĐÔNG THƯỜNG NIÊN - 20</a:t>
              </a:r>
              <a:r>
                <a:rPr lang="vi-VN" altLang="en-US" sz="3200" b="0" dirty="0">
                  <a:ln/>
                  <a:solidFill>
                    <a:schemeClr val="bg1"/>
                  </a:solidFill>
                  <a:latin typeface="Arial" panose="020B0604020202020204" pitchFamily="34" charset="0"/>
                  <a:cs typeface="Arial" panose="020B0604020202020204" pitchFamily="34" charset="0"/>
                </a:rPr>
                <a:t>2</a:t>
              </a:r>
              <a:r>
                <a:rPr lang="en-US" altLang="en-US" sz="3200" b="0" dirty="0">
                  <a:ln/>
                  <a:solidFill>
                    <a:schemeClr val="bg1"/>
                  </a:solidFill>
                  <a:latin typeface="Arial" panose="020B0604020202020204" pitchFamily="34" charset="0"/>
                  <a:cs typeface="Arial" panose="020B0604020202020204" pitchFamily="34" charset="0"/>
                </a:rPr>
                <a:t>3</a:t>
              </a:r>
            </a:p>
          </p:txBody>
        </p:sp>
      </p:grpSp>
    </p:spTree>
    <p:extLst>
      <p:ext uri="{BB962C8B-B14F-4D97-AF65-F5344CB8AC3E}">
        <p14:creationId xmlns:p14="http://schemas.microsoft.com/office/powerpoint/2010/main" val="392038152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C85D2B55-08F2-4DA9-BC6F-8D885D771E0B}" type="datetimeFigureOut">
              <a:rPr lang="en-US" smtClean="0"/>
              <a:t>7/11/2023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100AE7A-8284-4051-A1D0-7A82370DBC95}" type="slidenum">
              <a:rPr lang="en-US" smtClean="0"/>
              <a:t>‹#›</a:t>
            </a:fld>
            <a:endParaRPr lang="en-US"/>
          </a:p>
        </p:txBody>
      </p:sp>
    </p:spTree>
    <p:extLst>
      <p:ext uri="{BB962C8B-B14F-4D97-AF65-F5344CB8AC3E}">
        <p14:creationId xmlns:p14="http://schemas.microsoft.com/office/powerpoint/2010/main" val="226344621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C85D2B55-08F2-4DA9-BC6F-8D885D771E0B}" type="datetimeFigureOut">
              <a:rPr lang="en-US" smtClean="0"/>
              <a:t>7/11/2023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100AE7A-8284-4051-A1D0-7A82370DBC95}" type="slidenum">
              <a:rPr lang="en-US" smtClean="0"/>
              <a:t>‹#›</a:t>
            </a:fld>
            <a:endParaRPr lang="en-US"/>
          </a:p>
        </p:txBody>
      </p:sp>
    </p:spTree>
    <p:extLst>
      <p:ext uri="{BB962C8B-B14F-4D97-AF65-F5344CB8AC3E}">
        <p14:creationId xmlns:p14="http://schemas.microsoft.com/office/powerpoint/2010/main" val="418184178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C85D2B55-08F2-4DA9-BC6F-8D885D771E0B}" type="datetimeFigureOut">
              <a:rPr lang="en-US" smtClean="0"/>
              <a:t>7/11/2023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100AE7A-8284-4051-A1D0-7A82370DBC95}" type="slidenum">
              <a:rPr lang="en-US" smtClean="0"/>
              <a:t>‹#›</a:t>
            </a:fld>
            <a:endParaRPr lang="en-US"/>
          </a:p>
        </p:txBody>
      </p:sp>
    </p:spTree>
    <p:extLst>
      <p:ext uri="{BB962C8B-B14F-4D97-AF65-F5344CB8AC3E}">
        <p14:creationId xmlns:p14="http://schemas.microsoft.com/office/powerpoint/2010/main" val="133278301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C85D2B55-08F2-4DA9-BC6F-8D885D771E0B}" type="datetimeFigureOut">
              <a:rPr lang="en-US" smtClean="0"/>
              <a:t>7/11/2023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100AE7A-8284-4051-A1D0-7A82370DBC95}" type="slidenum">
              <a:rPr lang="en-US" smtClean="0"/>
              <a:t>‹#›</a:t>
            </a:fld>
            <a:endParaRPr lang="en-US"/>
          </a:p>
        </p:txBody>
      </p:sp>
    </p:spTree>
    <p:extLst>
      <p:ext uri="{BB962C8B-B14F-4D97-AF65-F5344CB8AC3E}">
        <p14:creationId xmlns:p14="http://schemas.microsoft.com/office/powerpoint/2010/main" val="34140564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C85D2B55-08F2-4DA9-BC6F-8D885D771E0B}" type="datetimeFigureOut">
              <a:rPr lang="en-US" smtClean="0"/>
              <a:t>7/11/2023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100AE7A-8284-4051-A1D0-7A82370DBC95}" type="slidenum">
              <a:rPr lang="en-US" smtClean="0"/>
              <a:t>‹#›</a:t>
            </a:fld>
            <a:endParaRPr lang="en-US"/>
          </a:p>
        </p:txBody>
      </p:sp>
    </p:spTree>
    <p:extLst>
      <p:ext uri="{BB962C8B-B14F-4D97-AF65-F5344CB8AC3E}">
        <p14:creationId xmlns:p14="http://schemas.microsoft.com/office/powerpoint/2010/main" val="16243936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C85D2B55-08F2-4DA9-BC6F-8D885D771E0B}" type="datetimeFigureOut">
              <a:rPr lang="en-US" smtClean="0"/>
              <a:t>7/11/2023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100AE7A-8284-4051-A1D0-7A82370DBC95}" type="slidenum">
              <a:rPr lang="en-US" smtClean="0"/>
              <a:t>‹#›</a:t>
            </a:fld>
            <a:endParaRPr lang="en-US"/>
          </a:p>
        </p:txBody>
      </p:sp>
    </p:spTree>
    <p:extLst>
      <p:ext uri="{BB962C8B-B14F-4D97-AF65-F5344CB8AC3E}">
        <p14:creationId xmlns:p14="http://schemas.microsoft.com/office/powerpoint/2010/main" val="64936966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C85D2B55-08F2-4DA9-BC6F-8D885D771E0B}" type="datetimeFigureOut">
              <a:rPr lang="en-US" smtClean="0"/>
              <a:t>7/11/2023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100AE7A-8284-4051-A1D0-7A82370DBC95}" type="slidenum">
              <a:rPr lang="en-US" smtClean="0"/>
              <a:t>‹#›</a:t>
            </a:fld>
            <a:endParaRPr lang="en-US"/>
          </a:p>
        </p:txBody>
      </p:sp>
    </p:spTree>
    <p:extLst>
      <p:ext uri="{BB962C8B-B14F-4D97-AF65-F5344CB8AC3E}">
        <p14:creationId xmlns:p14="http://schemas.microsoft.com/office/powerpoint/2010/main" val="335335004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85D2B55-08F2-4DA9-BC6F-8D885D771E0B}" type="datetimeFigureOut">
              <a:rPr lang="en-US" smtClean="0"/>
              <a:t>7/11/2023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100AE7A-8284-4051-A1D0-7A82370DBC95}" type="slidenum">
              <a:rPr lang="en-US" smtClean="0"/>
              <a:t>‹#›</a:t>
            </a:fld>
            <a:endParaRPr lang="en-US"/>
          </a:p>
        </p:txBody>
      </p:sp>
    </p:spTree>
    <p:extLst>
      <p:ext uri="{BB962C8B-B14F-4D97-AF65-F5344CB8AC3E}">
        <p14:creationId xmlns:p14="http://schemas.microsoft.com/office/powerpoint/2010/main" val="148881475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C85D2B55-08F2-4DA9-BC6F-8D885D771E0B}" type="datetimeFigureOut">
              <a:rPr lang="en-US" smtClean="0"/>
              <a:t>7/11/2023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100AE7A-8284-4051-A1D0-7A82370DBC95}" type="slidenum">
              <a:rPr lang="en-US" smtClean="0"/>
              <a:t>‹#›</a:t>
            </a:fld>
            <a:endParaRPr lang="en-US"/>
          </a:p>
        </p:txBody>
      </p:sp>
    </p:spTree>
    <p:extLst>
      <p:ext uri="{BB962C8B-B14F-4D97-AF65-F5344CB8AC3E}">
        <p14:creationId xmlns:p14="http://schemas.microsoft.com/office/powerpoint/2010/main" val="20250317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C85D2B55-08F2-4DA9-BC6F-8D885D771E0B}" type="datetimeFigureOut">
              <a:rPr lang="en-US" smtClean="0"/>
              <a:t>7/11/2023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100AE7A-8284-4051-A1D0-7A82370DBC95}" type="slidenum">
              <a:rPr lang="en-US" smtClean="0"/>
              <a:t>‹#›</a:t>
            </a:fld>
            <a:endParaRPr lang="en-US"/>
          </a:p>
        </p:txBody>
      </p:sp>
    </p:spTree>
    <p:extLst>
      <p:ext uri="{BB962C8B-B14F-4D97-AF65-F5344CB8AC3E}">
        <p14:creationId xmlns:p14="http://schemas.microsoft.com/office/powerpoint/2010/main" val="99850398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85D2B55-08F2-4DA9-BC6F-8D885D771E0B}" type="datetimeFigureOut">
              <a:rPr lang="en-US" smtClean="0"/>
              <a:t>7/11/2023</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100AE7A-8284-4051-A1D0-7A82370DBC95}" type="slidenum">
              <a:rPr lang="en-US" smtClean="0"/>
              <a:t>‹#›</a:t>
            </a:fld>
            <a:endParaRPr lang="en-US"/>
          </a:p>
        </p:txBody>
      </p:sp>
    </p:spTree>
    <p:extLst>
      <p:ext uri="{BB962C8B-B14F-4D97-AF65-F5344CB8AC3E}">
        <p14:creationId xmlns:p14="http://schemas.microsoft.com/office/powerpoint/2010/main" val="212016708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Picture 16"/>
          <p:cNvPicPr>
            <a:picLocks noChangeAspect="1" noChangeArrowheads="1"/>
          </p:cNvPicPr>
          <p:nvPr/>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14" name="Rectangle 13"/>
          <p:cNvSpPr>
            <a:spLocks noGrp="1"/>
          </p:cNvSpPr>
          <p:nvPr/>
        </p:nvSpPr>
        <p:spPr>
          <a:xfrm>
            <a:off x="2743200" y="2455529"/>
            <a:ext cx="7467600" cy="3733800"/>
          </a:xfrm>
          <a:prstGeom prst="rect">
            <a:avLst/>
          </a:prstGeom>
        </p:spPr>
        <p:txBody>
          <a:bodyPr vert="horz" lIns="91440" tIns="45720" rIns="91440" bIns="45720" rtlCol="0">
            <a:normAutofit/>
          </a:bodyPr>
          <a:lstStyle>
            <a:lvl1pPr marL="0" indent="0" algn="l" defTabSz="685800" rtl="0" eaLnBrk="1" latinLnBrk="0" hangingPunct="1">
              <a:lnSpc>
                <a:spcPct val="90000"/>
              </a:lnSpc>
              <a:spcBef>
                <a:spcPts val="750"/>
              </a:spcBef>
              <a:buFont typeface="Arial"/>
              <a:buNone/>
              <a:defRPr sz="1800" kern="1200">
                <a:solidFill>
                  <a:schemeClr val="tx1">
                    <a:tint val="75000"/>
                  </a:schemeClr>
                </a:solidFill>
                <a:latin typeface="+mn-lt"/>
                <a:ea typeface="+mn-ea"/>
                <a:cs typeface="+mn-cs"/>
              </a:defRPr>
            </a:lvl1pPr>
            <a:lvl2pPr marL="342900" indent="0" algn="l" defTabSz="685800" rtl="0" eaLnBrk="1" latinLnBrk="0" hangingPunct="1">
              <a:lnSpc>
                <a:spcPct val="90000"/>
              </a:lnSpc>
              <a:spcBef>
                <a:spcPts val="375"/>
              </a:spcBef>
              <a:buFont typeface="Arial"/>
              <a:buNone/>
              <a:defRPr sz="1500" kern="1200">
                <a:solidFill>
                  <a:schemeClr val="tx1">
                    <a:tint val="75000"/>
                  </a:schemeClr>
                </a:solidFill>
                <a:latin typeface="+mn-lt"/>
                <a:ea typeface="+mn-ea"/>
                <a:cs typeface="+mn-cs"/>
              </a:defRPr>
            </a:lvl2pPr>
            <a:lvl3pPr marL="685800" indent="0" algn="l" defTabSz="685800" rtl="0" eaLnBrk="1" latinLnBrk="0" hangingPunct="1">
              <a:lnSpc>
                <a:spcPct val="90000"/>
              </a:lnSpc>
              <a:spcBef>
                <a:spcPts val="375"/>
              </a:spcBef>
              <a:buFont typeface="Arial"/>
              <a:buNone/>
              <a:defRPr sz="1350" kern="1200">
                <a:solidFill>
                  <a:schemeClr val="tx1">
                    <a:tint val="75000"/>
                  </a:schemeClr>
                </a:solidFill>
                <a:latin typeface="+mn-lt"/>
                <a:ea typeface="+mn-ea"/>
                <a:cs typeface="+mn-cs"/>
              </a:defRPr>
            </a:lvl3pPr>
            <a:lvl4pPr marL="1028700" indent="0" algn="l" defTabSz="685800" rtl="0" eaLnBrk="1" latinLnBrk="0" hangingPunct="1">
              <a:lnSpc>
                <a:spcPct val="90000"/>
              </a:lnSpc>
              <a:spcBef>
                <a:spcPts val="375"/>
              </a:spcBef>
              <a:buFont typeface="Arial"/>
              <a:buNone/>
              <a:defRPr sz="1200" kern="1200">
                <a:solidFill>
                  <a:schemeClr val="tx1">
                    <a:tint val="75000"/>
                  </a:schemeClr>
                </a:solidFill>
                <a:latin typeface="+mn-lt"/>
                <a:ea typeface="+mn-ea"/>
                <a:cs typeface="+mn-cs"/>
              </a:defRPr>
            </a:lvl4pPr>
            <a:lvl5pPr marL="1371600" indent="0" algn="l" defTabSz="685800" rtl="0" eaLnBrk="1" latinLnBrk="0" hangingPunct="1">
              <a:lnSpc>
                <a:spcPct val="90000"/>
              </a:lnSpc>
              <a:spcBef>
                <a:spcPts val="375"/>
              </a:spcBef>
              <a:buFont typeface="Arial"/>
              <a:buNone/>
              <a:defRPr sz="1200" kern="1200">
                <a:solidFill>
                  <a:schemeClr val="tx1">
                    <a:tint val="75000"/>
                  </a:schemeClr>
                </a:solidFill>
                <a:latin typeface="+mn-lt"/>
                <a:ea typeface="+mn-ea"/>
                <a:cs typeface="+mn-cs"/>
              </a:defRPr>
            </a:lvl5pPr>
            <a:lvl6pPr marL="1714500" indent="0" algn="l" defTabSz="685800" rtl="0" eaLnBrk="1" latinLnBrk="0" hangingPunct="1">
              <a:lnSpc>
                <a:spcPct val="90000"/>
              </a:lnSpc>
              <a:spcBef>
                <a:spcPts val="375"/>
              </a:spcBef>
              <a:buFont typeface="Arial"/>
              <a:buNone/>
              <a:defRPr sz="1200" kern="1200">
                <a:solidFill>
                  <a:schemeClr val="tx1">
                    <a:tint val="75000"/>
                  </a:schemeClr>
                </a:solidFill>
                <a:latin typeface="+mn-lt"/>
                <a:ea typeface="+mn-ea"/>
                <a:cs typeface="+mn-cs"/>
              </a:defRPr>
            </a:lvl6pPr>
            <a:lvl7pPr marL="2057400" indent="0" algn="l" defTabSz="685800" rtl="0" eaLnBrk="1" latinLnBrk="0" hangingPunct="1">
              <a:lnSpc>
                <a:spcPct val="90000"/>
              </a:lnSpc>
              <a:spcBef>
                <a:spcPts val="375"/>
              </a:spcBef>
              <a:buFont typeface="Arial"/>
              <a:buNone/>
              <a:defRPr sz="1200" kern="1200">
                <a:solidFill>
                  <a:schemeClr val="tx1">
                    <a:tint val="75000"/>
                  </a:schemeClr>
                </a:solidFill>
                <a:latin typeface="+mn-lt"/>
                <a:ea typeface="+mn-ea"/>
                <a:cs typeface="+mn-cs"/>
              </a:defRPr>
            </a:lvl7pPr>
            <a:lvl8pPr marL="2400300" indent="0" algn="l" defTabSz="685800" rtl="0" eaLnBrk="1" latinLnBrk="0" hangingPunct="1">
              <a:lnSpc>
                <a:spcPct val="90000"/>
              </a:lnSpc>
              <a:spcBef>
                <a:spcPts val="375"/>
              </a:spcBef>
              <a:buFont typeface="Arial"/>
              <a:buNone/>
              <a:defRPr sz="1200" kern="1200">
                <a:solidFill>
                  <a:schemeClr val="tx1">
                    <a:tint val="75000"/>
                  </a:schemeClr>
                </a:solidFill>
                <a:latin typeface="+mn-lt"/>
                <a:ea typeface="+mn-ea"/>
                <a:cs typeface="+mn-cs"/>
              </a:defRPr>
            </a:lvl8pPr>
            <a:lvl9pPr marL="2743200" indent="0" algn="l" defTabSz="685800" rtl="0" eaLnBrk="1" latinLnBrk="0" hangingPunct="1">
              <a:lnSpc>
                <a:spcPct val="90000"/>
              </a:lnSpc>
              <a:spcBef>
                <a:spcPts val="375"/>
              </a:spcBef>
              <a:buFont typeface="Arial"/>
              <a:buNone/>
              <a:defRPr sz="1200" kern="1200">
                <a:solidFill>
                  <a:schemeClr val="tx1">
                    <a:tint val="75000"/>
                  </a:schemeClr>
                </a:solidFill>
                <a:latin typeface="+mn-lt"/>
                <a:ea typeface="+mn-ea"/>
                <a:cs typeface="+mn-cs"/>
              </a:defRPr>
            </a:lvl9pPr>
          </a:lstStyle>
          <a:p>
            <a:pPr eaLnBrk="1" hangingPunct="1"/>
            <a:endParaRPr lang="en-US" altLang="en-US"/>
          </a:p>
        </p:txBody>
      </p:sp>
      <p:sp>
        <p:nvSpPr>
          <p:cNvPr id="15" name="Date Placeholder 3"/>
          <p:cNvSpPr>
            <a:spLocks noGrp="1"/>
          </p:cNvSpPr>
          <p:nvPr/>
        </p:nvSpPr>
        <p:spPr>
          <a:xfrm>
            <a:off x="2152650" y="6373480"/>
            <a:ext cx="2057400" cy="365125"/>
          </a:xfrm>
          <a:prstGeom prst="rect">
            <a:avLst/>
          </a:prstGeom>
        </p:spPr>
        <p:txBody>
          <a:bodyPr vert="horz" lIns="91440" tIns="45720" rIns="91440" bIns="45720" rtlCol="0" anchor="ctr"/>
          <a:lstStyle>
            <a:defPPr>
              <a:defRPr lang="en-US"/>
            </a:defPPr>
            <a:lvl1pPr algn="l" rtl="0" eaLnBrk="0" fontAlgn="base" hangingPunct="0">
              <a:spcBef>
                <a:spcPct val="0"/>
              </a:spcBef>
              <a:spcAft>
                <a:spcPct val="0"/>
              </a:spcAft>
              <a:defRPr sz="900" kern="1200">
                <a:solidFill>
                  <a:schemeClr val="tx1">
                    <a:tint val="75000"/>
                  </a:schemeClr>
                </a:solidFill>
                <a:latin typeface="Times New Roman" pitchFamily="18" charset="0"/>
                <a:ea typeface="+mn-ea"/>
                <a:cs typeface="Arial" charset="0"/>
              </a:defRPr>
            </a:lvl1pPr>
            <a:lvl2pPr marL="457200" algn="l" rtl="0" eaLnBrk="0" fontAlgn="base" hangingPunct="0">
              <a:spcBef>
                <a:spcPct val="0"/>
              </a:spcBef>
              <a:spcAft>
                <a:spcPct val="0"/>
              </a:spcAft>
              <a:defRPr sz="1000" kern="1200">
                <a:solidFill>
                  <a:srgbClr val="FFFFFF"/>
                </a:solidFill>
                <a:latin typeface="Times New Roman" pitchFamily="18" charset="0"/>
                <a:ea typeface="+mn-ea"/>
                <a:cs typeface="Arial" charset="0"/>
              </a:defRPr>
            </a:lvl2pPr>
            <a:lvl3pPr marL="914400" algn="l" rtl="0" eaLnBrk="0" fontAlgn="base" hangingPunct="0">
              <a:spcBef>
                <a:spcPct val="0"/>
              </a:spcBef>
              <a:spcAft>
                <a:spcPct val="0"/>
              </a:spcAft>
              <a:defRPr sz="1000" kern="1200">
                <a:solidFill>
                  <a:srgbClr val="FFFFFF"/>
                </a:solidFill>
                <a:latin typeface="Times New Roman" pitchFamily="18" charset="0"/>
                <a:ea typeface="+mn-ea"/>
                <a:cs typeface="Arial" charset="0"/>
              </a:defRPr>
            </a:lvl3pPr>
            <a:lvl4pPr marL="1371600" algn="l" rtl="0" eaLnBrk="0" fontAlgn="base" hangingPunct="0">
              <a:spcBef>
                <a:spcPct val="0"/>
              </a:spcBef>
              <a:spcAft>
                <a:spcPct val="0"/>
              </a:spcAft>
              <a:defRPr sz="1000" kern="1200">
                <a:solidFill>
                  <a:srgbClr val="FFFFFF"/>
                </a:solidFill>
                <a:latin typeface="Times New Roman" pitchFamily="18" charset="0"/>
                <a:ea typeface="+mn-ea"/>
                <a:cs typeface="Arial" charset="0"/>
              </a:defRPr>
            </a:lvl4pPr>
            <a:lvl5pPr marL="1828800" algn="l" rtl="0" eaLnBrk="0" fontAlgn="base" hangingPunct="0">
              <a:spcBef>
                <a:spcPct val="0"/>
              </a:spcBef>
              <a:spcAft>
                <a:spcPct val="0"/>
              </a:spcAft>
              <a:defRPr sz="1000" kern="1200">
                <a:solidFill>
                  <a:srgbClr val="FFFFFF"/>
                </a:solidFill>
                <a:latin typeface="Times New Roman" pitchFamily="18" charset="0"/>
                <a:ea typeface="+mn-ea"/>
                <a:cs typeface="Arial" charset="0"/>
              </a:defRPr>
            </a:lvl5pPr>
            <a:lvl6pPr marL="2286000" algn="l" defTabSz="914400" rtl="0" eaLnBrk="1" latinLnBrk="0" hangingPunct="1">
              <a:defRPr sz="1000" kern="1200">
                <a:solidFill>
                  <a:srgbClr val="FFFFFF"/>
                </a:solidFill>
                <a:latin typeface="Times New Roman" pitchFamily="18" charset="0"/>
                <a:ea typeface="+mn-ea"/>
                <a:cs typeface="Arial" charset="0"/>
              </a:defRPr>
            </a:lvl6pPr>
            <a:lvl7pPr marL="2743200" algn="l" defTabSz="914400" rtl="0" eaLnBrk="1" latinLnBrk="0" hangingPunct="1">
              <a:defRPr sz="1000" kern="1200">
                <a:solidFill>
                  <a:srgbClr val="FFFFFF"/>
                </a:solidFill>
                <a:latin typeface="Times New Roman" pitchFamily="18" charset="0"/>
                <a:ea typeface="+mn-ea"/>
                <a:cs typeface="Arial" charset="0"/>
              </a:defRPr>
            </a:lvl7pPr>
            <a:lvl8pPr marL="3200400" algn="l" defTabSz="914400" rtl="0" eaLnBrk="1" latinLnBrk="0" hangingPunct="1">
              <a:defRPr sz="1000" kern="1200">
                <a:solidFill>
                  <a:srgbClr val="FFFFFF"/>
                </a:solidFill>
                <a:latin typeface="Times New Roman" pitchFamily="18" charset="0"/>
                <a:ea typeface="+mn-ea"/>
                <a:cs typeface="Arial" charset="0"/>
              </a:defRPr>
            </a:lvl8pPr>
            <a:lvl9pPr marL="3657600" algn="l" defTabSz="914400" rtl="0" eaLnBrk="1" latinLnBrk="0" hangingPunct="1">
              <a:defRPr sz="1000" kern="1200">
                <a:solidFill>
                  <a:srgbClr val="FFFFFF"/>
                </a:solidFill>
                <a:latin typeface="Times New Roman" pitchFamily="18" charset="0"/>
                <a:ea typeface="+mn-ea"/>
                <a:cs typeface="Arial" charset="0"/>
              </a:defRPr>
            </a:lvl9pPr>
          </a:lstStyle>
          <a:p>
            <a:pPr>
              <a:defRPr/>
            </a:pPr>
            <a:fld id="{F6DB2194-D8A7-4EE0-B339-4278A43274DC}" type="datetime1">
              <a:rPr lang="vi-VN"/>
              <a:pPr>
                <a:defRPr/>
              </a:pPr>
              <a:t>11/07/2023</a:t>
            </a:fld>
            <a:endParaRPr lang="en-US"/>
          </a:p>
        </p:txBody>
      </p:sp>
      <p:pic>
        <p:nvPicPr>
          <p:cNvPr id="23" name="Picture 22"/>
          <p:cNvPicPr>
            <a:picLocks noChangeAspect="1" noChangeArrowheads="1"/>
          </p:cNvPicPr>
          <p:nvPr/>
        </p:nvPicPr>
        <p:blipFill rotWithShape="1">
          <a:blip r:embed="rId2" cstate="print"/>
          <a:srcRect l="34523" t="25993" r="39448" b="57487"/>
          <a:stretch/>
        </p:blipFill>
        <p:spPr bwMode="auto">
          <a:xfrm>
            <a:off x="4573680" y="2727315"/>
            <a:ext cx="3198721" cy="1853998"/>
          </a:xfrm>
          <a:prstGeom prst="rect">
            <a:avLst/>
          </a:prstGeom>
          <a:noFill/>
          <a:ln w="9525">
            <a:noFill/>
            <a:miter lim="800000"/>
            <a:headEnd/>
            <a:tailEnd/>
          </a:ln>
        </p:spPr>
      </p:pic>
      <p:sp>
        <p:nvSpPr>
          <p:cNvPr id="25" name="Rectangle 24"/>
          <p:cNvSpPr>
            <a:spLocks/>
          </p:cNvSpPr>
          <p:nvPr/>
        </p:nvSpPr>
        <p:spPr bwMode="auto">
          <a:xfrm>
            <a:off x="2426804" y="1964458"/>
            <a:ext cx="7872132" cy="762858"/>
          </a:xfrm>
          <a:prstGeom prst="rect">
            <a:avLst/>
          </a:prstGeom>
          <a:noFill/>
          <a:ln w="9525">
            <a:noFill/>
            <a:miter lim="800000"/>
            <a:headEnd/>
            <a:tailEnd/>
          </a:ln>
          <a:scene3d>
            <a:camera prst="perspectiveRelaxedModerately"/>
            <a:lightRig rig="threePt" dir="t"/>
          </a:scene3d>
        </p:spPr>
        <p:txBody>
          <a:bodyPr bIns="91440" anchor="b">
            <a:scene3d>
              <a:camera prst="orthographicFront"/>
              <a:lightRig rig="soft" dir="t">
                <a:rot lat="0" lon="0" rev="15600000"/>
              </a:lightRig>
            </a:scene3d>
            <a:sp3d extrusionH="57150" prstMaterial="softEdge">
              <a:bevelT w="25400" h="38100"/>
            </a:sp3d>
          </a:bodyPr>
          <a:lstStyle>
            <a:defPPr>
              <a:defRPr lang="en-US"/>
            </a:defPPr>
            <a:lvl1pPr algn="l" rtl="0" eaLnBrk="0" fontAlgn="base" hangingPunct="0">
              <a:spcBef>
                <a:spcPct val="0"/>
              </a:spcBef>
              <a:spcAft>
                <a:spcPct val="0"/>
              </a:spcAft>
              <a:defRPr sz="1000" kern="1200">
                <a:solidFill>
                  <a:srgbClr val="FFFFFF"/>
                </a:solidFill>
                <a:latin typeface="Times New Roman" pitchFamily="18" charset="0"/>
                <a:ea typeface="+mn-ea"/>
                <a:cs typeface="Arial" charset="0"/>
              </a:defRPr>
            </a:lvl1pPr>
            <a:lvl2pPr marL="457200" algn="l" rtl="0" eaLnBrk="0" fontAlgn="base" hangingPunct="0">
              <a:spcBef>
                <a:spcPct val="0"/>
              </a:spcBef>
              <a:spcAft>
                <a:spcPct val="0"/>
              </a:spcAft>
              <a:defRPr sz="1000" kern="1200">
                <a:solidFill>
                  <a:srgbClr val="FFFFFF"/>
                </a:solidFill>
                <a:latin typeface="Times New Roman" pitchFamily="18" charset="0"/>
                <a:ea typeface="+mn-ea"/>
                <a:cs typeface="Arial" charset="0"/>
              </a:defRPr>
            </a:lvl2pPr>
            <a:lvl3pPr marL="914400" algn="l" rtl="0" eaLnBrk="0" fontAlgn="base" hangingPunct="0">
              <a:spcBef>
                <a:spcPct val="0"/>
              </a:spcBef>
              <a:spcAft>
                <a:spcPct val="0"/>
              </a:spcAft>
              <a:defRPr sz="1000" kern="1200">
                <a:solidFill>
                  <a:srgbClr val="FFFFFF"/>
                </a:solidFill>
                <a:latin typeface="Times New Roman" pitchFamily="18" charset="0"/>
                <a:ea typeface="+mn-ea"/>
                <a:cs typeface="Arial" charset="0"/>
              </a:defRPr>
            </a:lvl3pPr>
            <a:lvl4pPr marL="1371600" algn="l" rtl="0" eaLnBrk="0" fontAlgn="base" hangingPunct="0">
              <a:spcBef>
                <a:spcPct val="0"/>
              </a:spcBef>
              <a:spcAft>
                <a:spcPct val="0"/>
              </a:spcAft>
              <a:defRPr sz="1000" kern="1200">
                <a:solidFill>
                  <a:srgbClr val="FFFFFF"/>
                </a:solidFill>
                <a:latin typeface="Times New Roman" pitchFamily="18" charset="0"/>
                <a:ea typeface="+mn-ea"/>
                <a:cs typeface="Arial" charset="0"/>
              </a:defRPr>
            </a:lvl4pPr>
            <a:lvl5pPr marL="1828800" algn="l" rtl="0" eaLnBrk="0" fontAlgn="base" hangingPunct="0">
              <a:spcBef>
                <a:spcPct val="0"/>
              </a:spcBef>
              <a:spcAft>
                <a:spcPct val="0"/>
              </a:spcAft>
              <a:defRPr sz="1000" kern="1200">
                <a:solidFill>
                  <a:srgbClr val="FFFFFF"/>
                </a:solidFill>
                <a:latin typeface="Times New Roman" pitchFamily="18" charset="0"/>
                <a:ea typeface="+mn-ea"/>
                <a:cs typeface="Arial" charset="0"/>
              </a:defRPr>
            </a:lvl5pPr>
            <a:lvl6pPr marL="2286000" algn="l" defTabSz="914400" rtl="0" eaLnBrk="1" latinLnBrk="0" hangingPunct="1">
              <a:defRPr sz="1000" kern="1200">
                <a:solidFill>
                  <a:srgbClr val="FFFFFF"/>
                </a:solidFill>
                <a:latin typeface="Times New Roman" pitchFamily="18" charset="0"/>
                <a:ea typeface="+mn-ea"/>
                <a:cs typeface="Arial" charset="0"/>
              </a:defRPr>
            </a:lvl6pPr>
            <a:lvl7pPr marL="2743200" algn="l" defTabSz="914400" rtl="0" eaLnBrk="1" latinLnBrk="0" hangingPunct="1">
              <a:defRPr sz="1000" kern="1200">
                <a:solidFill>
                  <a:srgbClr val="FFFFFF"/>
                </a:solidFill>
                <a:latin typeface="Times New Roman" pitchFamily="18" charset="0"/>
                <a:ea typeface="+mn-ea"/>
                <a:cs typeface="Arial" charset="0"/>
              </a:defRPr>
            </a:lvl7pPr>
            <a:lvl8pPr marL="3200400" algn="l" defTabSz="914400" rtl="0" eaLnBrk="1" latinLnBrk="0" hangingPunct="1">
              <a:defRPr sz="1000" kern="1200">
                <a:solidFill>
                  <a:srgbClr val="FFFFFF"/>
                </a:solidFill>
                <a:latin typeface="Times New Roman" pitchFamily="18" charset="0"/>
                <a:ea typeface="+mn-ea"/>
                <a:cs typeface="Arial" charset="0"/>
              </a:defRPr>
            </a:lvl8pPr>
            <a:lvl9pPr marL="3657600" algn="l" defTabSz="914400" rtl="0" eaLnBrk="1" latinLnBrk="0" hangingPunct="1">
              <a:defRPr sz="1000" kern="1200">
                <a:solidFill>
                  <a:srgbClr val="FFFFFF"/>
                </a:solidFill>
                <a:latin typeface="Times New Roman" pitchFamily="18" charset="0"/>
                <a:ea typeface="+mn-ea"/>
                <a:cs typeface="Arial" charset="0"/>
              </a:defRPr>
            </a:lvl9pPr>
          </a:lstStyle>
          <a:p>
            <a:pPr algn="ctr">
              <a:lnSpc>
                <a:spcPts val="5000"/>
              </a:lnSpc>
              <a:spcBef>
                <a:spcPts val="600"/>
              </a:spcBef>
              <a:spcAft>
                <a:spcPts val="600"/>
              </a:spcAft>
            </a:pPr>
            <a:r>
              <a:rPr lang="en-US" altLang="en-US" sz="4400" b="1" dirty="0">
                <a:ln/>
                <a:solidFill>
                  <a:srgbClr val="FF0000"/>
                </a:solidFill>
                <a:latin typeface="Arial" charset="0"/>
              </a:rPr>
              <a:t>CÔNG TY CP THÉP</a:t>
            </a:r>
          </a:p>
        </p:txBody>
      </p:sp>
      <p:sp>
        <p:nvSpPr>
          <p:cNvPr id="36" name="WordArt 54"/>
          <p:cNvSpPr>
            <a:spLocks noChangeArrowheads="1" noChangeShapeType="1" noTextEdit="1"/>
          </p:cNvSpPr>
          <p:nvPr/>
        </p:nvSpPr>
        <p:spPr bwMode="auto">
          <a:xfrm>
            <a:off x="360829" y="3881687"/>
            <a:ext cx="11515354" cy="1393126"/>
          </a:xfrm>
          <a:prstGeom prst="rect">
            <a:avLst/>
          </a:prstGeom>
          <a:ln>
            <a:noFill/>
          </a:ln>
          <a:effectLst>
            <a:outerShdw blurRad="50800" dist="38100" dir="8100000" algn="tr" rotWithShape="0">
              <a:prstClr val="black">
                <a:alpha val="40000"/>
              </a:prstClr>
            </a:outerShdw>
          </a:effectLst>
          <a:scene3d>
            <a:camera prst="perspectiveRelaxedModerately"/>
            <a:lightRig rig="balanced" dir="t">
              <a:rot lat="0" lon="0" rev="8700000"/>
            </a:lightRig>
          </a:scene3d>
          <a:sp3d>
            <a:bevelT w="190500" h="38100" prst="riblet"/>
          </a:sp3d>
        </p:spPr>
        <p:txBody>
          <a:bodyPr wrap="none" fromWordArt="1">
            <a:prstTxWarp prst="textPlain">
              <a:avLst>
                <a:gd name="adj" fmla="val 50160"/>
              </a:avLst>
            </a:prstTxWarp>
          </a:bodyPr>
          <a:lstStyle/>
          <a:p>
            <a:pPr algn="ctr">
              <a:lnSpc>
                <a:spcPts val="6000"/>
              </a:lnSpc>
            </a:pPr>
            <a:r>
              <a:rPr lang="en-US" sz="3600" b="1" kern="10" dirty="0">
                <a:ln w="9525">
                  <a:solidFill>
                    <a:srgbClr val="800000"/>
                  </a:solidFill>
                  <a:round/>
                  <a:headEnd/>
                  <a:tailEnd/>
                </a:ln>
                <a:gradFill rotWithShape="1">
                  <a:gsLst>
                    <a:gs pos="0">
                      <a:srgbClr val="FFFF00"/>
                    </a:gs>
                    <a:gs pos="100000">
                      <a:srgbClr val="FF9933"/>
                    </a:gs>
                  </a:gsLst>
                  <a:path path="rect">
                    <a:fillToRect l="50000" t="50000" r="50000" b="50000"/>
                  </a:path>
                </a:gradFill>
                <a:effectLst>
                  <a:outerShdw dist="35921" dir="2700000" algn="ctr" rotWithShape="0">
                    <a:srgbClr val="C0C0C0">
                      <a:alpha val="79999"/>
                    </a:srgbClr>
                  </a:outerShdw>
                </a:effectLst>
                <a:latin typeface="Palatino Linotype" panose="02040502050505030304" pitchFamily="18" charset="0"/>
                <a:ea typeface="Arial Unicode MS" panose="020B0604020202020204" pitchFamily="34" charset="-128"/>
                <a:cs typeface="Times New Roman" panose="02020603050405020304" pitchFamily="18" charset="0"/>
              </a:rPr>
              <a:t>ĐẠI HỘI CỔ ĐÔNG THƯỜNG NIÊN </a:t>
            </a:r>
          </a:p>
          <a:p>
            <a:pPr algn="ctr">
              <a:lnSpc>
                <a:spcPts val="6000"/>
              </a:lnSpc>
            </a:pPr>
            <a:r>
              <a:rPr lang="en-US" sz="3600" b="1" kern="10" dirty="0">
                <a:ln w="9525">
                  <a:solidFill>
                    <a:srgbClr val="800000"/>
                  </a:solidFill>
                  <a:round/>
                  <a:headEnd/>
                  <a:tailEnd/>
                </a:ln>
                <a:gradFill rotWithShape="1">
                  <a:gsLst>
                    <a:gs pos="0">
                      <a:srgbClr val="FFFF00"/>
                    </a:gs>
                    <a:gs pos="100000">
                      <a:srgbClr val="FF9933"/>
                    </a:gs>
                  </a:gsLst>
                  <a:path path="rect">
                    <a:fillToRect l="50000" t="50000" r="50000" b="50000"/>
                  </a:path>
                </a:gradFill>
                <a:effectLst>
                  <a:outerShdw dist="35921" dir="2700000" algn="ctr" rotWithShape="0">
                    <a:srgbClr val="C0C0C0">
                      <a:alpha val="79999"/>
                    </a:srgbClr>
                  </a:outerShdw>
                </a:effectLst>
                <a:latin typeface="Palatino Linotype" panose="02040502050505030304" pitchFamily="18" charset="0"/>
                <a:ea typeface="Arial Unicode MS" panose="020B0604020202020204" pitchFamily="34" charset="-128"/>
                <a:cs typeface="Times New Roman" panose="02020603050405020304" pitchFamily="18" charset="0"/>
              </a:rPr>
              <a:t>     </a:t>
            </a:r>
            <a:r>
              <a:rPr lang="en-US" sz="3600" b="1" kern="10" dirty="0">
                <a:ln w="9525">
                  <a:solidFill>
                    <a:srgbClr val="FF0000"/>
                  </a:solidFill>
                  <a:round/>
                  <a:headEnd/>
                  <a:tailEnd/>
                </a:ln>
                <a:solidFill>
                  <a:srgbClr val="663300"/>
                </a:solidFill>
                <a:effectLst>
                  <a:outerShdw dist="35921" dir="2700000" algn="ctr" rotWithShape="0">
                    <a:srgbClr val="C0C0C0">
                      <a:alpha val="79999"/>
                    </a:srgbClr>
                  </a:outerShdw>
                </a:effectLst>
                <a:latin typeface="Palatino Linotype" panose="02040502050505030304" pitchFamily="18" charset="0"/>
                <a:ea typeface="Arial Unicode MS" panose="020B0604020202020204" pitchFamily="34" charset="-128"/>
                <a:cs typeface="Times New Roman" panose="02020603050405020304" pitchFamily="18" charset="0"/>
              </a:rPr>
              <a:t>14-7-20</a:t>
            </a:r>
            <a:r>
              <a:rPr lang="vi-VN" sz="3600" b="1" kern="10" dirty="0">
                <a:ln w="9525">
                  <a:solidFill>
                    <a:srgbClr val="FF0000"/>
                  </a:solidFill>
                  <a:round/>
                  <a:headEnd/>
                  <a:tailEnd/>
                </a:ln>
                <a:solidFill>
                  <a:srgbClr val="663300"/>
                </a:solidFill>
                <a:effectLst>
                  <a:outerShdw dist="35921" dir="2700000" algn="ctr" rotWithShape="0">
                    <a:srgbClr val="C0C0C0">
                      <a:alpha val="79999"/>
                    </a:srgbClr>
                  </a:outerShdw>
                </a:effectLst>
                <a:latin typeface="Palatino Linotype" panose="02040502050505030304" pitchFamily="18" charset="0"/>
                <a:ea typeface="Arial Unicode MS" panose="020B0604020202020204" pitchFamily="34" charset="-128"/>
                <a:cs typeface="Times New Roman" panose="02020603050405020304" pitchFamily="18" charset="0"/>
              </a:rPr>
              <a:t>2</a:t>
            </a:r>
            <a:r>
              <a:rPr lang="en-US" sz="3600" b="1" kern="10" dirty="0">
                <a:ln w="9525">
                  <a:solidFill>
                    <a:srgbClr val="FF0000"/>
                  </a:solidFill>
                  <a:round/>
                  <a:headEnd/>
                  <a:tailEnd/>
                </a:ln>
                <a:solidFill>
                  <a:srgbClr val="663300"/>
                </a:solidFill>
                <a:effectLst>
                  <a:outerShdw dist="35921" dir="2700000" algn="ctr" rotWithShape="0">
                    <a:srgbClr val="C0C0C0">
                      <a:alpha val="79999"/>
                    </a:srgbClr>
                  </a:outerShdw>
                </a:effectLst>
                <a:latin typeface="Palatino Linotype" panose="02040502050505030304" pitchFamily="18" charset="0"/>
                <a:ea typeface="Arial Unicode MS" panose="020B0604020202020204" pitchFamily="34" charset="-128"/>
                <a:cs typeface="Times New Roman" panose="02020603050405020304" pitchFamily="18" charset="0"/>
              </a:rPr>
              <a:t>3</a:t>
            </a:r>
          </a:p>
        </p:txBody>
      </p:sp>
      <p:pic>
        <p:nvPicPr>
          <p:cNvPr id="10" name="Picture 2" descr="after">
            <a:extLst>
              <a:ext uri="{FF2B5EF4-FFF2-40B4-BE49-F238E27FC236}">
                <a16:creationId xmlns:a16="http://schemas.microsoft.com/office/drawing/2014/main" id="{438FCE3F-4A57-4C37-A17C-371B49DFB2C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287169" y="2452688"/>
            <a:ext cx="3920398" cy="139312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0119216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4EF1027F-EEC2-4ADD-8400-3F6E8D51574E}"/>
              </a:ext>
            </a:extLst>
          </p:cNvPr>
          <p:cNvSpPr/>
          <p:nvPr/>
        </p:nvSpPr>
        <p:spPr>
          <a:xfrm>
            <a:off x="2546791" y="732487"/>
            <a:ext cx="7098418" cy="461665"/>
          </a:xfrm>
          <a:prstGeom prst="rect">
            <a:avLst/>
          </a:prstGeom>
        </p:spPr>
        <p:txBody>
          <a:bodyPr wrap="none">
            <a:spAutoFit/>
          </a:bodyPr>
          <a:lstStyle/>
          <a:p>
            <a:r>
              <a:rPr lang="en-US" sz="2400" b="1" dirty="0">
                <a:solidFill>
                  <a:srgbClr val="FF0000"/>
                </a:solidFill>
                <a:latin typeface="Arial" panose="020B0604020202020204" pitchFamily="34" charset="0"/>
                <a:ea typeface="Calibri" panose="020F0502020204030204" pitchFamily="34" charset="0"/>
              </a:rPr>
              <a:t>KẾ HOẠCH SẢN XUẤT KINH DOANH NĂM 2023</a:t>
            </a:r>
            <a:endParaRPr lang="en-US" sz="2400" dirty="0">
              <a:solidFill>
                <a:srgbClr val="FF0000"/>
              </a:solidFill>
            </a:endParaRPr>
          </a:p>
        </p:txBody>
      </p:sp>
      <p:sp>
        <p:nvSpPr>
          <p:cNvPr id="3" name="Rectangle 2">
            <a:extLst>
              <a:ext uri="{FF2B5EF4-FFF2-40B4-BE49-F238E27FC236}">
                <a16:creationId xmlns:a16="http://schemas.microsoft.com/office/drawing/2014/main" id="{C6F86818-7103-4A96-A12A-20BB375E3676}"/>
              </a:ext>
            </a:extLst>
          </p:cNvPr>
          <p:cNvSpPr/>
          <p:nvPr/>
        </p:nvSpPr>
        <p:spPr>
          <a:xfrm>
            <a:off x="117512" y="1325235"/>
            <a:ext cx="12074487" cy="1554272"/>
          </a:xfrm>
          <a:prstGeom prst="rect">
            <a:avLst/>
          </a:prstGeom>
        </p:spPr>
        <p:txBody>
          <a:bodyPr wrap="square">
            <a:spAutoFit/>
          </a:bodyPr>
          <a:lstStyle/>
          <a:p>
            <a:pPr marL="342900" marR="0" lvl="0" indent="-342900" algn="just">
              <a:lnSpc>
                <a:spcPts val="3000"/>
              </a:lnSpc>
              <a:spcBef>
                <a:spcPts val="600"/>
              </a:spcBef>
              <a:spcAft>
                <a:spcPts val="600"/>
              </a:spcAft>
              <a:buFont typeface="+mj-lt"/>
              <a:buAutoNum type="arabicPeriod"/>
            </a:pPr>
            <a:r>
              <a:rPr lang="en-US" sz="2600" b="1" dirty="0" err="1">
                <a:solidFill>
                  <a:srgbClr val="000000"/>
                </a:solidFill>
                <a:latin typeface="Arial" panose="020B0604020202020204" pitchFamily="34" charset="0"/>
                <a:ea typeface="Calibri" panose="020F0502020204030204" pitchFamily="34" charset="0"/>
                <a:cs typeface="Arial" panose="020B0604020202020204" pitchFamily="34" charset="0"/>
              </a:rPr>
              <a:t>Định</a:t>
            </a:r>
            <a:r>
              <a:rPr lang="en-US" sz="2600" b="1" dirty="0">
                <a:solidFill>
                  <a:srgbClr val="000000"/>
                </a:solidFill>
                <a:latin typeface="Arial" panose="020B0604020202020204" pitchFamily="34" charset="0"/>
                <a:ea typeface="Calibri" panose="020F0502020204030204" pitchFamily="34" charset="0"/>
                <a:cs typeface="Arial" panose="020B0604020202020204" pitchFamily="34" charset="0"/>
              </a:rPr>
              <a:t> </a:t>
            </a:r>
            <a:r>
              <a:rPr lang="en-US" sz="2600" b="1" dirty="0" err="1">
                <a:solidFill>
                  <a:srgbClr val="000000"/>
                </a:solidFill>
                <a:latin typeface="Arial" panose="020B0604020202020204" pitchFamily="34" charset="0"/>
                <a:ea typeface="Calibri" panose="020F0502020204030204" pitchFamily="34" charset="0"/>
                <a:cs typeface="Arial" panose="020B0604020202020204" pitchFamily="34" charset="0"/>
              </a:rPr>
              <a:t>hướng</a:t>
            </a:r>
            <a:r>
              <a:rPr lang="en-US" sz="2600" b="1" dirty="0">
                <a:solidFill>
                  <a:srgbClr val="000000"/>
                </a:solidFill>
                <a:latin typeface="Arial" panose="020B0604020202020204" pitchFamily="34" charset="0"/>
                <a:ea typeface="Calibri" panose="020F0502020204030204" pitchFamily="34" charset="0"/>
                <a:cs typeface="Arial" panose="020B0604020202020204" pitchFamily="34" charset="0"/>
              </a:rPr>
              <a:t> </a:t>
            </a:r>
            <a:r>
              <a:rPr lang="en-US" sz="2600" b="1" dirty="0" err="1">
                <a:solidFill>
                  <a:srgbClr val="000000"/>
                </a:solidFill>
                <a:latin typeface="Arial" panose="020B0604020202020204" pitchFamily="34" charset="0"/>
                <a:ea typeface="Calibri" panose="020F0502020204030204" pitchFamily="34" charset="0"/>
                <a:cs typeface="Arial" panose="020B0604020202020204" pitchFamily="34" charset="0"/>
              </a:rPr>
              <a:t>phát</a:t>
            </a:r>
            <a:r>
              <a:rPr lang="en-US" sz="2600" b="1" dirty="0">
                <a:solidFill>
                  <a:srgbClr val="000000"/>
                </a:solidFill>
                <a:latin typeface="Arial" panose="020B0604020202020204" pitchFamily="34" charset="0"/>
                <a:ea typeface="Calibri" panose="020F0502020204030204" pitchFamily="34" charset="0"/>
                <a:cs typeface="Arial" panose="020B0604020202020204" pitchFamily="34" charset="0"/>
              </a:rPr>
              <a:t> </a:t>
            </a:r>
            <a:r>
              <a:rPr lang="en-US" sz="2600" b="1" dirty="0" err="1">
                <a:solidFill>
                  <a:srgbClr val="000000"/>
                </a:solidFill>
                <a:latin typeface="Arial" panose="020B0604020202020204" pitchFamily="34" charset="0"/>
                <a:ea typeface="Calibri" panose="020F0502020204030204" pitchFamily="34" charset="0"/>
                <a:cs typeface="Arial" panose="020B0604020202020204" pitchFamily="34" charset="0"/>
              </a:rPr>
              <a:t>triển</a:t>
            </a:r>
            <a:r>
              <a:rPr lang="en-US" sz="2600" b="1" dirty="0">
                <a:solidFill>
                  <a:srgbClr val="000000"/>
                </a:solidFill>
                <a:latin typeface="Arial" panose="020B0604020202020204" pitchFamily="34" charset="0"/>
                <a:ea typeface="Calibri" panose="020F0502020204030204" pitchFamily="34" charset="0"/>
                <a:cs typeface="Arial" panose="020B0604020202020204" pitchFamily="34" charset="0"/>
              </a:rPr>
              <a:t> </a:t>
            </a:r>
            <a:r>
              <a:rPr lang="en-US" sz="2600" b="1" dirty="0" err="1">
                <a:solidFill>
                  <a:srgbClr val="000000"/>
                </a:solidFill>
                <a:latin typeface="Arial" panose="020B0604020202020204" pitchFamily="34" charset="0"/>
                <a:ea typeface="Calibri" panose="020F0502020204030204" pitchFamily="34" charset="0"/>
                <a:cs typeface="Arial" panose="020B0604020202020204" pitchFamily="34" charset="0"/>
              </a:rPr>
              <a:t>năm</a:t>
            </a:r>
            <a:r>
              <a:rPr lang="en-US" sz="2600" b="1" dirty="0">
                <a:solidFill>
                  <a:srgbClr val="000000"/>
                </a:solidFill>
                <a:latin typeface="Arial" panose="020B0604020202020204" pitchFamily="34" charset="0"/>
                <a:ea typeface="Calibri" panose="020F0502020204030204" pitchFamily="34" charset="0"/>
                <a:cs typeface="Arial" panose="020B0604020202020204" pitchFamily="34" charset="0"/>
              </a:rPr>
              <a:t> 20</a:t>
            </a:r>
            <a:r>
              <a:rPr lang="vi-VN" sz="2600" b="1" dirty="0">
                <a:solidFill>
                  <a:srgbClr val="000000"/>
                </a:solidFill>
                <a:latin typeface="Arial" panose="020B0604020202020204" pitchFamily="34" charset="0"/>
                <a:ea typeface="Calibri" panose="020F0502020204030204" pitchFamily="34" charset="0"/>
                <a:cs typeface="Arial" panose="020B0604020202020204" pitchFamily="34" charset="0"/>
              </a:rPr>
              <a:t>2</a:t>
            </a:r>
            <a:r>
              <a:rPr lang="en-US" sz="2600" b="1" dirty="0">
                <a:solidFill>
                  <a:srgbClr val="000000"/>
                </a:solidFill>
                <a:latin typeface="Arial" panose="020B0604020202020204" pitchFamily="34" charset="0"/>
                <a:ea typeface="Calibri" panose="020F0502020204030204" pitchFamily="34" charset="0"/>
                <a:cs typeface="Arial" panose="020B0604020202020204" pitchFamily="34" charset="0"/>
              </a:rPr>
              <a:t>3:</a:t>
            </a:r>
            <a:endParaRPr lang="en-US" sz="2600" dirty="0">
              <a:solidFill>
                <a:srgbClr val="000000"/>
              </a:solidFill>
              <a:latin typeface="Arial" panose="020B0604020202020204" pitchFamily="34" charset="0"/>
              <a:ea typeface="Calibri" panose="020F0502020204030204" pitchFamily="34" charset="0"/>
              <a:cs typeface="Arial" panose="020B0604020202020204" pitchFamily="34" charset="0"/>
            </a:endParaRPr>
          </a:p>
          <a:p>
            <a:pPr marL="342900" marR="0" lvl="0" indent="-342900" algn="just">
              <a:lnSpc>
                <a:spcPts val="3000"/>
              </a:lnSpc>
              <a:spcBef>
                <a:spcPts val="600"/>
              </a:spcBef>
              <a:spcAft>
                <a:spcPts val="600"/>
              </a:spcAft>
              <a:buFont typeface="+mj-lt"/>
              <a:buAutoNum type="alphaLcParenR"/>
            </a:pPr>
            <a:r>
              <a:rPr lang="en-US" sz="2600" dirty="0" err="1">
                <a:latin typeface="Arial" panose="020B0604020202020204" pitchFamily="34" charset="0"/>
                <a:ea typeface="Times New Roman" panose="02020603050405020304" pitchFamily="18" charset="0"/>
                <a:cs typeface="Arial" panose="020B0604020202020204" pitchFamily="34" charset="0"/>
              </a:rPr>
              <a:t>Phát</a:t>
            </a:r>
            <a:r>
              <a:rPr lang="en-US" sz="2600" dirty="0">
                <a:latin typeface="Arial" panose="020B0604020202020204" pitchFamily="34" charset="0"/>
                <a:ea typeface="Times New Roman" panose="02020603050405020304" pitchFamily="18" charset="0"/>
                <a:cs typeface="Arial" panose="020B0604020202020204" pitchFamily="34" charset="0"/>
              </a:rPr>
              <a:t> </a:t>
            </a:r>
            <a:r>
              <a:rPr lang="en-US" sz="2600" dirty="0" err="1">
                <a:latin typeface="Arial" panose="020B0604020202020204" pitchFamily="34" charset="0"/>
                <a:ea typeface="Times New Roman" panose="02020603050405020304" pitchFamily="18" charset="0"/>
                <a:cs typeface="Arial" panose="020B0604020202020204" pitchFamily="34" charset="0"/>
              </a:rPr>
              <a:t>hành</a:t>
            </a:r>
            <a:r>
              <a:rPr lang="en-US" sz="2600" dirty="0">
                <a:latin typeface="Arial" panose="020B0604020202020204" pitchFamily="34" charset="0"/>
                <a:ea typeface="Times New Roman" panose="02020603050405020304" pitchFamily="18" charset="0"/>
                <a:cs typeface="Arial" panose="020B0604020202020204" pitchFamily="34" charset="0"/>
              </a:rPr>
              <a:t> </a:t>
            </a:r>
            <a:r>
              <a:rPr lang="en-US" sz="2600" dirty="0" err="1">
                <a:latin typeface="Arial" panose="020B0604020202020204" pitchFamily="34" charset="0"/>
                <a:ea typeface="Times New Roman" panose="02020603050405020304" pitchFamily="18" charset="0"/>
                <a:cs typeface="Arial" panose="020B0604020202020204" pitchFamily="34" charset="0"/>
              </a:rPr>
              <a:t>cổ</a:t>
            </a:r>
            <a:r>
              <a:rPr lang="en-US" sz="2600" dirty="0">
                <a:latin typeface="Arial" panose="020B0604020202020204" pitchFamily="34" charset="0"/>
                <a:ea typeface="Times New Roman" panose="02020603050405020304" pitchFamily="18" charset="0"/>
                <a:cs typeface="Arial" panose="020B0604020202020204" pitchFamily="34" charset="0"/>
              </a:rPr>
              <a:t> </a:t>
            </a:r>
            <a:r>
              <a:rPr lang="en-US" sz="2600" dirty="0" err="1">
                <a:latin typeface="Arial" panose="020B0604020202020204" pitchFamily="34" charset="0"/>
                <a:ea typeface="Times New Roman" panose="02020603050405020304" pitchFamily="18" charset="0"/>
                <a:cs typeface="Arial" panose="020B0604020202020204" pitchFamily="34" charset="0"/>
              </a:rPr>
              <a:t>phiếu</a:t>
            </a:r>
            <a:r>
              <a:rPr lang="en-US" sz="2600" dirty="0">
                <a:latin typeface="Arial" panose="020B0604020202020204" pitchFamily="34" charset="0"/>
                <a:ea typeface="Times New Roman" panose="02020603050405020304" pitchFamily="18" charset="0"/>
                <a:cs typeface="Arial" panose="020B0604020202020204" pitchFamily="34" charset="0"/>
              </a:rPr>
              <a:t> </a:t>
            </a:r>
            <a:r>
              <a:rPr lang="en-US" sz="2600" dirty="0" err="1">
                <a:latin typeface="Arial" panose="020B0604020202020204" pitchFamily="34" charset="0"/>
                <a:ea typeface="Times New Roman" panose="02020603050405020304" pitchFamily="18" charset="0"/>
                <a:cs typeface="Arial" panose="020B0604020202020204" pitchFamily="34" charset="0"/>
              </a:rPr>
              <a:t>mới</a:t>
            </a:r>
            <a:r>
              <a:rPr lang="en-US" sz="2600" dirty="0">
                <a:latin typeface="Arial" panose="020B0604020202020204" pitchFamily="34" charset="0"/>
                <a:ea typeface="Times New Roman" panose="02020603050405020304" pitchFamily="18" charset="0"/>
                <a:cs typeface="Arial" panose="020B0604020202020204" pitchFamily="34" charset="0"/>
              </a:rPr>
              <a:t> 700 </a:t>
            </a:r>
            <a:r>
              <a:rPr lang="en-US" sz="2600" dirty="0" err="1">
                <a:latin typeface="Arial" panose="020B0604020202020204" pitchFamily="34" charset="0"/>
                <a:ea typeface="Times New Roman" panose="02020603050405020304" pitchFamily="18" charset="0"/>
                <a:cs typeface="Arial" panose="020B0604020202020204" pitchFamily="34" charset="0"/>
              </a:rPr>
              <a:t>tỷ</a:t>
            </a:r>
            <a:r>
              <a:rPr lang="en-US" sz="2600" dirty="0">
                <a:latin typeface="Arial" panose="020B0604020202020204" pitchFamily="34" charset="0"/>
                <a:ea typeface="Times New Roman" panose="02020603050405020304" pitchFamily="18" charset="0"/>
                <a:cs typeface="Arial" panose="020B0604020202020204" pitchFamily="34" charset="0"/>
              </a:rPr>
              <a:t> </a:t>
            </a:r>
            <a:r>
              <a:rPr lang="en-US" sz="2600" dirty="0" err="1">
                <a:latin typeface="Arial" panose="020B0604020202020204" pitchFamily="34" charset="0"/>
                <a:ea typeface="Times New Roman" panose="02020603050405020304" pitchFamily="18" charset="0"/>
                <a:cs typeface="Arial" panose="020B0604020202020204" pitchFamily="34" charset="0"/>
              </a:rPr>
              <a:t>cho</a:t>
            </a:r>
            <a:r>
              <a:rPr lang="en-US" sz="2600" dirty="0">
                <a:latin typeface="Arial" panose="020B0604020202020204" pitchFamily="34" charset="0"/>
                <a:ea typeface="Times New Roman" panose="02020603050405020304" pitchFamily="18" charset="0"/>
                <a:cs typeface="Arial" panose="020B0604020202020204" pitchFamily="34" charset="0"/>
              </a:rPr>
              <a:t> </a:t>
            </a:r>
            <a:r>
              <a:rPr lang="en-US" sz="2600" dirty="0" err="1">
                <a:latin typeface="Arial" panose="020B0604020202020204" pitchFamily="34" charset="0"/>
                <a:ea typeface="Times New Roman" panose="02020603050405020304" pitchFamily="18" charset="0"/>
                <a:cs typeface="Arial" panose="020B0604020202020204" pitchFamily="34" charset="0"/>
              </a:rPr>
              <a:t>đối</a:t>
            </a:r>
            <a:r>
              <a:rPr lang="en-US" sz="2600" dirty="0">
                <a:latin typeface="Arial" panose="020B0604020202020204" pitchFamily="34" charset="0"/>
                <a:ea typeface="Times New Roman" panose="02020603050405020304" pitchFamily="18" charset="0"/>
                <a:cs typeface="Arial" panose="020B0604020202020204" pitchFamily="34" charset="0"/>
              </a:rPr>
              <a:t> </a:t>
            </a:r>
            <a:r>
              <a:rPr lang="en-US" sz="2600" dirty="0" err="1">
                <a:latin typeface="Arial" panose="020B0604020202020204" pitchFamily="34" charset="0"/>
                <a:ea typeface="Times New Roman" panose="02020603050405020304" pitchFamily="18" charset="0"/>
                <a:cs typeface="Arial" panose="020B0604020202020204" pitchFamily="34" charset="0"/>
              </a:rPr>
              <a:t>tác</a:t>
            </a:r>
            <a:r>
              <a:rPr lang="en-US" sz="2600" dirty="0">
                <a:latin typeface="Arial" panose="020B0604020202020204" pitchFamily="34" charset="0"/>
                <a:ea typeface="Times New Roman" panose="02020603050405020304" pitchFamily="18" charset="0"/>
                <a:cs typeface="Arial" panose="020B0604020202020204" pitchFamily="34" charset="0"/>
              </a:rPr>
              <a:t> </a:t>
            </a:r>
            <a:r>
              <a:rPr lang="en-US" sz="2600" dirty="0" err="1">
                <a:latin typeface="Arial" panose="020B0604020202020204" pitchFamily="34" charset="0"/>
                <a:ea typeface="Times New Roman" panose="02020603050405020304" pitchFamily="18" charset="0"/>
                <a:cs typeface="Arial" panose="020B0604020202020204" pitchFamily="34" charset="0"/>
              </a:rPr>
              <a:t>chiến</a:t>
            </a:r>
            <a:r>
              <a:rPr lang="en-US" sz="2600" dirty="0">
                <a:latin typeface="Arial" panose="020B0604020202020204" pitchFamily="34" charset="0"/>
                <a:ea typeface="Times New Roman" panose="02020603050405020304" pitchFamily="18" charset="0"/>
                <a:cs typeface="Arial" panose="020B0604020202020204" pitchFamily="34" charset="0"/>
              </a:rPr>
              <a:t> </a:t>
            </a:r>
            <a:r>
              <a:rPr lang="en-US" sz="2600" dirty="0" err="1">
                <a:latin typeface="Arial" panose="020B0604020202020204" pitchFamily="34" charset="0"/>
                <a:ea typeface="Times New Roman" panose="02020603050405020304" pitchFamily="18" charset="0"/>
                <a:cs typeface="Arial" panose="020B0604020202020204" pitchFamily="34" charset="0"/>
              </a:rPr>
              <a:t>lược</a:t>
            </a:r>
            <a:r>
              <a:rPr lang="en-US" sz="2600" dirty="0">
                <a:latin typeface="Arial" panose="020B0604020202020204" pitchFamily="34" charset="0"/>
                <a:ea typeface="Times New Roman" panose="02020603050405020304" pitchFamily="18" charset="0"/>
                <a:cs typeface="Arial" panose="020B0604020202020204" pitchFamily="34" charset="0"/>
              </a:rPr>
              <a:t> </a:t>
            </a:r>
            <a:r>
              <a:rPr lang="en-US" sz="2600" dirty="0" err="1">
                <a:latin typeface="Arial" panose="020B0604020202020204" pitchFamily="34" charset="0"/>
                <a:ea typeface="Times New Roman" panose="02020603050405020304" pitchFamily="18" charset="0"/>
                <a:cs typeface="Arial" panose="020B0604020202020204" pitchFamily="34" charset="0"/>
              </a:rPr>
              <a:t>để</a:t>
            </a:r>
            <a:r>
              <a:rPr lang="en-US" sz="2600" dirty="0">
                <a:latin typeface="Arial" panose="020B0604020202020204" pitchFamily="34" charset="0"/>
                <a:ea typeface="Times New Roman" panose="02020603050405020304" pitchFamily="18" charset="0"/>
                <a:cs typeface="Arial" panose="020B0604020202020204" pitchFamily="34" charset="0"/>
              </a:rPr>
              <a:t> </a:t>
            </a:r>
            <a:r>
              <a:rPr lang="en-US" sz="2600" dirty="0" err="1">
                <a:latin typeface="Arial" panose="020B0604020202020204" pitchFamily="34" charset="0"/>
                <a:ea typeface="Times New Roman" panose="02020603050405020304" pitchFamily="18" charset="0"/>
                <a:cs typeface="Arial" panose="020B0604020202020204" pitchFamily="34" charset="0"/>
              </a:rPr>
              <a:t>tăng</a:t>
            </a:r>
            <a:r>
              <a:rPr lang="en-US" sz="2600" dirty="0">
                <a:latin typeface="Arial" panose="020B0604020202020204" pitchFamily="34" charset="0"/>
                <a:ea typeface="Times New Roman" panose="02020603050405020304" pitchFamily="18" charset="0"/>
                <a:cs typeface="Arial" panose="020B0604020202020204" pitchFamily="34" charset="0"/>
              </a:rPr>
              <a:t> VĐL. </a:t>
            </a:r>
          </a:p>
          <a:p>
            <a:pPr marL="342900" marR="0" lvl="0" indent="-342900" algn="just">
              <a:lnSpc>
                <a:spcPts val="3000"/>
              </a:lnSpc>
              <a:spcBef>
                <a:spcPts val="600"/>
              </a:spcBef>
              <a:spcAft>
                <a:spcPts val="600"/>
              </a:spcAft>
              <a:buFont typeface="+mj-lt"/>
              <a:buAutoNum type="alphaLcParenR"/>
            </a:pPr>
            <a:r>
              <a:rPr lang="en-US" sz="2600" dirty="0" err="1">
                <a:latin typeface="Arial" panose="020B0604020202020204" pitchFamily="34" charset="0"/>
                <a:ea typeface="Times New Roman" panose="02020603050405020304" pitchFamily="18" charset="0"/>
                <a:cs typeface="Arial" panose="020B0604020202020204" pitchFamily="34" charset="0"/>
              </a:rPr>
              <a:t>Lành</a:t>
            </a:r>
            <a:r>
              <a:rPr lang="en-US" sz="2600" dirty="0">
                <a:latin typeface="Arial" panose="020B0604020202020204" pitchFamily="34" charset="0"/>
                <a:ea typeface="Times New Roman" panose="02020603050405020304" pitchFamily="18" charset="0"/>
                <a:cs typeface="Arial" panose="020B0604020202020204" pitchFamily="34" charset="0"/>
              </a:rPr>
              <a:t> </a:t>
            </a:r>
            <a:r>
              <a:rPr lang="en-US" sz="2600" dirty="0" err="1">
                <a:latin typeface="Arial" panose="020B0604020202020204" pitchFamily="34" charset="0"/>
                <a:ea typeface="Times New Roman" panose="02020603050405020304" pitchFamily="18" charset="0"/>
                <a:cs typeface="Arial" panose="020B0604020202020204" pitchFamily="34" charset="0"/>
              </a:rPr>
              <a:t>mạnh</a:t>
            </a:r>
            <a:r>
              <a:rPr lang="en-US" sz="2600" dirty="0">
                <a:latin typeface="Arial" panose="020B0604020202020204" pitchFamily="34" charset="0"/>
                <a:ea typeface="Times New Roman" panose="02020603050405020304" pitchFamily="18" charset="0"/>
                <a:cs typeface="Arial" panose="020B0604020202020204" pitchFamily="34" charset="0"/>
              </a:rPr>
              <a:t> </a:t>
            </a:r>
            <a:r>
              <a:rPr lang="en-US" sz="2600" dirty="0" err="1">
                <a:latin typeface="Arial" panose="020B0604020202020204" pitchFamily="34" charset="0"/>
                <a:ea typeface="Times New Roman" panose="02020603050405020304" pitchFamily="18" charset="0"/>
                <a:cs typeface="Arial" panose="020B0604020202020204" pitchFamily="34" charset="0"/>
              </a:rPr>
              <a:t>hóa</a:t>
            </a:r>
            <a:r>
              <a:rPr lang="en-US" sz="2600" dirty="0">
                <a:latin typeface="Arial" panose="020B0604020202020204" pitchFamily="34" charset="0"/>
                <a:ea typeface="Times New Roman" panose="02020603050405020304" pitchFamily="18" charset="0"/>
                <a:cs typeface="Arial" panose="020B0604020202020204" pitchFamily="34" charset="0"/>
              </a:rPr>
              <a:t> </a:t>
            </a:r>
            <a:r>
              <a:rPr lang="en-US" sz="2600" dirty="0" err="1">
                <a:latin typeface="Arial" panose="020B0604020202020204" pitchFamily="34" charset="0"/>
                <a:ea typeface="Times New Roman" panose="02020603050405020304" pitchFamily="18" charset="0"/>
                <a:cs typeface="Arial" panose="020B0604020202020204" pitchFamily="34" charset="0"/>
              </a:rPr>
              <a:t>trạng</a:t>
            </a:r>
            <a:r>
              <a:rPr lang="en-US" sz="2600" dirty="0">
                <a:latin typeface="Arial" panose="020B0604020202020204" pitchFamily="34" charset="0"/>
                <a:ea typeface="Times New Roman" panose="02020603050405020304" pitchFamily="18" charset="0"/>
                <a:cs typeface="Arial" panose="020B0604020202020204" pitchFamily="34" charset="0"/>
              </a:rPr>
              <a:t> </a:t>
            </a:r>
            <a:r>
              <a:rPr lang="en-US" sz="2600" dirty="0" err="1">
                <a:latin typeface="Arial" panose="020B0604020202020204" pitchFamily="34" charset="0"/>
                <a:ea typeface="Times New Roman" panose="02020603050405020304" pitchFamily="18" charset="0"/>
                <a:cs typeface="Arial" panose="020B0604020202020204" pitchFamily="34" charset="0"/>
              </a:rPr>
              <a:t>thái</a:t>
            </a:r>
            <a:r>
              <a:rPr lang="en-US" sz="2600" dirty="0">
                <a:latin typeface="Arial" panose="020B0604020202020204" pitchFamily="34" charset="0"/>
                <a:ea typeface="Times New Roman" panose="02020603050405020304" pitchFamily="18" charset="0"/>
                <a:cs typeface="Arial" panose="020B0604020202020204" pitchFamily="34" charset="0"/>
              </a:rPr>
              <a:t> </a:t>
            </a:r>
            <a:r>
              <a:rPr lang="en-US" sz="2600" dirty="0" err="1">
                <a:latin typeface="Arial" panose="020B0604020202020204" pitchFamily="34" charset="0"/>
                <a:ea typeface="Times New Roman" panose="02020603050405020304" pitchFamily="18" charset="0"/>
                <a:cs typeface="Arial" panose="020B0604020202020204" pitchFamily="34" charset="0"/>
              </a:rPr>
              <a:t>tài</a:t>
            </a:r>
            <a:r>
              <a:rPr lang="en-US" sz="2600" dirty="0">
                <a:latin typeface="Arial" panose="020B0604020202020204" pitchFamily="34" charset="0"/>
                <a:ea typeface="Times New Roman" panose="02020603050405020304" pitchFamily="18" charset="0"/>
                <a:cs typeface="Arial" panose="020B0604020202020204" pitchFamily="34" charset="0"/>
              </a:rPr>
              <a:t> </a:t>
            </a:r>
            <a:r>
              <a:rPr lang="en-US" sz="2600" dirty="0" err="1">
                <a:latin typeface="Arial" panose="020B0604020202020204" pitchFamily="34" charset="0"/>
                <a:ea typeface="Times New Roman" panose="02020603050405020304" pitchFamily="18" charset="0"/>
                <a:cs typeface="Arial" panose="020B0604020202020204" pitchFamily="34" charset="0"/>
              </a:rPr>
              <a:t>chính</a:t>
            </a:r>
            <a:r>
              <a:rPr lang="en-US" sz="2600" dirty="0">
                <a:latin typeface="Arial" panose="020B0604020202020204" pitchFamily="34" charset="0"/>
                <a:ea typeface="Times New Roman" panose="02020603050405020304" pitchFamily="18" charset="0"/>
                <a:cs typeface="Arial" panose="020B0604020202020204" pitchFamily="34" charset="0"/>
              </a:rPr>
              <a:t>, </a:t>
            </a:r>
            <a:r>
              <a:rPr lang="en-US" sz="2600" dirty="0" err="1">
                <a:latin typeface="Arial" panose="020B0604020202020204" pitchFamily="34" charset="0"/>
                <a:ea typeface="Times New Roman" panose="02020603050405020304" pitchFamily="18" charset="0"/>
                <a:cs typeface="Arial" panose="020B0604020202020204" pitchFamily="34" charset="0"/>
              </a:rPr>
              <a:t>bổ</a:t>
            </a:r>
            <a:r>
              <a:rPr lang="en-US" sz="2600" dirty="0">
                <a:latin typeface="Arial" panose="020B0604020202020204" pitchFamily="34" charset="0"/>
                <a:ea typeface="Times New Roman" panose="02020603050405020304" pitchFamily="18" charset="0"/>
                <a:cs typeface="Arial" panose="020B0604020202020204" pitchFamily="34" charset="0"/>
              </a:rPr>
              <a:t> sung VLĐ </a:t>
            </a:r>
            <a:r>
              <a:rPr lang="en-US" sz="2600" dirty="0" err="1">
                <a:latin typeface="Arial" panose="020B0604020202020204" pitchFamily="34" charset="0"/>
                <a:ea typeface="Times New Roman" panose="02020603050405020304" pitchFamily="18" charset="0"/>
                <a:cs typeface="Arial" panose="020B0604020202020204" pitchFamily="34" charset="0"/>
              </a:rPr>
              <a:t>để</a:t>
            </a:r>
            <a:r>
              <a:rPr lang="en-US" sz="2600" dirty="0">
                <a:latin typeface="Arial" panose="020B0604020202020204" pitchFamily="34" charset="0"/>
                <a:ea typeface="Times New Roman" panose="02020603050405020304" pitchFamily="18" charset="0"/>
                <a:cs typeface="Arial" panose="020B0604020202020204" pitchFamily="34" charset="0"/>
              </a:rPr>
              <a:t> </a:t>
            </a:r>
            <a:r>
              <a:rPr lang="en-US" sz="2600" dirty="0" err="1">
                <a:latin typeface="Arial" panose="020B0604020202020204" pitchFamily="34" charset="0"/>
                <a:ea typeface="Times New Roman" panose="02020603050405020304" pitchFamily="18" charset="0"/>
                <a:cs typeface="Arial" panose="020B0604020202020204" pitchFamily="34" charset="0"/>
              </a:rPr>
              <a:t>khởi</a:t>
            </a:r>
            <a:r>
              <a:rPr lang="en-US" sz="2600" dirty="0">
                <a:latin typeface="Arial" panose="020B0604020202020204" pitchFamily="34" charset="0"/>
                <a:ea typeface="Times New Roman" panose="02020603050405020304" pitchFamily="18" charset="0"/>
                <a:cs typeface="Arial" panose="020B0604020202020204" pitchFamily="34" charset="0"/>
              </a:rPr>
              <a:t> </a:t>
            </a:r>
            <a:r>
              <a:rPr lang="en-US" sz="2600" dirty="0" err="1">
                <a:latin typeface="Arial" panose="020B0604020202020204" pitchFamily="34" charset="0"/>
                <a:ea typeface="Times New Roman" panose="02020603050405020304" pitchFamily="18" charset="0"/>
                <a:cs typeface="Arial" panose="020B0604020202020204" pitchFamily="34" charset="0"/>
              </a:rPr>
              <a:t>động</a:t>
            </a:r>
            <a:r>
              <a:rPr lang="en-US" sz="2600" dirty="0">
                <a:latin typeface="Arial" panose="020B0604020202020204" pitchFamily="34" charset="0"/>
                <a:ea typeface="Times New Roman" panose="02020603050405020304" pitchFamily="18" charset="0"/>
                <a:cs typeface="Arial" panose="020B0604020202020204" pitchFamily="34" charset="0"/>
              </a:rPr>
              <a:t> </a:t>
            </a:r>
            <a:r>
              <a:rPr lang="en-US" sz="2600" dirty="0" err="1">
                <a:latin typeface="Arial" panose="020B0604020202020204" pitchFamily="34" charset="0"/>
                <a:ea typeface="Times New Roman" panose="02020603050405020304" pitchFamily="18" charset="0"/>
                <a:cs typeface="Arial" panose="020B0604020202020204" pitchFamily="34" charset="0"/>
              </a:rPr>
              <a:t>lại</a:t>
            </a:r>
            <a:r>
              <a:rPr lang="en-US" sz="2600" dirty="0">
                <a:latin typeface="Arial" panose="020B0604020202020204" pitchFamily="34" charset="0"/>
                <a:ea typeface="Times New Roman" panose="02020603050405020304" pitchFamily="18" charset="0"/>
                <a:cs typeface="Arial" panose="020B0604020202020204" pitchFamily="34" charset="0"/>
              </a:rPr>
              <a:t> </a:t>
            </a:r>
            <a:r>
              <a:rPr lang="en-US" sz="2600" dirty="0" err="1">
                <a:latin typeface="Arial" panose="020B0604020202020204" pitchFamily="34" charset="0"/>
                <a:ea typeface="Times New Roman" panose="02020603050405020304" pitchFamily="18" charset="0"/>
                <a:cs typeface="Arial" panose="020B0604020202020204" pitchFamily="34" charset="0"/>
              </a:rPr>
              <a:t>lò</a:t>
            </a:r>
            <a:r>
              <a:rPr lang="en-US" sz="2600" dirty="0">
                <a:latin typeface="Arial" panose="020B0604020202020204" pitchFamily="34" charset="0"/>
                <a:ea typeface="Times New Roman" panose="02020603050405020304" pitchFamily="18" charset="0"/>
                <a:cs typeface="Arial" panose="020B0604020202020204" pitchFamily="34" charset="0"/>
              </a:rPr>
              <a:t> </a:t>
            </a:r>
            <a:r>
              <a:rPr lang="en-US" sz="2600" dirty="0" err="1">
                <a:latin typeface="Arial" panose="020B0604020202020204" pitchFamily="34" charset="0"/>
                <a:ea typeface="Times New Roman" panose="02020603050405020304" pitchFamily="18" charset="0"/>
                <a:cs typeface="Arial" panose="020B0604020202020204" pitchFamily="34" charset="0"/>
              </a:rPr>
              <a:t>cao</a:t>
            </a:r>
            <a:r>
              <a:rPr lang="en-US" sz="2600" dirty="0">
                <a:latin typeface="Arial" panose="020B0604020202020204" pitchFamily="34" charset="0"/>
                <a:ea typeface="Times New Roman" panose="02020603050405020304" pitchFamily="18" charset="0"/>
                <a:cs typeface="Arial" panose="020B0604020202020204" pitchFamily="34" charset="0"/>
              </a:rPr>
              <a:t>.</a:t>
            </a:r>
          </a:p>
        </p:txBody>
      </p:sp>
      <p:sp>
        <p:nvSpPr>
          <p:cNvPr id="4" name="Rectangle 3">
            <a:extLst>
              <a:ext uri="{FF2B5EF4-FFF2-40B4-BE49-F238E27FC236}">
                <a16:creationId xmlns:a16="http://schemas.microsoft.com/office/drawing/2014/main" id="{BAD14C01-F71F-41B5-AC94-A22FDB24D6D0}"/>
              </a:ext>
            </a:extLst>
          </p:cNvPr>
          <p:cNvSpPr/>
          <p:nvPr/>
        </p:nvSpPr>
        <p:spPr>
          <a:xfrm>
            <a:off x="117512" y="3032359"/>
            <a:ext cx="11942283" cy="3505703"/>
          </a:xfrm>
          <a:prstGeom prst="rect">
            <a:avLst/>
          </a:prstGeom>
        </p:spPr>
        <p:txBody>
          <a:bodyPr wrap="square">
            <a:spAutoFit/>
          </a:bodyPr>
          <a:lstStyle/>
          <a:p>
            <a:pPr marR="0" lvl="0" algn="just">
              <a:lnSpc>
                <a:spcPts val="3500"/>
              </a:lnSpc>
              <a:spcBef>
                <a:spcPts val="600"/>
              </a:spcBef>
              <a:spcAft>
                <a:spcPts val="600"/>
              </a:spcAft>
            </a:pPr>
            <a:r>
              <a:rPr lang="en-US" sz="2600" b="1" dirty="0">
                <a:solidFill>
                  <a:srgbClr val="000000"/>
                </a:solidFill>
                <a:latin typeface="Arial" panose="020B0604020202020204" pitchFamily="34" charset="0"/>
                <a:ea typeface="Calibri" panose="020F0502020204030204" pitchFamily="34" charset="0"/>
              </a:rPr>
              <a:t>2. </a:t>
            </a:r>
            <a:r>
              <a:rPr lang="en-US" sz="2600" b="1" dirty="0" err="1">
                <a:solidFill>
                  <a:srgbClr val="000000"/>
                </a:solidFill>
                <a:latin typeface="Arial" panose="020B0604020202020204" pitchFamily="34" charset="0"/>
                <a:ea typeface="Calibri" panose="020F0502020204030204" pitchFamily="34" charset="0"/>
              </a:rPr>
              <a:t>Các</a:t>
            </a:r>
            <a:r>
              <a:rPr lang="en-US" sz="2600" b="1" dirty="0">
                <a:solidFill>
                  <a:srgbClr val="000000"/>
                </a:solidFill>
                <a:latin typeface="Arial" panose="020B0604020202020204" pitchFamily="34" charset="0"/>
                <a:ea typeface="Calibri" panose="020F0502020204030204" pitchFamily="34" charset="0"/>
              </a:rPr>
              <a:t> </a:t>
            </a:r>
            <a:r>
              <a:rPr lang="en-US" sz="2600" b="1" dirty="0" err="1">
                <a:solidFill>
                  <a:srgbClr val="000000"/>
                </a:solidFill>
                <a:latin typeface="Arial" panose="020B0604020202020204" pitchFamily="34" charset="0"/>
                <a:ea typeface="Calibri" panose="020F0502020204030204" pitchFamily="34" charset="0"/>
              </a:rPr>
              <a:t>rủi</a:t>
            </a:r>
            <a:r>
              <a:rPr lang="en-US" sz="2600" b="1" dirty="0">
                <a:solidFill>
                  <a:srgbClr val="000000"/>
                </a:solidFill>
                <a:latin typeface="Arial" panose="020B0604020202020204" pitchFamily="34" charset="0"/>
                <a:ea typeface="Calibri" panose="020F0502020204030204" pitchFamily="34" charset="0"/>
              </a:rPr>
              <a:t> </a:t>
            </a:r>
            <a:r>
              <a:rPr lang="en-US" sz="2600" b="1" dirty="0" err="1">
                <a:solidFill>
                  <a:srgbClr val="000000"/>
                </a:solidFill>
                <a:latin typeface="Arial" panose="020B0604020202020204" pitchFamily="34" charset="0"/>
                <a:ea typeface="Calibri" panose="020F0502020204030204" pitchFamily="34" charset="0"/>
              </a:rPr>
              <a:t>ro</a:t>
            </a:r>
            <a:r>
              <a:rPr lang="en-US" sz="2600" i="1" dirty="0">
                <a:solidFill>
                  <a:srgbClr val="000000"/>
                </a:solidFill>
                <a:latin typeface="Arial" panose="020B0604020202020204" pitchFamily="34" charset="0"/>
                <a:ea typeface="Calibri" panose="020F0502020204030204" pitchFamily="34" charset="0"/>
              </a:rPr>
              <a:t>:</a:t>
            </a:r>
            <a:r>
              <a:rPr lang="en-US" sz="2600" dirty="0">
                <a:solidFill>
                  <a:srgbClr val="000000"/>
                </a:solidFill>
                <a:latin typeface="Arial" panose="020B0604020202020204" pitchFamily="34" charset="0"/>
                <a:ea typeface="Calibri" panose="020F0502020204030204" pitchFamily="34" charset="0"/>
              </a:rPr>
              <a:t> </a:t>
            </a:r>
          </a:p>
          <a:p>
            <a:pPr marL="342900" marR="0" lvl="0" indent="-342900" algn="just">
              <a:lnSpc>
                <a:spcPts val="3500"/>
              </a:lnSpc>
              <a:spcBef>
                <a:spcPts val="600"/>
              </a:spcBef>
              <a:spcAft>
                <a:spcPts val="600"/>
              </a:spcAft>
              <a:buFont typeface="+mj-lt"/>
              <a:buAutoNum type="alphaLcParenR"/>
            </a:pPr>
            <a:r>
              <a:rPr lang="en-US" sz="2600" b="1" i="1" dirty="0" err="1">
                <a:latin typeface="Arial" panose="020B0604020202020204" pitchFamily="34" charset="0"/>
                <a:ea typeface="Times New Roman" panose="02020603050405020304" pitchFamily="18" charset="0"/>
              </a:rPr>
              <a:t>Rủi</a:t>
            </a:r>
            <a:r>
              <a:rPr lang="en-US" sz="2600" b="1" i="1" dirty="0">
                <a:latin typeface="Arial" panose="020B0604020202020204" pitchFamily="34" charset="0"/>
                <a:ea typeface="Times New Roman" panose="02020603050405020304" pitchFamily="18" charset="0"/>
              </a:rPr>
              <a:t> </a:t>
            </a:r>
            <a:r>
              <a:rPr lang="en-US" sz="2600" b="1" i="1" dirty="0" err="1">
                <a:latin typeface="Arial" panose="020B0604020202020204" pitchFamily="34" charset="0"/>
                <a:ea typeface="Times New Roman" panose="02020603050405020304" pitchFamily="18" charset="0"/>
              </a:rPr>
              <a:t>ro</a:t>
            </a:r>
            <a:r>
              <a:rPr lang="en-US" sz="2600" b="1" i="1" dirty="0">
                <a:latin typeface="Arial" panose="020B0604020202020204" pitchFamily="34" charset="0"/>
                <a:ea typeface="Times New Roman" panose="02020603050405020304" pitchFamily="18" charset="0"/>
              </a:rPr>
              <a:t> </a:t>
            </a:r>
            <a:r>
              <a:rPr lang="en-US" sz="2600" b="1" i="1" dirty="0" err="1">
                <a:latin typeface="Arial" panose="020B0604020202020204" pitchFamily="34" charset="0"/>
                <a:ea typeface="Times New Roman" panose="02020603050405020304" pitchFamily="18" charset="0"/>
              </a:rPr>
              <a:t>tỷ</a:t>
            </a:r>
            <a:r>
              <a:rPr lang="en-US" sz="2600" b="1" i="1" dirty="0">
                <a:latin typeface="Arial" panose="020B0604020202020204" pitchFamily="34" charset="0"/>
                <a:ea typeface="Times New Roman" panose="02020603050405020304" pitchFamily="18" charset="0"/>
              </a:rPr>
              <a:t> </a:t>
            </a:r>
            <a:r>
              <a:rPr lang="en-US" sz="2600" b="1" i="1" dirty="0" err="1">
                <a:latin typeface="Arial" panose="020B0604020202020204" pitchFamily="34" charset="0"/>
                <a:ea typeface="Times New Roman" panose="02020603050405020304" pitchFamily="18" charset="0"/>
              </a:rPr>
              <a:t>giá</a:t>
            </a:r>
            <a:r>
              <a:rPr lang="en-US" sz="2600" dirty="0">
                <a:latin typeface="Arial" panose="020B0604020202020204" pitchFamily="34" charset="0"/>
                <a:ea typeface="Times New Roman" panose="02020603050405020304" pitchFamily="18" charset="0"/>
              </a:rPr>
              <a:t>: Do </a:t>
            </a:r>
            <a:r>
              <a:rPr lang="en-US" sz="2600" dirty="0" err="1">
                <a:latin typeface="Arial" panose="020B0604020202020204" pitchFamily="34" charset="0"/>
                <a:ea typeface="Times New Roman" panose="02020603050405020304" pitchFamily="18" charset="0"/>
              </a:rPr>
              <a:t>hoạt</a:t>
            </a:r>
            <a:r>
              <a:rPr lang="en-US" sz="2600" dirty="0">
                <a:latin typeface="Arial" panose="020B0604020202020204" pitchFamily="34" charset="0"/>
                <a:ea typeface="Times New Roman" panose="02020603050405020304" pitchFamily="18" charset="0"/>
              </a:rPr>
              <a:t> </a:t>
            </a:r>
            <a:r>
              <a:rPr lang="en-US" sz="2600" dirty="0" err="1">
                <a:latin typeface="Arial" panose="020B0604020202020204" pitchFamily="34" charset="0"/>
                <a:ea typeface="Times New Roman" panose="02020603050405020304" pitchFamily="18" charset="0"/>
              </a:rPr>
              <a:t>động</a:t>
            </a:r>
            <a:r>
              <a:rPr lang="en-US" sz="2600" dirty="0">
                <a:latin typeface="Arial" panose="020B0604020202020204" pitchFamily="34" charset="0"/>
                <a:ea typeface="Times New Roman" panose="02020603050405020304" pitchFamily="18" charset="0"/>
              </a:rPr>
              <a:t> </a:t>
            </a:r>
            <a:r>
              <a:rPr lang="en-US" sz="2600" dirty="0" err="1">
                <a:latin typeface="Arial" panose="020B0604020202020204" pitchFamily="34" charset="0"/>
                <a:ea typeface="Times New Roman" panose="02020603050405020304" pitchFamily="18" charset="0"/>
              </a:rPr>
              <a:t>của</a:t>
            </a:r>
            <a:r>
              <a:rPr lang="en-US" sz="2600" dirty="0">
                <a:latin typeface="Arial" panose="020B0604020202020204" pitchFamily="34" charset="0"/>
                <a:ea typeface="Times New Roman" panose="02020603050405020304" pitchFamily="18" charset="0"/>
              </a:rPr>
              <a:t> </a:t>
            </a:r>
            <a:r>
              <a:rPr lang="en-US" sz="2600" dirty="0" err="1">
                <a:latin typeface="Arial" panose="020B0604020202020204" pitchFamily="34" charset="0"/>
                <a:ea typeface="Times New Roman" panose="02020603050405020304" pitchFamily="18" charset="0"/>
              </a:rPr>
              <a:t>Công</a:t>
            </a:r>
            <a:r>
              <a:rPr lang="en-US" sz="2600" dirty="0">
                <a:latin typeface="Arial" panose="020B0604020202020204" pitchFamily="34" charset="0"/>
                <a:ea typeface="Times New Roman" panose="02020603050405020304" pitchFamily="18" charset="0"/>
              </a:rPr>
              <a:t> ty </a:t>
            </a:r>
            <a:r>
              <a:rPr lang="en-US" sz="2600" dirty="0" err="1">
                <a:latin typeface="Arial" panose="020B0604020202020204" pitchFamily="34" charset="0"/>
                <a:ea typeface="Times New Roman" panose="02020603050405020304" pitchFamily="18" charset="0"/>
              </a:rPr>
              <a:t>có</a:t>
            </a:r>
            <a:r>
              <a:rPr lang="en-US" sz="2600" dirty="0">
                <a:latin typeface="Arial" panose="020B0604020202020204" pitchFamily="34" charset="0"/>
                <a:ea typeface="Times New Roman" panose="02020603050405020304" pitchFamily="18" charset="0"/>
              </a:rPr>
              <a:t> </a:t>
            </a:r>
            <a:r>
              <a:rPr lang="en-US" sz="2600" dirty="0" err="1">
                <a:latin typeface="Arial" panose="020B0604020202020204" pitchFamily="34" charset="0"/>
                <a:ea typeface="Times New Roman" panose="02020603050405020304" pitchFamily="18" charset="0"/>
              </a:rPr>
              <a:t>nguồn</a:t>
            </a:r>
            <a:r>
              <a:rPr lang="en-US" sz="2600" dirty="0">
                <a:latin typeface="Arial" panose="020B0604020202020204" pitchFamily="34" charset="0"/>
                <a:ea typeface="Times New Roman" panose="02020603050405020304" pitchFamily="18" charset="0"/>
              </a:rPr>
              <a:t> </a:t>
            </a:r>
            <a:r>
              <a:rPr lang="en-US" sz="2600" dirty="0" err="1">
                <a:latin typeface="Arial" panose="020B0604020202020204" pitchFamily="34" charset="0"/>
                <a:ea typeface="Times New Roman" panose="02020603050405020304" pitchFamily="18" charset="0"/>
              </a:rPr>
              <a:t>nguyên</a:t>
            </a:r>
            <a:r>
              <a:rPr lang="en-US" sz="2600" dirty="0">
                <a:latin typeface="Arial" panose="020B0604020202020204" pitchFamily="34" charset="0"/>
                <a:ea typeface="Times New Roman" panose="02020603050405020304" pitchFamily="18" charset="0"/>
              </a:rPr>
              <a:t> </a:t>
            </a:r>
            <a:r>
              <a:rPr lang="en-US" sz="2600" dirty="0" err="1">
                <a:latin typeface="Arial" panose="020B0604020202020204" pitchFamily="34" charset="0"/>
                <a:ea typeface="Times New Roman" panose="02020603050405020304" pitchFamily="18" charset="0"/>
              </a:rPr>
              <a:t>liệu</a:t>
            </a:r>
            <a:r>
              <a:rPr lang="en-US" sz="2600" dirty="0">
                <a:latin typeface="Arial" panose="020B0604020202020204" pitchFamily="34" charset="0"/>
                <a:ea typeface="Times New Roman" panose="02020603050405020304" pitchFamily="18" charset="0"/>
              </a:rPr>
              <a:t> </a:t>
            </a:r>
            <a:r>
              <a:rPr lang="en-US" sz="2600" dirty="0" err="1">
                <a:latin typeface="Arial" panose="020B0604020202020204" pitchFamily="34" charset="0"/>
                <a:ea typeface="Times New Roman" panose="02020603050405020304" pitchFamily="18" charset="0"/>
              </a:rPr>
              <a:t>nhập</a:t>
            </a:r>
            <a:r>
              <a:rPr lang="en-US" sz="2600" dirty="0">
                <a:latin typeface="Arial" panose="020B0604020202020204" pitchFamily="34" charset="0"/>
                <a:ea typeface="Times New Roman" panose="02020603050405020304" pitchFamily="18" charset="0"/>
              </a:rPr>
              <a:t> </a:t>
            </a:r>
            <a:r>
              <a:rPr lang="en-US" sz="2600" dirty="0" err="1">
                <a:latin typeface="Arial" panose="020B0604020202020204" pitchFamily="34" charset="0"/>
                <a:ea typeface="Times New Roman" panose="02020603050405020304" pitchFamily="18" charset="0"/>
              </a:rPr>
              <a:t>khẩu</a:t>
            </a:r>
            <a:r>
              <a:rPr lang="en-US" sz="2600" dirty="0">
                <a:latin typeface="Arial" panose="020B0604020202020204" pitchFamily="34" charset="0"/>
                <a:ea typeface="Times New Roman" panose="02020603050405020304" pitchFamily="18" charset="0"/>
              </a:rPr>
              <a:t> </a:t>
            </a:r>
            <a:r>
              <a:rPr lang="en-US" sz="2600" dirty="0" err="1">
                <a:latin typeface="Arial" panose="020B0604020202020204" pitchFamily="34" charset="0"/>
                <a:ea typeface="Times New Roman" panose="02020603050405020304" pitchFamily="18" charset="0"/>
              </a:rPr>
              <a:t>là</a:t>
            </a:r>
            <a:r>
              <a:rPr lang="en-US" sz="2600" dirty="0">
                <a:latin typeface="Arial" panose="020B0604020202020204" pitchFamily="34" charset="0"/>
                <a:ea typeface="Times New Roman" panose="02020603050405020304" pitchFamily="18" charset="0"/>
              </a:rPr>
              <a:t> </a:t>
            </a:r>
            <a:r>
              <a:rPr lang="en-US" sz="2600" dirty="0" err="1">
                <a:latin typeface="Arial" panose="020B0604020202020204" pitchFamily="34" charset="0"/>
                <a:ea typeface="Times New Roman" panose="02020603050405020304" pitchFamily="18" charset="0"/>
              </a:rPr>
              <a:t>chủ</a:t>
            </a:r>
            <a:r>
              <a:rPr lang="en-US" sz="2600" dirty="0">
                <a:latin typeface="Arial" panose="020B0604020202020204" pitchFamily="34" charset="0"/>
                <a:ea typeface="Times New Roman" panose="02020603050405020304" pitchFamily="18" charset="0"/>
              </a:rPr>
              <a:t> </a:t>
            </a:r>
            <a:r>
              <a:rPr lang="en-US" sz="2600" dirty="0" err="1">
                <a:latin typeface="Arial" panose="020B0604020202020204" pitchFamily="34" charset="0"/>
                <a:ea typeface="Times New Roman" panose="02020603050405020304" pitchFamily="18" charset="0"/>
              </a:rPr>
              <a:t>yếu</a:t>
            </a:r>
            <a:r>
              <a:rPr lang="en-US" sz="2600" dirty="0">
                <a:latin typeface="Arial" panose="020B0604020202020204" pitchFamily="34" charset="0"/>
                <a:ea typeface="Times New Roman" panose="02020603050405020304" pitchFamily="18" charset="0"/>
              </a:rPr>
              <a:t> </a:t>
            </a:r>
            <a:r>
              <a:rPr lang="en-US" sz="2600" dirty="0" err="1">
                <a:latin typeface="Arial" panose="020B0604020202020204" pitchFamily="34" charset="0"/>
                <a:ea typeface="Times New Roman" panose="02020603050405020304" pitchFamily="18" charset="0"/>
              </a:rPr>
              <a:t>trong</a:t>
            </a:r>
            <a:r>
              <a:rPr lang="en-US" sz="2600" dirty="0">
                <a:latin typeface="Arial" panose="020B0604020202020204" pitchFamily="34" charset="0"/>
                <a:ea typeface="Times New Roman" panose="02020603050405020304" pitchFamily="18" charset="0"/>
              </a:rPr>
              <a:t> </a:t>
            </a:r>
            <a:r>
              <a:rPr lang="en-US" sz="2600" dirty="0" err="1">
                <a:latin typeface="Arial" panose="020B0604020202020204" pitchFamily="34" charset="0"/>
                <a:ea typeface="Times New Roman" panose="02020603050405020304" pitchFamily="18" charset="0"/>
              </a:rPr>
              <a:t>khi</a:t>
            </a:r>
            <a:r>
              <a:rPr lang="en-US" sz="2600" dirty="0">
                <a:latin typeface="Arial" panose="020B0604020202020204" pitchFamily="34" charset="0"/>
                <a:ea typeface="Times New Roman" panose="02020603050405020304" pitchFamily="18" charset="0"/>
              </a:rPr>
              <a:t> </a:t>
            </a:r>
            <a:r>
              <a:rPr lang="en-US" sz="2600" dirty="0" err="1">
                <a:latin typeface="Arial" panose="020B0604020202020204" pitchFamily="34" charset="0"/>
                <a:ea typeface="Times New Roman" panose="02020603050405020304" pitchFamily="18" charset="0"/>
              </a:rPr>
              <a:t>đầu</a:t>
            </a:r>
            <a:r>
              <a:rPr lang="en-US" sz="2600" dirty="0">
                <a:latin typeface="Arial" panose="020B0604020202020204" pitchFamily="34" charset="0"/>
                <a:ea typeface="Times New Roman" panose="02020603050405020304" pitchFamily="18" charset="0"/>
              </a:rPr>
              <a:t> ra </a:t>
            </a:r>
            <a:r>
              <a:rPr lang="en-US" sz="2600" dirty="0" err="1">
                <a:latin typeface="Arial" panose="020B0604020202020204" pitchFamily="34" charset="0"/>
                <a:ea typeface="Times New Roman" panose="02020603050405020304" pitchFamily="18" charset="0"/>
              </a:rPr>
              <a:t>xuất</a:t>
            </a:r>
            <a:r>
              <a:rPr lang="en-US" sz="2600" dirty="0">
                <a:latin typeface="Arial" panose="020B0604020202020204" pitchFamily="34" charset="0"/>
                <a:ea typeface="Times New Roman" panose="02020603050405020304" pitchFamily="18" charset="0"/>
              </a:rPr>
              <a:t> </a:t>
            </a:r>
            <a:r>
              <a:rPr lang="en-US" sz="2600" dirty="0" err="1">
                <a:latin typeface="Arial" panose="020B0604020202020204" pitchFamily="34" charset="0"/>
                <a:ea typeface="Times New Roman" panose="02020603050405020304" pitchFamily="18" charset="0"/>
              </a:rPr>
              <a:t>khẩu</a:t>
            </a:r>
            <a:r>
              <a:rPr lang="en-US" sz="2600" dirty="0">
                <a:latin typeface="Arial" panose="020B0604020202020204" pitchFamily="34" charset="0"/>
                <a:ea typeface="Times New Roman" panose="02020603050405020304" pitchFamily="18" charset="0"/>
              </a:rPr>
              <a:t> </a:t>
            </a:r>
            <a:r>
              <a:rPr lang="en-US" sz="2600" dirty="0" err="1">
                <a:latin typeface="Arial" panose="020B0604020202020204" pitchFamily="34" charset="0"/>
                <a:ea typeface="Times New Roman" panose="02020603050405020304" pitchFamily="18" charset="0"/>
              </a:rPr>
              <a:t>chỉ</a:t>
            </a:r>
            <a:r>
              <a:rPr lang="en-US" sz="2600" dirty="0">
                <a:latin typeface="Arial" panose="020B0604020202020204" pitchFamily="34" charset="0"/>
                <a:ea typeface="Times New Roman" panose="02020603050405020304" pitchFamily="18" charset="0"/>
              </a:rPr>
              <a:t> </a:t>
            </a:r>
            <a:r>
              <a:rPr lang="en-US" sz="2600" dirty="0" err="1">
                <a:latin typeface="Arial" panose="020B0604020202020204" pitchFamily="34" charset="0"/>
                <a:ea typeface="Times New Roman" panose="02020603050405020304" pitchFamily="18" charset="0"/>
              </a:rPr>
              <a:t>chiếm</a:t>
            </a:r>
            <a:r>
              <a:rPr lang="en-US" sz="2600" dirty="0">
                <a:latin typeface="Arial" panose="020B0604020202020204" pitchFamily="34" charset="0"/>
                <a:ea typeface="Times New Roman" panose="02020603050405020304" pitchFamily="18" charset="0"/>
              </a:rPr>
              <a:t> 15%, </a:t>
            </a:r>
            <a:r>
              <a:rPr lang="en-US" sz="2600" dirty="0" err="1">
                <a:latin typeface="Arial" panose="020B0604020202020204" pitchFamily="34" charset="0"/>
                <a:ea typeface="Times New Roman" panose="02020603050405020304" pitchFamily="18" charset="0"/>
              </a:rPr>
              <a:t>vì</a:t>
            </a:r>
            <a:r>
              <a:rPr lang="en-US" sz="2600" dirty="0">
                <a:latin typeface="Arial" panose="020B0604020202020204" pitchFamily="34" charset="0"/>
                <a:ea typeface="Times New Roman" panose="02020603050405020304" pitchFamily="18" charset="0"/>
              </a:rPr>
              <a:t> </a:t>
            </a:r>
            <a:r>
              <a:rPr lang="en-US" sz="2600" dirty="0" err="1">
                <a:latin typeface="Arial" panose="020B0604020202020204" pitchFamily="34" charset="0"/>
                <a:ea typeface="Times New Roman" panose="02020603050405020304" pitchFamily="18" charset="0"/>
              </a:rPr>
              <a:t>thế</a:t>
            </a:r>
            <a:r>
              <a:rPr lang="en-US" sz="2600" dirty="0">
                <a:latin typeface="Arial" panose="020B0604020202020204" pitchFamily="34" charset="0"/>
                <a:ea typeface="Times New Roman" panose="02020603050405020304" pitchFamily="18" charset="0"/>
              </a:rPr>
              <a:t> </a:t>
            </a:r>
            <a:r>
              <a:rPr lang="en-US" sz="2600" dirty="0" err="1">
                <a:latin typeface="Arial" panose="020B0604020202020204" pitchFamily="34" charset="0"/>
                <a:ea typeface="Times New Roman" panose="02020603050405020304" pitchFamily="18" charset="0"/>
              </a:rPr>
              <a:t>nếu</a:t>
            </a:r>
            <a:r>
              <a:rPr lang="en-US" sz="2600" dirty="0">
                <a:latin typeface="Arial" panose="020B0604020202020204" pitchFamily="34" charset="0"/>
                <a:ea typeface="Times New Roman" panose="02020603050405020304" pitchFamily="18" charset="0"/>
              </a:rPr>
              <a:t> </a:t>
            </a:r>
            <a:r>
              <a:rPr lang="en-US" sz="2600" dirty="0" err="1">
                <a:latin typeface="Arial" panose="020B0604020202020204" pitchFamily="34" charset="0"/>
                <a:ea typeface="Times New Roman" panose="02020603050405020304" pitchFamily="18" charset="0"/>
              </a:rPr>
              <a:t>trong</a:t>
            </a:r>
            <a:r>
              <a:rPr lang="en-US" sz="2600" dirty="0">
                <a:latin typeface="Arial" panose="020B0604020202020204" pitchFamily="34" charset="0"/>
                <a:ea typeface="Times New Roman" panose="02020603050405020304" pitchFamily="18" charset="0"/>
              </a:rPr>
              <a:t> </a:t>
            </a:r>
            <a:r>
              <a:rPr lang="en-US" sz="2600" dirty="0" err="1">
                <a:latin typeface="Arial" panose="020B0604020202020204" pitchFamily="34" charset="0"/>
                <a:ea typeface="Times New Roman" panose="02020603050405020304" pitchFamily="18" charset="0"/>
              </a:rPr>
              <a:t>năm</a:t>
            </a:r>
            <a:r>
              <a:rPr lang="en-US" sz="2600" dirty="0">
                <a:latin typeface="Arial" panose="020B0604020202020204" pitchFamily="34" charset="0"/>
                <a:ea typeface="Times New Roman" panose="02020603050405020304" pitchFamily="18" charset="0"/>
              </a:rPr>
              <a:t> 2023 </a:t>
            </a:r>
            <a:r>
              <a:rPr lang="en-US" sz="2600" dirty="0" err="1">
                <a:latin typeface="Arial" panose="020B0604020202020204" pitchFamily="34" charset="0"/>
                <a:ea typeface="Times New Roman" panose="02020603050405020304" pitchFamily="18" charset="0"/>
              </a:rPr>
              <a:t>tỷ</a:t>
            </a:r>
            <a:r>
              <a:rPr lang="en-US" sz="2600" dirty="0">
                <a:latin typeface="Arial" panose="020B0604020202020204" pitchFamily="34" charset="0"/>
                <a:ea typeface="Times New Roman" panose="02020603050405020304" pitchFamily="18" charset="0"/>
              </a:rPr>
              <a:t> </a:t>
            </a:r>
            <a:r>
              <a:rPr lang="en-US" sz="2600" dirty="0" err="1">
                <a:latin typeface="Arial" panose="020B0604020202020204" pitchFamily="34" charset="0"/>
                <a:ea typeface="Times New Roman" panose="02020603050405020304" pitchFamily="18" charset="0"/>
              </a:rPr>
              <a:t>giá</a:t>
            </a:r>
            <a:r>
              <a:rPr lang="en-US" sz="2600" dirty="0">
                <a:latin typeface="Arial" panose="020B0604020202020204" pitchFamily="34" charset="0"/>
                <a:ea typeface="Times New Roman" panose="02020603050405020304" pitchFamily="18" charset="0"/>
              </a:rPr>
              <a:t> </a:t>
            </a:r>
            <a:r>
              <a:rPr lang="en-US" sz="2600" dirty="0" err="1">
                <a:latin typeface="Arial" panose="020B0604020202020204" pitchFamily="34" charset="0"/>
                <a:ea typeface="Times New Roman" panose="02020603050405020304" pitchFamily="18" charset="0"/>
              </a:rPr>
              <a:t>tăng</a:t>
            </a:r>
            <a:r>
              <a:rPr lang="en-US" sz="2600" dirty="0">
                <a:latin typeface="Arial" panose="020B0604020202020204" pitchFamily="34" charset="0"/>
                <a:ea typeface="Times New Roman" panose="02020603050405020304" pitchFamily="18" charset="0"/>
              </a:rPr>
              <a:t> </a:t>
            </a:r>
            <a:r>
              <a:rPr lang="en-US" sz="2600" dirty="0" err="1">
                <a:latin typeface="Arial" panose="020B0604020202020204" pitchFamily="34" charset="0"/>
                <a:ea typeface="Times New Roman" panose="02020603050405020304" pitchFamily="18" charset="0"/>
              </a:rPr>
              <a:t>mạnh</a:t>
            </a:r>
            <a:r>
              <a:rPr lang="en-US" sz="2600" dirty="0">
                <a:latin typeface="Arial" panose="020B0604020202020204" pitchFamily="34" charset="0"/>
                <a:ea typeface="Times New Roman" panose="02020603050405020304" pitchFamily="18" charset="0"/>
              </a:rPr>
              <a:t> </a:t>
            </a:r>
            <a:r>
              <a:rPr lang="en-US" sz="2600" dirty="0" err="1">
                <a:latin typeface="Arial" panose="020B0604020202020204" pitchFamily="34" charset="0"/>
                <a:ea typeface="Times New Roman" panose="02020603050405020304" pitchFamily="18" charset="0"/>
              </a:rPr>
              <a:t>sẽ</a:t>
            </a:r>
            <a:r>
              <a:rPr lang="en-US" sz="2600" dirty="0">
                <a:latin typeface="Arial" panose="020B0604020202020204" pitchFamily="34" charset="0"/>
                <a:ea typeface="Times New Roman" panose="02020603050405020304" pitchFamily="18" charset="0"/>
              </a:rPr>
              <a:t> </a:t>
            </a:r>
            <a:r>
              <a:rPr lang="en-US" sz="2600" dirty="0" err="1">
                <a:latin typeface="Arial" panose="020B0604020202020204" pitchFamily="34" charset="0"/>
                <a:ea typeface="Times New Roman" panose="02020603050405020304" pitchFamily="18" charset="0"/>
              </a:rPr>
              <a:t>gây</a:t>
            </a:r>
            <a:r>
              <a:rPr lang="en-US" sz="2600" dirty="0">
                <a:latin typeface="Arial" panose="020B0604020202020204" pitchFamily="34" charset="0"/>
                <a:ea typeface="Times New Roman" panose="02020603050405020304" pitchFamily="18" charset="0"/>
              </a:rPr>
              <a:t> </a:t>
            </a:r>
            <a:r>
              <a:rPr lang="en-US" sz="2600" dirty="0" err="1">
                <a:latin typeface="Arial" panose="020B0604020202020204" pitchFamily="34" charset="0"/>
                <a:ea typeface="Times New Roman" panose="02020603050405020304" pitchFamily="18" charset="0"/>
              </a:rPr>
              <a:t>bất</a:t>
            </a:r>
            <a:r>
              <a:rPr lang="en-US" sz="2600" dirty="0">
                <a:latin typeface="Arial" panose="020B0604020202020204" pitchFamily="34" charset="0"/>
                <a:ea typeface="Times New Roman" panose="02020603050405020304" pitchFamily="18" charset="0"/>
              </a:rPr>
              <a:t> </a:t>
            </a:r>
            <a:r>
              <a:rPr lang="en-US" sz="2600" dirty="0" err="1">
                <a:latin typeface="Arial" panose="020B0604020202020204" pitchFamily="34" charset="0"/>
                <a:ea typeface="Times New Roman" panose="02020603050405020304" pitchFamily="18" charset="0"/>
              </a:rPr>
              <a:t>lợi</a:t>
            </a:r>
            <a:r>
              <a:rPr lang="en-US" sz="2600" dirty="0">
                <a:latin typeface="Arial" panose="020B0604020202020204" pitchFamily="34" charset="0"/>
                <a:ea typeface="Times New Roman" panose="02020603050405020304" pitchFamily="18" charset="0"/>
              </a:rPr>
              <a:t> </a:t>
            </a:r>
            <a:r>
              <a:rPr lang="en-US" sz="2600" dirty="0" err="1">
                <a:latin typeface="Arial" panose="020B0604020202020204" pitchFamily="34" charset="0"/>
                <a:ea typeface="Times New Roman" panose="02020603050405020304" pitchFamily="18" charset="0"/>
              </a:rPr>
              <a:t>cho</a:t>
            </a:r>
            <a:r>
              <a:rPr lang="en-US" sz="2600" dirty="0">
                <a:latin typeface="Arial" panose="020B0604020202020204" pitchFamily="34" charset="0"/>
                <a:ea typeface="Times New Roman" panose="02020603050405020304" pitchFamily="18" charset="0"/>
              </a:rPr>
              <a:t> </a:t>
            </a:r>
            <a:r>
              <a:rPr lang="en-US" sz="2600" dirty="0" err="1">
                <a:latin typeface="Arial" panose="020B0604020202020204" pitchFamily="34" charset="0"/>
                <a:ea typeface="Times New Roman" panose="02020603050405020304" pitchFamily="18" charset="0"/>
              </a:rPr>
              <a:t>hiệu</a:t>
            </a:r>
            <a:r>
              <a:rPr lang="en-US" sz="2600" dirty="0">
                <a:latin typeface="Arial" panose="020B0604020202020204" pitchFamily="34" charset="0"/>
                <a:ea typeface="Times New Roman" panose="02020603050405020304" pitchFamily="18" charset="0"/>
              </a:rPr>
              <a:t> </a:t>
            </a:r>
            <a:r>
              <a:rPr lang="en-US" sz="2600" dirty="0" err="1">
                <a:latin typeface="Arial" panose="020B0604020202020204" pitchFamily="34" charset="0"/>
                <a:ea typeface="Times New Roman" panose="02020603050405020304" pitchFamily="18" charset="0"/>
              </a:rPr>
              <a:t>quả</a:t>
            </a:r>
            <a:r>
              <a:rPr lang="en-US" sz="2600" dirty="0">
                <a:latin typeface="Arial" panose="020B0604020202020204" pitchFamily="34" charset="0"/>
                <a:ea typeface="Times New Roman" panose="02020603050405020304" pitchFamily="18" charset="0"/>
              </a:rPr>
              <a:t> </a:t>
            </a:r>
            <a:r>
              <a:rPr lang="en-US" sz="2600" dirty="0" err="1">
                <a:latin typeface="Arial" panose="020B0604020202020204" pitchFamily="34" charset="0"/>
                <a:ea typeface="Times New Roman" panose="02020603050405020304" pitchFamily="18" charset="0"/>
              </a:rPr>
              <a:t>kinh</a:t>
            </a:r>
            <a:r>
              <a:rPr lang="en-US" sz="2600" dirty="0">
                <a:latin typeface="Arial" panose="020B0604020202020204" pitchFamily="34" charset="0"/>
                <a:ea typeface="Times New Roman" panose="02020603050405020304" pitchFamily="18" charset="0"/>
              </a:rPr>
              <a:t> </a:t>
            </a:r>
            <a:r>
              <a:rPr lang="en-US" sz="2600" dirty="0" err="1">
                <a:latin typeface="Arial" panose="020B0604020202020204" pitchFamily="34" charset="0"/>
                <a:ea typeface="Times New Roman" panose="02020603050405020304" pitchFamily="18" charset="0"/>
              </a:rPr>
              <a:t>doanh</a:t>
            </a:r>
            <a:r>
              <a:rPr lang="en-US" sz="2600" dirty="0">
                <a:latin typeface="Arial" panose="020B0604020202020204" pitchFamily="34" charset="0"/>
                <a:ea typeface="Times New Roman" panose="02020603050405020304" pitchFamily="18" charset="0"/>
              </a:rPr>
              <a:t> </a:t>
            </a:r>
            <a:r>
              <a:rPr lang="en-US" sz="2600" dirty="0" err="1">
                <a:latin typeface="Arial" panose="020B0604020202020204" pitchFamily="34" charset="0"/>
                <a:ea typeface="Times New Roman" panose="02020603050405020304" pitchFamily="18" charset="0"/>
              </a:rPr>
              <a:t>của</a:t>
            </a:r>
            <a:r>
              <a:rPr lang="en-US" sz="2600" dirty="0">
                <a:latin typeface="Arial" panose="020B0604020202020204" pitchFamily="34" charset="0"/>
                <a:ea typeface="Times New Roman" panose="02020603050405020304" pitchFamily="18" charset="0"/>
              </a:rPr>
              <a:t> </a:t>
            </a:r>
            <a:r>
              <a:rPr lang="en-US" sz="2600" dirty="0" err="1">
                <a:latin typeface="Arial" panose="020B0604020202020204" pitchFamily="34" charset="0"/>
                <a:ea typeface="Times New Roman" panose="02020603050405020304" pitchFamily="18" charset="0"/>
              </a:rPr>
              <a:t>Công</a:t>
            </a:r>
            <a:r>
              <a:rPr lang="en-US" sz="2600" dirty="0">
                <a:latin typeface="Arial" panose="020B0604020202020204" pitchFamily="34" charset="0"/>
                <a:ea typeface="Times New Roman" panose="02020603050405020304" pitchFamily="18" charset="0"/>
              </a:rPr>
              <a:t> ty.</a:t>
            </a:r>
          </a:p>
          <a:p>
            <a:pPr marL="342900" marR="0" lvl="0" indent="-342900" algn="just">
              <a:lnSpc>
                <a:spcPts val="3500"/>
              </a:lnSpc>
              <a:spcBef>
                <a:spcPts val="600"/>
              </a:spcBef>
              <a:spcAft>
                <a:spcPts val="600"/>
              </a:spcAft>
              <a:buFont typeface="+mj-lt"/>
              <a:buAutoNum type="alphaLcParenR"/>
            </a:pPr>
            <a:r>
              <a:rPr lang="en-US" sz="2600" b="1" i="1" dirty="0" err="1">
                <a:latin typeface="Arial" panose="020B0604020202020204" pitchFamily="34" charset="0"/>
                <a:ea typeface="Times New Roman" panose="02020603050405020304" pitchFamily="18" charset="0"/>
              </a:rPr>
              <a:t>Rủi</a:t>
            </a:r>
            <a:r>
              <a:rPr lang="en-US" sz="2600" b="1" i="1" dirty="0">
                <a:latin typeface="Arial" panose="020B0604020202020204" pitchFamily="34" charset="0"/>
                <a:ea typeface="Times New Roman" panose="02020603050405020304" pitchFamily="18" charset="0"/>
              </a:rPr>
              <a:t> </a:t>
            </a:r>
            <a:r>
              <a:rPr lang="en-US" sz="2600" b="1" i="1" dirty="0" err="1">
                <a:latin typeface="Arial" panose="020B0604020202020204" pitchFamily="34" charset="0"/>
                <a:ea typeface="Times New Roman" panose="02020603050405020304" pitchFamily="18" charset="0"/>
              </a:rPr>
              <a:t>ro</a:t>
            </a:r>
            <a:r>
              <a:rPr lang="en-US" sz="2600" b="1" i="1" dirty="0">
                <a:latin typeface="Arial" panose="020B0604020202020204" pitchFamily="34" charset="0"/>
                <a:ea typeface="Times New Roman" panose="02020603050405020304" pitchFamily="18" charset="0"/>
              </a:rPr>
              <a:t> </a:t>
            </a:r>
            <a:r>
              <a:rPr lang="en-US" sz="2600" b="1" i="1" dirty="0" err="1">
                <a:latin typeface="Arial" panose="020B0604020202020204" pitchFamily="34" charset="0"/>
                <a:ea typeface="Times New Roman" panose="02020603050405020304" pitchFamily="18" charset="0"/>
              </a:rPr>
              <a:t>lãi</a:t>
            </a:r>
            <a:r>
              <a:rPr lang="en-US" sz="2600" b="1" i="1" dirty="0">
                <a:latin typeface="Arial" panose="020B0604020202020204" pitchFamily="34" charset="0"/>
                <a:ea typeface="Times New Roman" panose="02020603050405020304" pitchFamily="18" charset="0"/>
              </a:rPr>
              <a:t> </a:t>
            </a:r>
            <a:r>
              <a:rPr lang="en-US" sz="2600" b="1" i="1" dirty="0" err="1">
                <a:latin typeface="Arial" panose="020B0604020202020204" pitchFamily="34" charset="0"/>
                <a:ea typeface="Times New Roman" panose="02020603050405020304" pitchFamily="18" charset="0"/>
              </a:rPr>
              <a:t>suất</a:t>
            </a:r>
            <a:r>
              <a:rPr lang="en-US" sz="2600" b="1" i="1" dirty="0">
                <a:latin typeface="Arial" panose="020B0604020202020204" pitchFamily="34" charset="0"/>
                <a:ea typeface="Times New Roman" panose="02020603050405020304" pitchFamily="18" charset="0"/>
              </a:rPr>
              <a:t>:</a:t>
            </a:r>
            <a:r>
              <a:rPr lang="en-US" sz="2600" dirty="0">
                <a:latin typeface="Arial" panose="020B0604020202020204" pitchFamily="34" charset="0"/>
                <a:ea typeface="Times New Roman" panose="02020603050405020304" pitchFamily="18" charset="0"/>
              </a:rPr>
              <a:t> </a:t>
            </a:r>
            <a:r>
              <a:rPr lang="en-US" sz="2600" dirty="0" err="1">
                <a:latin typeface="Arial" panose="020B0604020202020204" pitchFamily="34" charset="0"/>
                <a:ea typeface="Times New Roman" panose="02020603050405020304" pitchFamily="18" charset="0"/>
              </a:rPr>
              <a:t>Hiện</a:t>
            </a:r>
            <a:r>
              <a:rPr lang="en-US" sz="2600" dirty="0">
                <a:latin typeface="Arial" panose="020B0604020202020204" pitchFamily="34" charset="0"/>
                <a:ea typeface="Times New Roman" panose="02020603050405020304" pitchFamily="18" charset="0"/>
              </a:rPr>
              <a:t> nay, </a:t>
            </a:r>
            <a:r>
              <a:rPr lang="en-US" sz="2600" dirty="0" err="1">
                <a:latin typeface="Arial" panose="020B0604020202020204" pitchFamily="34" charset="0"/>
                <a:ea typeface="Times New Roman" panose="02020603050405020304" pitchFamily="18" charset="0"/>
              </a:rPr>
              <a:t>các</a:t>
            </a:r>
            <a:r>
              <a:rPr lang="en-US" sz="2600" dirty="0">
                <a:latin typeface="Arial" panose="020B0604020202020204" pitchFamily="34" charset="0"/>
                <a:ea typeface="Times New Roman" panose="02020603050405020304" pitchFamily="18" charset="0"/>
              </a:rPr>
              <a:t> </a:t>
            </a:r>
            <a:r>
              <a:rPr lang="en-US" sz="2600" dirty="0" err="1">
                <a:latin typeface="Arial" panose="020B0604020202020204" pitchFamily="34" charset="0"/>
                <a:ea typeface="Times New Roman" panose="02020603050405020304" pitchFamily="18" charset="0"/>
              </a:rPr>
              <a:t>khoản</a:t>
            </a:r>
            <a:r>
              <a:rPr lang="en-US" sz="2600" dirty="0">
                <a:latin typeface="Arial" panose="020B0604020202020204" pitchFamily="34" charset="0"/>
                <a:ea typeface="Times New Roman" panose="02020603050405020304" pitchFamily="18" charset="0"/>
              </a:rPr>
              <a:t> </a:t>
            </a:r>
            <a:r>
              <a:rPr lang="en-US" sz="2600" dirty="0" err="1">
                <a:latin typeface="Arial" panose="020B0604020202020204" pitchFamily="34" charset="0"/>
                <a:ea typeface="Times New Roman" panose="02020603050405020304" pitchFamily="18" charset="0"/>
              </a:rPr>
              <a:t>vay</a:t>
            </a:r>
            <a:r>
              <a:rPr lang="en-US" sz="2600" dirty="0">
                <a:latin typeface="Arial" panose="020B0604020202020204" pitchFamily="34" charset="0"/>
                <a:ea typeface="Times New Roman" panose="02020603050405020304" pitchFamily="18" charset="0"/>
              </a:rPr>
              <a:t> </a:t>
            </a:r>
            <a:r>
              <a:rPr lang="en-US" sz="2600" dirty="0" err="1">
                <a:latin typeface="Arial" panose="020B0604020202020204" pitchFamily="34" charset="0"/>
                <a:ea typeface="Times New Roman" panose="02020603050405020304" pitchFamily="18" charset="0"/>
              </a:rPr>
              <a:t>ngân</a:t>
            </a:r>
            <a:r>
              <a:rPr lang="en-US" sz="2600" dirty="0">
                <a:latin typeface="Arial" panose="020B0604020202020204" pitchFamily="34" charset="0"/>
                <a:ea typeface="Times New Roman" panose="02020603050405020304" pitchFamily="18" charset="0"/>
              </a:rPr>
              <a:t> </a:t>
            </a:r>
            <a:r>
              <a:rPr lang="en-US" sz="2600" dirty="0" err="1">
                <a:latin typeface="Arial" panose="020B0604020202020204" pitchFamily="34" charset="0"/>
                <a:ea typeface="Times New Roman" panose="02020603050405020304" pitchFamily="18" charset="0"/>
              </a:rPr>
              <a:t>hàng</a:t>
            </a:r>
            <a:r>
              <a:rPr lang="en-US" sz="2600" dirty="0">
                <a:latin typeface="Arial" panose="020B0604020202020204" pitchFamily="34" charset="0"/>
                <a:ea typeface="Times New Roman" panose="02020603050405020304" pitchFamily="18" charset="0"/>
              </a:rPr>
              <a:t> </a:t>
            </a:r>
            <a:r>
              <a:rPr lang="en-US" sz="2600" dirty="0" err="1">
                <a:latin typeface="Arial" panose="020B0604020202020204" pitchFamily="34" charset="0"/>
                <a:ea typeface="Times New Roman" panose="02020603050405020304" pitchFamily="18" charset="0"/>
              </a:rPr>
              <a:t>vẫn</a:t>
            </a:r>
            <a:r>
              <a:rPr lang="en-US" sz="2600" dirty="0">
                <a:latin typeface="Arial" panose="020B0604020202020204" pitchFamily="34" charset="0"/>
                <a:ea typeface="Times New Roman" panose="02020603050405020304" pitchFamily="18" charset="0"/>
              </a:rPr>
              <a:t> </a:t>
            </a:r>
            <a:r>
              <a:rPr lang="en-US" sz="2600" dirty="0" err="1">
                <a:latin typeface="Arial" panose="020B0604020202020204" pitchFamily="34" charset="0"/>
                <a:ea typeface="Times New Roman" panose="02020603050405020304" pitchFamily="18" charset="0"/>
              </a:rPr>
              <a:t>còn</a:t>
            </a:r>
            <a:r>
              <a:rPr lang="en-US" sz="2600" dirty="0">
                <a:latin typeface="Arial" panose="020B0604020202020204" pitchFamily="34" charset="0"/>
                <a:ea typeface="Times New Roman" panose="02020603050405020304" pitchFamily="18" charset="0"/>
              </a:rPr>
              <a:t> </a:t>
            </a:r>
            <a:r>
              <a:rPr lang="en-US" sz="2600" dirty="0" err="1">
                <a:latin typeface="Arial" panose="020B0604020202020204" pitchFamily="34" charset="0"/>
                <a:ea typeface="Times New Roman" panose="02020603050405020304" pitchFamily="18" charset="0"/>
              </a:rPr>
              <a:t>chiếm</a:t>
            </a:r>
            <a:r>
              <a:rPr lang="en-US" sz="2600" dirty="0">
                <a:latin typeface="Arial" panose="020B0604020202020204" pitchFamily="34" charset="0"/>
                <a:ea typeface="Times New Roman" panose="02020603050405020304" pitchFamily="18" charset="0"/>
              </a:rPr>
              <a:t> </a:t>
            </a:r>
            <a:r>
              <a:rPr lang="en-US" sz="2600" dirty="0" err="1">
                <a:latin typeface="Arial" panose="020B0604020202020204" pitchFamily="34" charset="0"/>
                <a:ea typeface="Times New Roman" panose="02020603050405020304" pitchFamily="18" charset="0"/>
              </a:rPr>
              <a:t>tỷ</a:t>
            </a:r>
            <a:r>
              <a:rPr lang="en-US" sz="2600" dirty="0">
                <a:latin typeface="Arial" panose="020B0604020202020204" pitchFamily="34" charset="0"/>
                <a:ea typeface="Times New Roman" panose="02020603050405020304" pitchFamily="18" charset="0"/>
              </a:rPr>
              <a:t> </a:t>
            </a:r>
            <a:r>
              <a:rPr lang="en-US" sz="2600" dirty="0" err="1">
                <a:latin typeface="Arial" panose="020B0604020202020204" pitchFamily="34" charset="0"/>
                <a:ea typeface="Times New Roman" panose="02020603050405020304" pitchFamily="18" charset="0"/>
              </a:rPr>
              <a:t>trọng</a:t>
            </a:r>
            <a:r>
              <a:rPr lang="en-US" sz="2600" dirty="0">
                <a:latin typeface="Arial" panose="020B0604020202020204" pitchFamily="34" charset="0"/>
                <a:ea typeface="Times New Roman" panose="02020603050405020304" pitchFamily="18" charset="0"/>
              </a:rPr>
              <a:t> </a:t>
            </a:r>
            <a:r>
              <a:rPr lang="en-US" sz="2600" dirty="0" err="1">
                <a:latin typeface="Arial" panose="020B0604020202020204" pitchFamily="34" charset="0"/>
                <a:ea typeface="Times New Roman" panose="02020603050405020304" pitchFamily="18" charset="0"/>
              </a:rPr>
              <a:t>khá</a:t>
            </a:r>
            <a:r>
              <a:rPr lang="en-US" sz="2600" dirty="0">
                <a:latin typeface="Arial" panose="020B0604020202020204" pitchFamily="34" charset="0"/>
                <a:ea typeface="Times New Roman" panose="02020603050405020304" pitchFamily="18" charset="0"/>
              </a:rPr>
              <a:t> </a:t>
            </a:r>
            <a:r>
              <a:rPr lang="en-US" sz="2600" dirty="0" err="1">
                <a:latin typeface="Arial" panose="020B0604020202020204" pitchFamily="34" charset="0"/>
                <a:ea typeface="Times New Roman" panose="02020603050405020304" pitchFamily="18" charset="0"/>
              </a:rPr>
              <a:t>cao</a:t>
            </a:r>
            <a:r>
              <a:rPr lang="en-US" sz="2600" dirty="0">
                <a:latin typeface="Arial" panose="020B0604020202020204" pitchFamily="34" charset="0"/>
                <a:ea typeface="Times New Roman" panose="02020603050405020304" pitchFamily="18" charset="0"/>
              </a:rPr>
              <a:t> </a:t>
            </a:r>
            <a:r>
              <a:rPr lang="en-US" sz="2600" dirty="0" err="1">
                <a:latin typeface="Arial" panose="020B0604020202020204" pitchFamily="34" charset="0"/>
                <a:ea typeface="Times New Roman" panose="02020603050405020304" pitchFamily="18" charset="0"/>
              </a:rPr>
              <a:t>trong</a:t>
            </a:r>
            <a:r>
              <a:rPr lang="en-US" sz="2600" dirty="0">
                <a:latin typeface="Arial" panose="020B0604020202020204" pitchFamily="34" charset="0"/>
                <a:ea typeface="Times New Roman" panose="02020603050405020304" pitchFamily="18" charset="0"/>
              </a:rPr>
              <a:t> </a:t>
            </a:r>
            <a:r>
              <a:rPr lang="en-US" sz="2600" dirty="0" err="1">
                <a:latin typeface="Arial" panose="020B0604020202020204" pitchFamily="34" charset="0"/>
                <a:ea typeface="Times New Roman" panose="02020603050405020304" pitchFamily="18" charset="0"/>
              </a:rPr>
              <a:t>tổng</a:t>
            </a:r>
            <a:r>
              <a:rPr lang="en-US" sz="2600" dirty="0">
                <a:latin typeface="Arial" panose="020B0604020202020204" pitchFamily="34" charset="0"/>
                <a:ea typeface="Times New Roman" panose="02020603050405020304" pitchFamily="18" charset="0"/>
              </a:rPr>
              <a:t> </a:t>
            </a:r>
            <a:r>
              <a:rPr lang="en-US" sz="2600" dirty="0" err="1">
                <a:latin typeface="Arial" panose="020B0604020202020204" pitchFamily="34" charset="0"/>
                <a:ea typeface="Times New Roman" panose="02020603050405020304" pitchFamily="18" charset="0"/>
              </a:rPr>
              <a:t>nợ</a:t>
            </a:r>
            <a:r>
              <a:rPr lang="en-US" sz="2600" dirty="0">
                <a:latin typeface="Arial" panose="020B0604020202020204" pitchFamily="34" charset="0"/>
                <a:ea typeface="Times New Roman" panose="02020603050405020304" pitchFamily="18" charset="0"/>
              </a:rPr>
              <a:t> </a:t>
            </a:r>
            <a:r>
              <a:rPr lang="en-US" sz="2600" dirty="0" err="1">
                <a:latin typeface="Arial" panose="020B0604020202020204" pitchFamily="34" charset="0"/>
                <a:ea typeface="Times New Roman" panose="02020603050405020304" pitchFamily="18" charset="0"/>
              </a:rPr>
              <a:t>phải</a:t>
            </a:r>
            <a:r>
              <a:rPr lang="en-US" sz="2600" dirty="0">
                <a:latin typeface="Arial" panose="020B0604020202020204" pitchFamily="34" charset="0"/>
                <a:ea typeface="Times New Roman" panose="02020603050405020304" pitchFamily="18" charset="0"/>
              </a:rPr>
              <a:t> </a:t>
            </a:r>
            <a:r>
              <a:rPr lang="en-US" sz="2600" dirty="0" err="1">
                <a:latin typeface="Arial" panose="020B0604020202020204" pitchFamily="34" charset="0"/>
                <a:ea typeface="Times New Roman" panose="02020603050405020304" pitchFamily="18" charset="0"/>
              </a:rPr>
              <a:t>trả</a:t>
            </a:r>
            <a:r>
              <a:rPr lang="en-US" sz="2600" dirty="0">
                <a:latin typeface="Arial" panose="020B0604020202020204" pitchFamily="34" charset="0"/>
                <a:ea typeface="Times New Roman" panose="02020603050405020304" pitchFamily="18" charset="0"/>
              </a:rPr>
              <a:t>, </a:t>
            </a:r>
            <a:r>
              <a:rPr lang="en-US" sz="2600" dirty="0" err="1">
                <a:latin typeface="Arial" panose="020B0604020202020204" pitchFamily="34" charset="0"/>
                <a:ea typeface="Times New Roman" panose="02020603050405020304" pitchFamily="18" charset="0"/>
              </a:rPr>
              <a:t>vì</a:t>
            </a:r>
            <a:r>
              <a:rPr lang="en-US" sz="2600" dirty="0">
                <a:latin typeface="Arial" panose="020B0604020202020204" pitchFamily="34" charset="0"/>
                <a:ea typeface="Times New Roman" panose="02020603050405020304" pitchFamily="18" charset="0"/>
              </a:rPr>
              <a:t> </a:t>
            </a:r>
            <a:r>
              <a:rPr lang="en-US" sz="2600" dirty="0" err="1">
                <a:latin typeface="Arial" panose="020B0604020202020204" pitchFamily="34" charset="0"/>
                <a:ea typeface="Times New Roman" panose="02020603050405020304" pitchFamily="18" charset="0"/>
              </a:rPr>
              <a:t>thế</a:t>
            </a:r>
            <a:r>
              <a:rPr lang="en-US" sz="2600" dirty="0">
                <a:latin typeface="Arial" panose="020B0604020202020204" pitchFamily="34" charset="0"/>
                <a:ea typeface="Times New Roman" panose="02020603050405020304" pitchFamily="18" charset="0"/>
              </a:rPr>
              <a:t> </a:t>
            </a:r>
            <a:r>
              <a:rPr lang="en-US" sz="2600" dirty="0" err="1">
                <a:latin typeface="Arial" panose="020B0604020202020204" pitchFamily="34" charset="0"/>
                <a:ea typeface="Times New Roman" panose="02020603050405020304" pitchFamily="18" charset="0"/>
              </a:rPr>
              <a:t>nếu</a:t>
            </a:r>
            <a:r>
              <a:rPr lang="en-US" sz="2600" dirty="0">
                <a:latin typeface="Arial" panose="020B0604020202020204" pitchFamily="34" charset="0"/>
                <a:ea typeface="Times New Roman" panose="02020603050405020304" pitchFamily="18" charset="0"/>
              </a:rPr>
              <a:t> </a:t>
            </a:r>
            <a:r>
              <a:rPr lang="en-US" sz="2600" dirty="0" err="1">
                <a:latin typeface="Arial" panose="020B0604020202020204" pitchFamily="34" charset="0"/>
                <a:ea typeface="Times New Roman" panose="02020603050405020304" pitchFamily="18" charset="0"/>
              </a:rPr>
              <a:t>trong</a:t>
            </a:r>
            <a:r>
              <a:rPr lang="en-US" sz="2600" dirty="0">
                <a:latin typeface="Arial" panose="020B0604020202020204" pitchFamily="34" charset="0"/>
                <a:ea typeface="Times New Roman" panose="02020603050405020304" pitchFamily="18" charset="0"/>
              </a:rPr>
              <a:t> </a:t>
            </a:r>
            <a:r>
              <a:rPr lang="en-US" sz="2600" dirty="0" err="1">
                <a:latin typeface="Arial" panose="020B0604020202020204" pitchFamily="34" charset="0"/>
                <a:ea typeface="Times New Roman" panose="02020603050405020304" pitchFamily="18" charset="0"/>
              </a:rPr>
              <a:t>năm</a:t>
            </a:r>
            <a:r>
              <a:rPr lang="en-US" sz="2600" dirty="0">
                <a:latin typeface="Arial" panose="020B0604020202020204" pitchFamily="34" charset="0"/>
                <a:ea typeface="Times New Roman" panose="02020603050405020304" pitchFamily="18" charset="0"/>
              </a:rPr>
              <a:t> 2023 </a:t>
            </a:r>
            <a:r>
              <a:rPr lang="en-US" sz="2600" dirty="0" err="1">
                <a:latin typeface="Arial" panose="020B0604020202020204" pitchFamily="34" charset="0"/>
                <a:ea typeface="Times New Roman" panose="02020603050405020304" pitchFamily="18" charset="0"/>
              </a:rPr>
              <a:t>lãi</a:t>
            </a:r>
            <a:r>
              <a:rPr lang="en-US" sz="2600" dirty="0">
                <a:latin typeface="Arial" panose="020B0604020202020204" pitchFamily="34" charset="0"/>
                <a:ea typeface="Times New Roman" panose="02020603050405020304" pitchFamily="18" charset="0"/>
              </a:rPr>
              <a:t> </a:t>
            </a:r>
            <a:r>
              <a:rPr lang="en-US" sz="2600" dirty="0" err="1">
                <a:latin typeface="Arial" panose="020B0604020202020204" pitchFamily="34" charset="0"/>
                <a:ea typeface="Times New Roman" panose="02020603050405020304" pitchFamily="18" charset="0"/>
              </a:rPr>
              <a:t>suất</a:t>
            </a:r>
            <a:r>
              <a:rPr lang="en-US" sz="2600" dirty="0">
                <a:latin typeface="Arial" panose="020B0604020202020204" pitchFamily="34" charset="0"/>
                <a:ea typeface="Times New Roman" panose="02020603050405020304" pitchFamily="18" charset="0"/>
              </a:rPr>
              <a:t> </a:t>
            </a:r>
            <a:r>
              <a:rPr lang="en-US" sz="2600" dirty="0" err="1">
                <a:latin typeface="Arial" panose="020B0604020202020204" pitchFamily="34" charset="0"/>
                <a:ea typeface="Times New Roman" panose="02020603050405020304" pitchFamily="18" charset="0"/>
              </a:rPr>
              <a:t>tăng</a:t>
            </a:r>
            <a:r>
              <a:rPr lang="en-US" sz="2600" dirty="0">
                <a:latin typeface="Arial" panose="020B0604020202020204" pitchFamily="34" charset="0"/>
                <a:ea typeface="Times New Roman" panose="02020603050405020304" pitchFamily="18" charset="0"/>
              </a:rPr>
              <a:t> </a:t>
            </a:r>
            <a:r>
              <a:rPr lang="en-US" sz="2600" dirty="0" err="1">
                <a:latin typeface="Arial" panose="020B0604020202020204" pitchFamily="34" charset="0"/>
                <a:ea typeface="Times New Roman" panose="02020603050405020304" pitchFamily="18" charset="0"/>
              </a:rPr>
              <a:t>mạnh</a:t>
            </a:r>
            <a:r>
              <a:rPr lang="en-US" sz="2600" dirty="0">
                <a:latin typeface="Arial" panose="020B0604020202020204" pitchFamily="34" charset="0"/>
                <a:ea typeface="Times New Roman" panose="02020603050405020304" pitchFamily="18" charset="0"/>
              </a:rPr>
              <a:t> </a:t>
            </a:r>
            <a:r>
              <a:rPr lang="en-US" sz="2600" dirty="0" err="1">
                <a:latin typeface="Arial" panose="020B0604020202020204" pitchFamily="34" charset="0"/>
                <a:ea typeface="Times New Roman" panose="02020603050405020304" pitchFamily="18" charset="0"/>
              </a:rPr>
              <a:t>sẽ</a:t>
            </a:r>
            <a:r>
              <a:rPr lang="en-US" sz="2600" dirty="0">
                <a:latin typeface="Arial" panose="020B0604020202020204" pitchFamily="34" charset="0"/>
                <a:ea typeface="Times New Roman" panose="02020603050405020304" pitchFamily="18" charset="0"/>
              </a:rPr>
              <a:t> </a:t>
            </a:r>
            <a:r>
              <a:rPr lang="en-US" sz="2600" dirty="0" err="1">
                <a:latin typeface="Arial" panose="020B0604020202020204" pitchFamily="34" charset="0"/>
                <a:ea typeface="Times New Roman" panose="02020603050405020304" pitchFamily="18" charset="0"/>
              </a:rPr>
              <a:t>gây</a:t>
            </a:r>
            <a:r>
              <a:rPr lang="en-US" sz="2600" dirty="0">
                <a:latin typeface="Arial" panose="020B0604020202020204" pitchFamily="34" charset="0"/>
                <a:ea typeface="Times New Roman" panose="02020603050405020304" pitchFamily="18" charset="0"/>
              </a:rPr>
              <a:t> </a:t>
            </a:r>
            <a:r>
              <a:rPr lang="en-US" sz="2600" dirty="0" err="1">
                <a:latin typeface="Arial" panose="020B0604020202020204" pitchFamily="34" charset="0"/>
                <a:ea typeface="Times New Roman" panose="02020603050405020304" pitchFamily="18" charset="0"/>
              </a:rPr>
              <a:t>bất</a:t>
            </a:r>
            <a:r>
              <a:rPr lang="en-US" sz="2600" dirty="0">
                <a:latin typeface="Arial" panose="020B0604020202020204" pitchFamily="34" charset="0"/>
                <a:ea typeface="Times New Roman" panose="02020603050405020304" pitchFamily="18" charset="0"/>
              </a:rPr>
              <a:t> </a:t>
            </a:r>
            <a:r>
              <a:rPr lang="en-US" sz="2600" dirty="0" err="1">
                <a:latin typeface="Arial" panose="020B0604020202020204" pitchFamily="34" charset="0"/>
                <a:ea typeface="Times New Roman" panose="02020603050405020304" pitchFamily="18" charset="0"/>
              </a:rPr>
              <a:t>lợi</a:t>
            </a:r>
            <a:r>
              <a:rPr lang="en-US" sz="2600" dirty="0">
                <a:latin typeface="Arial" panose="020B0604020202020204" pitchFamily="34" charset="0"/>
                <a:ea typeface="Times New Roman" panose="02020603050405020304" pitchFamily="18" charset="0"/>
              </a:rPr>
              <a:t> </a:t>
            </a:r>
            <a:r>
              <a:rPr lang="en-US" sz="2600" dirty="0" err="1">
                <a:latin typeface="Arial" panose="020B0604020202020204" pitchFamily="34" charset="0"/>
                <a:ea typeface="Times New Roman" panose="02020603050405020304" pitchFamily="18" charset="0"/>
              </a:rPr>
              <a:t>cho</a:t>
            </a:r>
            <a:r>
              <a:rPr lang="en-US" sz="2600" dirty="0">
                <a:latin typeface="Arial" panose="020B0604020202020204" pitchFamily="34" charset="0"/>
                <a:ea typeface="Times New Roman" panose="02020603050405020304" pitchFamily="18" charset="0"/>
              </a:rPr>
              <a:t> </a:t>
            </a:r>
            <a:r>
              <a:rPr lang="en-US" sz="2600" dirty="0" err="1">
                <a:latin typeface="Arial" panose="020B0604020202020204" pitchFamily="34" charset="0"/>
                <a:ea typeface="Times New Roman" panose="02020603050405020304" pitchFamily="18" charset="0"/>
              </a:rPr>
              <a:t>hiệu</a:t>
            </a:r>
            <a:r>
              <a:rPr lang="en-US" sz="2600" dirty="0">
                <a:latin typeface="Arial" panose="020B0604020202020204" pitchFamily="34" charset="0"/>
                <a:ea typeface="Times New Roman" panose="02020603050405020304" pitchFamily="18" charset="0"/>
              </a:rPr>
              <a:t> </a:t>
            </a:r>
            <a:r>
              <a:rPr lang="en-US" sz="2600" dirty="0" err="1">
                <a:latin typeface="Arial" panose="020B0604020202020204" pitchFamily="34" charset="0"/>
                <a:ea typeface="Times New Roman" panose="02020603050405020304" pitchFamily="18" charset="0"/>
              </a:rPr>
              <a:t>quả</a:t>
            </a:r>
            <a:r>
              <a:rPr lang="en-US" sz="2600" dirty="0">
                <a:latin typeface="Arial" panose="020B0604020202020204" pitchFamily="34" charset="0"/>
                <a:ea typeface="Times New Roman" panose="02020603050405020304" pitchFamily="18" charset="0"/>
              </a:rPr>
              <a:t> </a:t>
            </a:r>
            <a:r>
              <a:rPr lang="en-US" sz="2600" dirty="0" err="1">
                <a:latin typeface="Arial" panose="020B0604020202020204" pitchFamily="34" charset="0"/>
                <a:ea typeface="Times New Roman" panose="02020603050405020304" pitchFamily="18" charset="0"/>
              </a:rPr>
              <a:t>kinh</a:t>
            </a:r>
            <a:r>
              <a:rPr lang="en-US" sz="2600" dirty="0">
                <a:latin typeface="Arial" panose="020B0604020202020204" pitchFamily="34" charset="0"/>
                <a:ea typeface="Times New Roman" panose="02020603050405020304" pitchFamily="18" charset="0"/>
              </a:rPr>
              <a:t> </a:t>
            </a:r>
            <a:r>
              <a:rPr lang="en-US" sz="2600" dirty="0" err="1">
                <a:latin typeface="Arial" panose="020B0604020202020204" pitchFamily="34" charset="0"/>
                <a:ea typeface="Times New Roman" panose="02020603050405020304" pitchFamily="18" charset="0"/>
              </a:rPr>
              <a:t>doanh</a:t>
            </a:r>
            <a:r>
              <a:rPr lang="en-US" sz="2600" dirty="0">
                <a:latin typeface="Arial" panose="020B0604020202020204" pitchFamily="34" charset="0"/>
                <a:ea typeface="Times New Roman" panose="02020603050405020304" pitchFamily="18" charset="0"/>
              </a:rPr>
              <a:t> </a:t>
            </a:r>
            <a:r>
              <a:rPr lang="en-US" sz="2600" dirty="0" err="1">
                <a:latin typeface="Arial" panose="020B0604020202020204" pitchFamily="34" charset="0"/>
                <a:ea typeface="Times New Roman" panose="02020603050405020304" pitchFamily="18" charset="0"/>
              </a:rPr>
              <a:t>của</a:t>
            </a:r>
            <a:r>
              <a:rPr lang="en-US" sz="2600" dirty="0">
                <a:latin typeface="Arial" panose="020B0604020202020204" pitchFamily="34" charset="0"/>
                <a:ea typeface="Times New Roman" panose="02020603050405020304" pitchFamily="18" charset="0"/>
              </a:rPr>
              <a:t> </a:t>
            </a:r>
            <a:r>
              <a:rPr lang="en-US" sz="2600" dirty="0" err="1">
                <a:latin typeface="Arial" panose="020B0604020202020204" pitchFamily="34" charset="0"/>
                <a:ea typeface="Times New Roman" panose="02020603050405020304" pitchFamily="18" charset="0"/>
              </a:rPr>
              <a:t>Công</a:t>
            </a:r>
            <a:r>
              <a:rPr lang="en-US" sz="2600" dirty="0">
                <a:latin typeface="Arial" panose="020B0604020202020204" pitchFamily="34" charset="0"/>
                <a:ea typeface="Times New Roman" panose="02020603050405020304" pitchFamily="18" charset="0"/>
              </a:rPr>
              <a:t> ty.  </a:t>
            </a:r>
          </a:p>
        </p:txBody>
      </p:sp>
    </p:spTree>
    <p:extLst>
      <p:ext uri="{BB962C8B-B14F-4D97-AF65-F5344CB8AC3E}">
        <p14:creationId xmlns:p14="http://schemas.microsoft.com/office/powerpoint/2010/main" val="156427186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F050A353-D234-4521-A823-2D6CDF43D43A}"/>
              </a:ext>
            </a:extLst>
          </p:cNvPr>
          <p:cNvSpPr/>
          <p:nvPr/>
        </p:nvSpPr>
        <p:spPr>
          <a:xfrm>
            <a:off x="2469673" y="1344166"/>
            <a:ext cx="7098418" cy="461665"/>
          </a:xfrm>
          <a:prstGeom prst="rect">
            <a:avLst/>
          </a:prstGeom>
        </p:spPr>
        <p:txBody>
          <a:bodyPr wrap="none">
            <a:spAutoFit/>
          </a:bodyPr>
          <a:lstStyle/>
          <a:p>
            <a:r>
              <a:rPr lang="en-US" sz="2400" b="1" dirty="0">
                <a:solidFill>
                  <a:srgbClr val="FF0000"/>
                </a:solidFill>
                <a:latin typeface="Arial" panose="020B0604020202020204" pitchFamily="34" charset="0"/>
                <a:ea typeface="Calibri" panose="020F0502020204030204" pitchFamily="34" charset="0"/>
              </a:rPr>
              <a:t>KẾ HOẠCH SẢN XUẤT KINH DOANH NĂM 2023</a:t>
            </a:r>
            <a:endParaRPr lang="en-US" sz="2400" dirty="0">
              <a:solidFill>
                <a:srgbClr val="FF0000"/>
              </a:solidFill>
            </a:endParaRPr>
          </a:p>
        </p:txBody>
      </p:sp>
      <p:graphicFrame>
        <p:nvGraphicFramePr>
          <p:cNvPr id="3" name="Table 2">
            <a:extLst>
              <a:ext uri="{FF2B5EF4-FFF2-40B4-BE49-F238E27FC236}">
                <a16:creationId xmlns:a16="http://schemas.microsoft.com/office/drawing/2014/main" id="{19C261E4-7D1C-41B3-B235-AAC69F3AD8AD}"/>
              </a:ext>
            </a:extLst>
          </p:cNvPr>
          <p:cNvGraphicFramePr>
            <a:graphicFrameLocks noGrp="1"/>
          </p:cNvGraphicFramePr>
          <p:nvPr>
            <p:extLst>
              <p:ext uri="{D42A27DB-BD31-4B8C-83A1-F6EECF244321}">
                <p14:modId xmlns:p14="http://schemas.microsoft.com/office/powerpoint/2010/main" val="2556000066"/>
              </p:ext>
            </p:extLst>
          </p:nvPr>
        </p:nvGraphicFramePr>
        <p:xfrm>
          <a:off x="148727" y="1906406"/>
          <a:ext cx="11894546" cy="4636671"/>
        </p:xfrm>
        <a:graphic>
          <a:graphicData uri="http://schemas.openxmlformats.org/drawingml/2006/table">
            <a:tbl>
              <a:tblPr firstRow="1" firstCol="1" bandRow="1">
                <a:tableStyleId>{5C22544A-7EE6-4342-B048-85BDC9FD1C3A}</a:tableStyleId>
              </a:tblPr>
              <a:tblGrid>
                <a:gridCol w="5822415">
                  <a:extLst>
                    <a:ext uri="{9D8B030D-6E8A-4147-A177-3AD203B41FA5}">
                      <a16:colId xmlns:a16="http://schemas.microsoft.com/office/drawing/2014/main" val="598850684"/>
                    </a:ext>
                  </a:extLst>
                </a:gridCol>
                <a:gridCol w="2049608">
                  <a:extLst>
                    <a:ext uri="{9D8B030D-6E8A-4147-A177-3AD203B41FA5}">
                      <a16:colId xmlns:a16="http://schemas.microsoft.com/office/drawing/2014/main" val="500651037"/>
                    </a:ext>
                  </a:extLst>
                </a:gridCol>
                <a:gridCol w="2337678">
                  <a:extLst>
                    <a:ext uri="{9D8B030D-6E8A-4147-A177-3AD203B41FA5}">
                      <a16:colId xmlns:a16="http://schemas.microsoft.com/office/drawing/2014/main" val="3306014490"/>
                    </a:ext>
                  </a:extLst>
                </a:gridCol>
                <a:gridCol w="1684845">
                  <a:extLst>
                    <a:ext uri="{9D8B030D-6E8A-4147-A177-3AD203B41FA5}">
                      <a16:colId xmlns:a16="http://schemas.microsoft.com/office/drawing/2014/main" val="3086205710"/>
                    </a:ext>
                  </a:extLst>
                </a:gridCol>
              </a:tblGrid>
              <a:tr h="998558">
                <a:tc>
                  <a:txBody>
                    <a:bodyPr/>
                    <a:lstStyle/>
                    <a:p>
                      <a:pPr marL="0" marR="0" algn="ctr">
                        <a:lnSpc>
                          <a:spcPts val="3500"/>
                        </a:lnSpc>
                        <a:spcBef>
                          <a:spcPts val="600"/>
                        </a:spcBef>
                        <a:spcAft>
                          <a:spcPts val="600"/>
                        </a:spcAft>
                      </a:pPr>
                      <a:endParaRPr lang="en-US" sz="28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nchor="ctr"/>
                </a:tc>
                <a:tc>
                  <a:txBody>
                    <a:bodyPr/>
                    <a:lstStyle/>
                    <a:p>
                      <a:pPr marL="0" marR="0" algn="ctr">
                        <a:lnSpc>
                          <a:spcPts val="3500"/>
                        </a:lnSpc>
                        <a:spcBef>
                          <a:spcPts val="600"/>
                        </a:spcBef>
                        <a:spcAft>
                          <a:spcPts val="600"/>
                        </a:spcAft>
                      </a:pPr>
                      <a:r>
                        <a:rPr lang="en-US" sz="2800" dirty="0" err="1">
                          <a:effectLst/>
                          <a:latin typeface="Arial" panose="020B0604020202020204" pitchFamily="34" charset="0"/>
                          <a:cs typeface="Arial" panose="020B0604020202020204" pitchFamily="34" charset="0"/>
                        </a:rPr>
                        <a:t>Kế</a:t>
                      </a:r>
                      <a:r>
                        <a:rPr lang="en-US" sz="2800" dirty="0">
                          <a:effectLst/>
                          <a:latin typeface="Arial" panose="020B0604020202020204" pitchFamily="34" charset="0"/>
                          <a:cs typeface="Arial" panose="020B0604020202020204" pitchFamily="34" charset="0"/>
                        </a:rPr>
                        <a:t> </a:t>
                      </a:r>
                      <a:r>
                        <a:rPr lang="en-US" sz="2800" dirty="0" err="1">
                          <a:effectLst/>
                          <a:latin typeface="Arial" panose="020B0604020202020204" pitchFamily="34" charset="0"/>
                          <a:cs typeface="Arial" panose="020B0604020202020204" pitchFamily="34" charset="0"/>
                        </a:rPr>
                        <a:t>hoạch</a:t>
                      </a:r>
                      <a:r>
                        <a:rPr lang="en-US" sz="2800" dirty="0">
                          <a:effectLst/>
                          <a:latin typeface="Arial" panose="020B0604020202020204" pitchFamily="34" charset="0"/>
                          <a:cs typeface="Arial" panose="020B0604020202020204" pitchFamily="34" charset="0"/>
                        </a:rPr>
                        <a:t> 2023</a:t>
                      </a:r>
                      <a:endParaRPr lang="en-US" sz="28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nchor="ctr"/>
                </a:tc>
                <a:tc>
                  <a:txBody>
                    <a:bodyPr/>
                    <a:lstStyle/>
                    <a:p>
                      <a:pPr marL="0" marR="0" algn="ctr">
                        <a:lnSpc>
                          <a:spcPts val="3500"/>
                        </a:lnSpc>
                        <a:spcBef>
                          <a:spcPts val="600"/>
                        </a:spcBef>
                        <a:spcAft>
                          <a:spcPts val="600"/>
                        </a:spcAft>
                      </a:pPr>
                      <a:r>
                        <a:rPr lang="en-US" sz="2800" dirty="0" err="1">
                          <a:effectLst/>
                          <a:latin typeface="Arial" panose="020B0604020202020204" pitchFamily="34" charset="0"/>
                          <a:cs typeface="Arial" panose="020B0604020202020204" pitchFamily="34" charset="0"/>
                        </a:rPr>
                        <a:t>Thực</a:t>
                      </a:r>
                      <a:r>
                        <a:rPr lang="en-US" sz="2800" dirty="0">
                          <a:effectLst/>
                          <a:latin typeface="Arial" panose="020B0604020202020204" pitchFamily="34" charset="0"/>
                          <a:cs typeface="Arial" panose="020B0604020202020204" pitchFamily="34" charset="0"/>
                        </a:rPr>
                        <a:t> </a:t>
                      </a:r>
                      <a:r>
                        <a:rPr lang="en-US" sz="2800" dirty="0" err="1">
                          <a:effectLst/>
                          <a:latin typeface="Arial" panose="020B0604020202020204" pitchFamily="34" charset="0"/>
                          <a:cs typeface="Arial" panose="020B0604020202020204" pitchFamily="34" charset="0"/>
                        </a:rPr>
                        <a:t>hiện</a:t>
                      </a:r>
                      <a:r>
                        <a:rPr lang="en-US" sz="2800" dirty="0">
                          <a:effectLst/>
                          <a:latin typeface="Arial" panose="020B0604020202020204" pitchFamily="34" charset="0"/>
                          <a:cs typeface="Arial" panose="020B0604020202020204" pitchFamily="34" charset="0"/>
                        </a:rPr>
                        <a:t> 2022</a:t>
                      </a:r>
                      <a:endParaRPr lang="en-US" sz="28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nchor="ctr"/>
                </a:tc>
                <a:tc>
                  <a:txBody>
                    <a:bodyPr/>
                    <a:lstStyle/>
                    <a:p>
                      <a:pPr marL="0" marR="0" algn="ctr">
                        <a:lnSpc>
                          <a:spcPts val="3500"/>
                        </a:lnSpc>
                        <a:spcBef>
                          <a:spcPts val="600"/>
                        </a:spcBef>
                        <a:spcAft>
                          <a:spcPts val="600"/>
                        </a:spcAft>
                      </a:pPr>
                      <a:r>
                        <a:rPr lang="en-US" sz="2800" dirty="0">
                          <a:effectLst/>
                          <a:latin typeface="Arial" panose="020B0604020202020204" pitchFamily="34" charset="0"/>
                          <a:cs typeface="Arial" panose="020B0604020202020204" pitchFamily="34" charset="0"/>
                        </a:rPr>
                        <a:t>23/22</a:t>
                      </a:r>
                    </a:p>
                    <a:p>
                      <a:pPr marL="0" marR="0" algn="ctr">
                        <a:lnSpc>
                          <a:spcPts val="3500"/>
                        </a:lnSpc>
                        <a:spcBef>
                          <a:spcPts val="600"/>
                        </a:spcBef>
                        <a:spcAft>
                          <a:spcPts val="600"/>
                        </a:spcAft>
                      </a:pPr>
                      <a:r>
                        <a:rPr lang="en-US" sz="2800" dirty="0" err="1">
                          <a:effectLst/>
                          <a:latin typeface="Arial" panose="020B0604020202020204" pitchFamily="34" charset="0"/>
                          <a:cs typeface="Arial" panose="020B0604020202020204" pitchFamily="34" charset="0"/>
                        </a:rPr>
                        <a:t>Tỷ</a:t>
                      </a:r>
                      <a:r>
                        <a:rPr lang="en-US" sz="2800" dirty="0">
                          <a:effectLst/>
                          <a:latin typeface="Arial" panose="020B0604020202020204" pitchFamily="34" charset="0"/>
                          <a:cs typeface="Arial" panose="020B0604020202020204" pitchFamily="34" charset="0"/>
                        </a:rPr>
                        <a:t> </a:t>
                      </a:r>
                      <a:r>
                        <a:rPr lang="en-US" sz="2800" dirty="0" err="1">
                          <a:effectLst/>
                          <a:latin typeface="Arial" panose="020B0604020202020204" pitchFamily="34" charset="0"/>
                          <a:cs typeface="Arial" panose="020B0604020202020204" pitchFamily="34" charset="0"/>
                        </a:rPr>
                        <a:t>lệ</a:t>
                      </a:r>
                      <a:r>
                        <a:rPr lang="en-US" sz="2800" dirty="0">
                          <a:effectLst/>
                          <a:latin typeface="Arial" panose="020B0604020202020204" pitchFamily="34" charset="0"/>
                          <a:cs typeface="Arial" panose="020B0604020202020204" pitchFamily="34" charset="0"/>
                        </a:rPr>
                        <a:t> %</a:t>
                      </a:r>
                      <a:endParaRPr lang="en-US" sz="28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nchor="ctr"/>
                </a:tc>
                <a:extLst>
                  <a:ext uri="{0D108BD9-81ED-4DB2-BD59-A6C34878D82A}">
                    <a16:rowId xmlns:a16="http://schemas.microsoft.com/office/drawing/2014/main" val="2561681234"/>
                  </a:ext>
                </a:extLst>
              </a:tr>
              <a:tr h="550625">
                <a:tc>
                  <a:txBody>
                    <a:bodyPr/>
                    <a:lstStyle/>
                    <a:p>
                      <a:pPr marL="0" marR="0">
                        <a:lnSpc>
                          <a:spcPts val="3500"/>
                        </a:lnSpc>
                        <a:spcBef>
                          <a:spcPts val="600"/>
                        </a:spcBef>
                        <a:spcAft>
                          <a:spcPts val="600"/>
                        </a:spcAft>
                      </a:pPr>
                      <a:r>
                        <a:rPr lang="en-US" sz="2800">
                          <a:effectLst/>
                          <a:latin typeface="Arial" panose="020B0604020202020204" pitchFamily="34" charset="0"/>
                          <a:cs typeface="Arial" panose="020B0604020202020204" pitchFamily="34" charset="0"/>
                        </a:rPr>
                        <a:t>Doanh thu thuần </a:t>
                      </a:r>
                      <a:endParaRPr lang="en-US" sz="2800">
                        <a:solidFill>
                          <a:srgbClr val="000000"/>
                        </a:solidFill>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nchor="ctr"/>
                </a:tc>
                <a:tc>
                  <a:txBody>
                    <a:bodyPr/>
                    <a:lstStyle/>
                    <a:p>
                      <a:pPr marL="0" marR="0" indent="-88900" algn="r">
                        <a:lnSpc>
                          <a:spcPts val="3500"/>
                        </a:lnSpc>
                        <a:spcBef>
                          <a:spcPts val="600"/>
                        </a:spcBef>
                        <a:spcAft>
                          <a:spcPts val="600"/>
                        </a:spcAft>
                      </a:pPr>
                      <a:r>
                        <a:rPr lang="en-US" sz="2800" dirty="0">
                          <a:effectLst/>
                          <a:latin typeface="Arial" panose="020B0604020202020204" pitchFamily="34" charset="0"/>
                          <a:cs typeface="Arial" panose="020B0604020202020204" pitchFamily="34" charset="0"/>
                        </a:rPr>
                        <a:t>9.000 </a:t>
                      </a:r>
                      <a:r>
                        <a:rPr lang="en-US" sz="2800" dirty="0" err="1">
                          <a:effectLst/>
                          <a:latin typeface="Arial" panose="020B0604020202020204" pitchFamily="34" charset="0"/>
                          <a:cs typeface="Arial" panose="020B0604020202020204" pitchFamily="34" charset="0"/>
                        </a:rPr>
                        <a:t>tỷ</a:t>
                      </a:r>
                      <a:r>
                        <a:rPr lang="en-US" sz="2800" dirty="0">
                          <a:effectLst/>
                          <a:latin typeface="Arial" panose="020B0604020202020204" pitchFamily="34" charset="0"/>
                          <a:cs typeface="Arial" panose="020B0604020202020204" pitchFamily="34" charset="0"/>
                        </a:rPr>
                        <a:t> </a:t>
                      </a:r>
                      <a:endParaRPr lang="en-US" sz="2800" dirty="0">
                        <a:solidFill>
                          <a:srgbClr val="000000"/>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indent="-116840" algn="ctr">
                        <a:lnSpc>
                          <a:spcPts val="3500"/>
                        </a:lnSpc>
                        <a:spcBef>
                          <a:spcPts val="600"/>
                        </a:spcBef>
                        <a:spcAft>
                          <a:spcPts val="600"/>
                        </a:spcAft>
                      </a:pPr>
                      <a:r>
                        <a:rPr lang="en-US" sz="2800" dirty="0">
                          <a:effectLst/>
                          <a:latin typeface="Arial" panose="020B0604020202020204" pitchFamily="34" charset="0"/>
                          <a:cs typeface="Arial" panose="020B0604020202020204" pitchFamily="34" charset="0"/>
                        </a:rPr>
                        <a:t>13.017 </a:t>
                      </a:r>
                      <a:r>
                        <a:rPr lang="en-US" sz="2800" dirty="0" err="1">
                          <a:effectLst/>
                          <a:latin typeface="Arial" panose="020B0604020202020204" pitchFamily="34" charset="0"/>
                          <a:cs typeface="Arial" panose="020B0604020202020204" pitchFamily="34" charset="0"/>
                        </a:rPr>
                        <a:t>tỷ</a:t>
                      </a:r>
                      <a:r>
                        <a:rPr lang="en-US" sz="2800" dirty="0">
                          <a:effectLst/>
                          <a:latin typeface="Arial" panose="020B0604020202020204" pitchFamily="34" charset="0"/>
                          <a:cs typeface="Arial" panose="020B0604020202020204" pitchFamily="34" charset="0"/>
                        </a:rPr>
                        <a:t> </a:t>
                      </a:r>
                      <a:endParaRPr lang="en-US" sz="2800" dirty="0">
                        <a:solidFill>
                          <a:srgbClr val="000000"/>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ts val="3500"/>
                        </a:lnSpc>
                        <a:spcBef>
                          <a:spcPts val="600"/>
                        </a:spcBef>
                        <a:spcAft>
                          <a:spcPts val="600"/>
                        </a:spcAft>
                      </a:pPr>
                      <a:r>
                        <a:rPr lang="en-US" sz="2800" dirty="0">
                          <a:solidFill>
                            <a:srgbClr val="000000"/>
                          </a:solidFill>
                          <a:effectLst/>
                          <a:latin typeface="Arial" panose="020B0604020202020204" pitchFamily="34" charset="0"/>
                          <a:ea typeface="Calibri" panose="020F0502020204030204" pitchFamily="34" charset="0"/>
                          <a:cs typeface="Arial" panose="020B0604020202020204" pitchFamily="34" charset="0"/>
                        </a:rPr>
                        <a:t>69%</a:t>
                      </a:r>
                    </a:p>
                  </a:txBody>
                  <a:tcPr marL="68580" marR="68580" marT="0" marB="0" anchor="ctr"/>
                </a:tc>
                <a:extLst>
                  <a:ext uri="{0D108BD9-81ED-4DB2-BD59-A6C34878D82A}">
                    <a16:rowId xmlns:a16="http://schemas.microsoft.com/office/drawing/2014/main" val="2860761235"/>
                  </a:ext>
                </a:extLst>
              </a:tr>
              <a:tr h="605180">
                <a:tc>
                  <a:txBody>
                    <a:bodyPr/>
                    <a:lstStyle/>
                    <a:p>
                      <a:pPr marL="0" marR="0">
                        <a:lnSpc>
                          <a:spcPts val="3500"/>
                        </a:lnSpc>
                        <a:spcBef>
                          <a:spcPts val="600"/>
                        </a:spcBef>
                        <a:spcAft>
                          <a:spcPts val="600"/>
                        </a:spcAft>
                      </a:pPr>
                      <a:r>
                        <a:rPr lang="en-US" sz="2800">
                          <a:effectLst/>
                          <a:latin typeface="Arial" panose="020B0604020202020204" pitchFamily="34" charset="0"/>
                          <a:cs typeface="Arial" panose="020B0604020202020204" pitchFamily="34" charset="0"/>
                        </a:rPr>
                        <a:t>Lợi nhuận sau thuế </a:t>
                      </a:r>
                      <a:endParaRPr lang="en-US" sz="2800">
                        <a:solidFill>
                          <a:srgbClr val="000000"/>
                        </a:solidFill>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nchor="ctr"/>
                </a:tc>
                <a:tc>
                  <a:txBody>
                    <a:bodyPr/>
                    <a:lstStyle/>
                    <a:p>
                      <a:pPr marL="0" marR="0" algn="r">
                        <a:lnSpc>
                          <a:spcPts val="3500"/>
                        </a:lnSpc>
                        <a:spcBef>
                          <a:spcPts val="600"/>
                        </a:spcBef>
                        <a:spcAft>
                          <a:spcPts val="600"/>
                        </a:spcAft>
                      </a:pPr>
                      <a:r>
                        <a:rPr lang="en-US" sz="2800" dirty="0">
                          <a:effectLst/>
                          <a:latin typeface="Arial" panose="020B0604020202020204" pitchFamily="34" charset="0"/>
                          <a:cs typeface="Arial" panose="020B0604020202020204" pitchFamily="34" charset="0"/>
                        </a:rPr>
                        <a:t>–150 </a:t>
                      </a:r>
                      <a:r>
                        <a:rPr lang="en-US" sz="2800" dirty="0" err="1">
                          <a:effectLst/>
                          <a:latin typeface="Arial" panose="020B0604020202020204" pitchFamily="34" charset="0"/>
                          <a:cs typeface="Arial" panose="020B0604020202020204" pitchFamily="34" charset="0"/>
                        </a:rPr>
                        <a:t>tỷ</a:t>
                      </a:r>
                      <a:r>
                        <a:rPr lang="en-US" sz="2800" dirty="0">
                          <a:effectLst/>
                          <a:latin typeface="Arial" panose="020B0604020202020204" pitchFamily="34" charset="0"/>
                          <a:cs typeface="Arial" panose="020B0604020202020204" pitchFamily="34" charset="0"/>
                        </a:rPr>
                        <a:t> </a:t>
                      </a:r>
                      <a:endParaRPr lang="en-US" sz="2800" dirty="0">
                        <a:solidFill>
                          <a:srgbClr val="000000"/>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indent="-116840" algn="ctr">
                        <a:lnSpc>
                          <a:spcPts val="3500"/>
                        </a:lnSpc>
                        <a:spcBef>
                          <a:spcPts val="600"/>
                        </a:spcBef>
                        <a:spcAft>
                          <a:spcPts val="600"/>
                        </a:spcAft>
                      </a:pPr>
                      <a:r>
                        <a:rPr lang="en-US" sz="2800" dirty="0">
                          <a:effectLst/>
                          <a:latin typeface="Arial" panose="020B0604020202020204" pitchFamily="34" charset="0"/>
                          <a:cs typeface="Arial" panose="020B0604020202020204" pitchFamily="34" charset="0"/>
                        </a:rPr>
                        <a:t>–1.079 </a:t>
                      </a:r>
                      <a:r>
                        <a:rPr lang="en-US" sz="2800" dirty="0" err="1">
                          <a:effectLst/>
                          <a:latin typeface="Arial" panose="020B0604020202020204" pitchFamily="34" charset="0"/>
                          <a:cs typeface="Arial" panose="020B0604020202020204" pitchFamily="34" charset="0"/>
                        </a:rPr>
                        <a:t>tỷ</a:t>
                      </a:r>
                      <a:r>
                        <a:rPr lang="en-US" sz="2800" dirty="0">
                          <a:effectLst/>
                          <a:latin typeface="Arial" panose="020B0604020202020204" pitchFamily="34" charset="0"/>
                          <a:cs typeface="Arial" panose="020B0604020202020204" pitchFamily="34" charset="0"/>
                        </a:rPr>
                        <a:t> </a:t>
                      </a:r>
                      <a:endParaRPr lang="en-US" sz="2800" dirty="0">
                        <a:solidFill>
                          <a:srgbClr val="000000"/>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indent="27940" algn="ctr">
                        <a:lnSpc>
                          <a:spcPts val="3500"/>
                        </a:lnSpc>
                        <a:spcBef>
                          <a:spcPts val="600"/>
                        </a:spcBef>
                        <a:spcAft>
                          <a:spcPts val="600"/>
                        </a:spcAft>
                      </a:pPr>
                      <a:r>
                        <a:rPr lang="en-US" sz="2800">
                          <a:effectLst/>
                          <a:latin typeface="Arial" panose="020B0604020202020204" pitchFamily="34" charset="0"/>
                          <a:cs typeface="Arial" panose="020B0604020202020204" pitchFamily="34" charset="0"/>
                        </a:rPr>
                        <a:t> </a:t>
                      </a:r>
                      <a:endParaRPr lang="en-US" sz="2800">
                        <a:solidFill>
                          <a:srgbClr val="000000"/>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152127723"/>
                  </a:ext>
                </a:extLst>
              </a:tr>
              <a:tr h="945013">
                <a:tc>
                  <a:txBody>
                    <a:bodyPr/>
                    <a:lstStyle/>
                    <a:p>
                      <a:pPr marL="0" marR="0">
                        <a:lnSpc>
                          <a:spcPts val="3500"/>
                        </a:lnSpc>
                        <a:spcBef>
                          <a:spcPts val="600"/>
                        </a:spcBef>
                        <a:spcAft>
                          <a:spcPts val="600"/>
                        </a:spcAft>
                      </a:pPr>
                      <a:r>
                        <a:rPr lang="en-US" sz="2800" dirty="0" err="1">
                          <a:effectLst/>
                          <a:latin typeface="Arial" panose="020B0604020202020204" pitchFamily="34" charset="0"/>
                          <a:cs typeface="Arial" panose="020B0604020202020204" pitchFamily="34" charset="0"/>
                        </a:rPr>
                        <a:t>Lợi</a:t>
                      </a:r>
                      <a:r>
                        <a:rPr lang="en-US" sz="2800" dirty="0">
                          <a:effectLst/>
                          <a:latin typeface="Arial" panose="020B0604020202020204" pitchFamily="34" charset="0"/>
                          <a:cs typeface="Arial" panose="020B0604020202020204" pitchFamily="34" charset="0"/>
                        </a:rPr>
                        <a:t> </a:t>
                      </a:r>
                      <a:r>
                        <a:rPr lang="en-US" sz="2800" dirty="0" err="1">
                          <a:effectLst/>
                          <a:latin typeface="Arial" panose="020B0604020202020204" pitchFamily="34" charset="0"/>
                          <a:cs typeface="Arial" panose="020B0604020202020204" pitchFamily="34" charset="0"/>
                        </a:rPr>
                        <a:t>nhuận</a:t>
                      </a:r>
                      <a:r>
                        <a:rPr lang="en-US" sz="2800" dirty="0">
                          <a:effectLst/>
                          <a:latin typeface="Arial" panose="020B0604020202020204" pitchFamily="34" charset="0"/>
                          <a:cs typeface="Arial" panose="020B0604020202020204" pitchFamily="34" charset="0"/>
                        </a:rPr>
                        <a:t> </a:t>
                      </a:r>
                      <a:r>
                        <a:rPr lang="en-US" sz="2800" dirty="0" err="1">
                          <a:effectLst/>
                          <a:latin typeface="Arial" panose="020B0604020202020204" pitchFamily="34" charset="0"/>
                          <a:cs typeface="Arial" panose="020B0604020202020204" pitchFamily="34" charset="0"/>
                        </a:rPr>
                        <a:t>sau</a:t>
                      </a:r>
                      <a:r>
                        <a:rPr lang="en-US" sz="2800" dirty="0">
                          <a:effectLst/>
                          <a:latin typeface="Arial" panose="020B0604020202020204" pitchFamily="34" charset="0"/>
                          <a:cs typeface="Arial" panose="020B0604020202020204" pitchFamily="34" charset="0"/>
                        </a:rPr>
                        <a:t> </a:t>
                      </a:r>
                      <a:r>
                        <a:rPr lang="en-US" sz="2800" dirty="0" err="1">
                          <a:effectLst/>
                          <a:latin typeface="Arial" panose="020B0604020202020204" pitchFamily="34" charset="0"/>
                          <a:cs typeface="Arial" panose="020B0604020202020204" pitchFamily="34" charset="0"/>
                        </a:rPr>
                        <a:t>thuế</a:t>
                      </a:r>
                      <a:r>
                        <a:rPr lang="en-US" sz="2800" dirty="0">
                          <a:effectLst/>
                          <a:latin typeface="Arial" panose="020B0604020202020204" pitchFamily="34" charset="0"/>
                          <a:cs typeface="Arial" panose="020B0604020202020204" pitchFamily="34" charset="0"/>
                        </a:rPr>
                        <a:t> / </a:t>
                      </a:r>
                      <a:r>
                        <a:rPr lang="en-US" sz="2800" dirty="0" err="1">
                          <a:effectLst/>
                          <a:latin typeface="Arial" panose="020B0604020202020204" pitchFamily="34" charset="0"/>
                          <a:cs typeface="Arial" panose="020B0604020202020204" pitchFamily="34" charset="0"/>
                        </a:rPr>
                        <a:t>Doanh</a:t>
                      </a:r>
                      <a:r>
                        <a:rPr lang="en-US" sz="2800" dirty="0">
                          <a:effectLst/>
                          <a:latin typeface="Arial" panose="020B0604020202020204" pitchFamily="34" charset="0"/>
                          <a:cs typeface="Arial" panose="020B0604020202020204" pitchFamily="34" charset="0"/>
                        </a:rPr>
                        <a:t> </a:t>
                      </a:r>
                      <a:r>
                        <a:rPr lang="en-US" sz="2800" dirty="0" err="1">
                          <a:effectLst/>
                          <a:latin typeface="Arial" panose="020B0604020202020204" pitchFamily="34" charset="0"/>
                          <a:cs typeface="Arial" panose="020B0604020202020204" pitchFamily="34" charset="0"/>
                        </a:rPr>
                        <a:t>thu</a:t>
                      </a:r>
                      <a:endParaRPr lang="en-US" sz="28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nchor="ctr"/>
                </a:tc>
                <a:tc>
                  <a:txBody>
                    <a:bodyPr/>
                    <a:lstStyle/>
                    <a:p>
                      <a:pPr marL="0" marR="222885" algn="r">
                        <a:lnSpc>
                          <a:spcPts val="3500"/>
                        </a:lnSpc>
                        <a:spcBef>
                          <a:spcPts val="600"/>
                        </a:spcBef>
                        <a:spcAft>
                          <a:spcPts val="600"/>
                        </a:spcAft>
                      </a:pPr>
                      <a:r>
                        <a:rPr lang="en-US" sz="2800" dirty="0">
                          <a:effectLst/>
                          <a:latin typeface="Arial" panose="020B0604020202020204" pitchFamily="34" charset="0"/>
                          <a:cs typeface="Arial" panose="020B0604020202020204" pitchFamily="34" charset="0"/>
                        </a:rPr>
                        <a:t>– 1,70%</a:t>
                      </a:r>
                      <a:endParaRPr lang="en-US" sz="2800" dirty="0">
                        <a:solidFill>
                          <a:srgbClr val="000000"/>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indent="-116840" algn="ctr">
                        <a:lnSpc>
                          <a:spcPts val="3500"/>
                        </a:lnSpc>
                        <a:spcBef>
                          <a:spcPts val="600"/>
                        </a:spcBef>
                        <a:spcAft>
                          <a:spcPts val="600"/>
                        </a:spcAft>
                      </a:pPr>
                      <a:r>
                        <a:rPr lang="en-US" sz="2800" dirty="0">
                          <a:effectLst/>
                          <a:latin typeface="Arial" panose="020B0604020202020204" pitchFamily="34" charset="0"/>
                          <a:cs typeface="Arial" panose="020B0604020202020204" pitchFamily="34" charset="0"/>
                        </a:rPr>
                        <a:t>– 8,30%</a:t>
                      </a:r>
                      <a:endParaRPr lang="en-US" sz="2800" dirty="0">
                        <a:solidFill>
                          <a:srgbClr val="000000"/>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indent="27940" algn="ctr">
                        <a:lnSpc>
                          <a:spcPts val="3500"/>
                        </a:lnSpc>
                        <a:spcBef>
                          <a:spcPts val="600"/>
                        </a:spcBef>
                        <a:spcAft>
                          <a:spcPts val="600"/>
                        </a:spcAft>
                      </a:pPr>
                      <a:r>
                        <a:rPr lang="en-US" sz="2800" dirty="0">
                          <a:effectLst/>
                          <a:latin typeface="Arial" panose="020B0604020202020204" pitchFamily="34" charset="0"/>
                          <a:cs typeface="Arial" panose="020B0604020202020204" pitchFamily="34" charset="0"/>
                        </a:rPr>
                        <a:t> </a:t>
                      </a:r>
                      <a:endParaRPr lang="en-US" sz="2800" dirty="0">
                        <a:solidFill>
                          <a:srgbClr val="000000"/>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1208420743"/>
                  </a:ext>
                </a:extLst>
              </a:tr>
              <a:tr h="848069">
                <a:tc>
                  <a:txBody>
                    <a:bodyPr/>
                    <a:lstStyle/>
                    <a:p>
                      <a:pPr marL="0" marR="0">
                        <a:lnSpc>
                          <a:spcPts val="3500"/>
                        </a:lnSpc>
                        <a:spcBef>
                          <a:spcPts val="600"/>
                        </a:spcBef>
                        <a:spcAft>
                          <a:spcPts val="600"/>
                        </a:spcAft>
                      </a:pPr>
                      <a:r>
                        <a:rPr lang="en-US" sz="2800" dirty="0" err="1">
                          <a:effectLst/>
                          <a:latin typeface="Arial" panose="020B0604020202020204" pitchFamily="34" charset="0"/>
                          <a:cs typeface="Arial" panose="020B0604020202020204" pitchFamily="34" charset="0"/>
                        </a:rPr>
                        <a:t>Lợi</a:t>
                      </a:r>
                      <a:r>
                        <a:rPr lang="en-US" sz="2800" dirty="0">
                          <a:effectLst/>
                          <a:latin typeface="Arial" panose="020B0604020202020204" pitchFamily="34" charset="0"/>
                          <a:cs typeface="Arial" panose="020B0604020202020204" pitchFamily="34" charset="0"/>
                        </a:rPr>
                        <a:t> </a:t>
                      </a:r>
                      <a:r>
                        <a:rPr lang="en-US" sz="2800" dirty="0" err="1">
                          <a:effectLst/>
                          <a:latin typeface="Arial" panose="020B0604020202020204" pitchFamily="34" charset="0"/>
                          <a:cs typeface="Arial" panose="020B0604020202020204" pitchFamily="34" charset="0"/>
                        </a:rPr>
                        <a:t>nhuận</a:t>
                      </a:r>
                      <a:r>
                        <a:rPr lang="en-US" sz="2800" dirty="0">
                          <a:effectLst/>
                          <a:latin typeface="Arial" panose="020B0604020202020204" pitchFamily="34" charset="0"/>
                          <a:cs typeface="Arial" panose="020B0604020202020204" pitchFamily="34" charset="0"/>
                        </a:rPr>
                        <a:t> </a:t>
                      </a:r>
                      <a:r>
                        <a:rPr lang="en-US" sz="2800" dirty="0" err="1">
                          <a:effectLst/>
                          <a:latin typeface="Arial" panose="020B0604020202020204" pitchFamily="34" charset="0"/>
                          <a:cs typeface="Arial" panose="020B0604020202020204" pitchFamily="34" charset="0"/>
                        </a:rPr>
                        <a:t>sau</a:t>
                      </a:r>
                      <a:r>
                        <a:rPr lang="en-US" sz="2800" dirty="0">
                          <a:effectLst/>
                          <a:latin typeface="Arial" panose="020B0604020202020204" pitchFamily="34" charset="0"/>
                          <a:cs typeface="Arial" panose="020B0604020202020204" pitchFamily="34" charset="0"/>
                        </a:rPr>
                        <a:t> </a:t>
                      </a:r>
                      <a:r>
                        <a:rPr lang="en-US" sz="2800" dirty="0" err="1">
                          <a:effectLst/>
                          <a:latin typeface="Arial" panose="020B0604020202020204" pitchFamily="34" charset="0"/>
                          <a:cs typeface="Arial" panose="020B0604020202020204" pitchFamily="34" charset="0"/>
                        </a:rPr>
                        <a:t>thuế</a:t>
                      </a:r>
                      <a:r>
                        <a:rPr lang="en-US" sz="2800" dirty="0">
                          <a:effectLst/>
                          <a:latin typeface="Arial" panose="020B0604020202020204" pitchFamily="34" charset="0"/>
                          <a:cs typeface="Arial" panose="020B0604020202020204" pitchFamily="34" charset="0"/>
                        </a:rPr>
                        <a:t> / </a:t>
                      </a:r>
                      <a:r>
                        <a:rPr lang="en-US" sz="2800" dirty="0" err="1">
                          <a:effectLst/>
                          <a:latin typeface="Arial" panose="020B0604020202020204" pitchFamily="34" charset="0"/>
                          <a:cs typeface="Arial" panose="020B0604020202020204" pitchFamily="34" charset="0"/>
                        </a:rPr>
                        <a:t>Vốn</a:t>
                      </a:r>
                      <a:r>
                        <a:rPr lang="en-US" sz="2800" dirty="0">
                          <a:effectLst/>
                          <a:latin typeface="Arial" panose="020B0604020202020204" pitchFamily="34" charset="0"/>
                          <a:cs typeface="Arial" panose="020B0604020202020204" pitchFamily="34" charset="0"/>
                        </a:rPr>
                        <a:t> CSH</a:t>
                      </a:r>
                      <a:endParaRPr lang="en-US" sz="28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nchor="ctr"/>
                </a:tc>
                <a:tc>
                  <a:txBody>
                    <a:bodyPr/>
                    <a:lstStyle/>
                    <a:p>
                      <a:pPr marL="0" marR="222885" algn="r">
                        <a:lnSpc>
                          <a:spcPts val="3500"/>
                        </a:lnSpc>
                        <a:spcBef>
                          <a:spcPts val="600"/>
                        </a:spcBef>
                        <a:spcAft>
                          <a:spcPts val="600"/>
                        </a:spcAft>
                      </a:pPr>
                      <a:r>
                        <a:rPr lang="en-US" sz="2800">
                          <a:effectLst/>
                          <a:latin typeface="Arial" panose="020B0604020202020204" pitchFamily="34" charset="0"/>
                          <a:cs typeface="Arial" panose="020B0604020202020204" pitchFamily="34" charset="0"/>
                        </a:rPr>
                        <a:t>0%</a:t>
                      </a:r>
                      <a:endParaRPr lang="en-US" sz="2800">
                        <a:solidFill>
                          <a:srgbClr val="000000"/>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indent="-116840" algn="ctr">
                        <a:lnSpc>
                          <a:spcPts val="3500"/>
                        </a:lnSpc>
                        <a:spcBef>
                          <a:spcPts val="600"/>
                        </a:spcBef>
                        <a:spcAft>
                          <a:spcPts val="600"/>
                        </a:spcAft>
                      </a:pPr>
                      <a:r>
                        <a:rPr lang="en-US" sz="2800" dirty="0">
                          <a:effectLst/>
                          <a:latin typeface="Arial" panose="020B0604020202020204" pitchFamily="34" charset="0"/>
                          <a:cs typeface="Arial" panose="020B0604020202020204" pitchFamily="34" charset="0"/>
                        </a:rPr>
                        <a:t>– 41.35%</a:t>
                      </a:r>
                      <a:endParaRPr lang="en-US" sz="2800" dirty="0">
                        <a:solidFill>
                          <a:srgbClr val="000000"/>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indent="27940" algn="ctr">
                        <a:lnSpc>
                          <a:spcPts val="3500"/>
                        </a:lnSpc>
                        <a:spcBef>
                          <a:spcPts val="600"/>
                        </a:spcBef>
                        <a:spcAft>
                          <a:spcPts val="600"/>
                        </a:spcAft>
                      </a:pPr>
                      <a:r>
                        <a:rPr lang="en-US" sz="2800" dirty="0">
                          <a:effectLst/>
                          <a:latin typeface="Arial" panose="020B0604020202020204" pitchFamily="34" charset="0"/>
                          <a:cs typeface="Arial" panose="020B0604020202020204" pitchFamily="34" charset="0"/>
                        </a:rPr>
                        <a:t> </a:t>
                      </a:r>
                      <a:endParaRPr lang="en-US" sz="2800" dirty="0">
                        <a:solidFill>
                          <a:srgbClr val="000000"/>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911690254"/>
                  </a:ext>
                </a:extLst>
              </a:tr>
              <a:tr h="676546">
                <a:tc>
                  <a:txBody>
                    <a:bodyPr/>
                    <a:lstStyle/>
                    <a:p>
                      <a:pPr marL="0" marR="0">
                        <a:lnSpc>
                          <a:spcPts val="3500"/>
                        </a:lnSpc>
                        <a:spcBef>
                          <a:spcPts val="600"/>
                        </a:spcBef>
                        <a:spcAft>
                          <a:spcPts val="600"/>
                        </a:spcAft>
                      </a:pPr>
                      <a:r>
                        <a:rPr lang="en-US" sz="2800">
                          <a:effectLst/>
                          <a:latin typeface="Arial" panose="020B0604020202020204" pitchFamily="34" charset="0"/>
                          <a:cs typeface="Arial" panose="020B0604020202020204" pitchFamily="34" charset="0"/>
                        </a:rPr>
                        <a:t>Cổ tức</a:t>
                      </a:r>
                      <a:endParaRPr lang="en-US" sz="2800">
                        <a:solidFill>
                          <a:srgbClr val="000000"/>
                        </a:solidFill>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nchor="ctr"/>
                </a:tc>
                <a:tc>
                  <a:txBody>
                    <a:bodyPr/>
                    <a:lstStyle/>
                    <a:p>
                      <a:pPr marL="0" marR="215265" algn="r">
                        <a:lnSpc>
                          <a:spcPts val="3500"/>
                        </a:lnSpc>
                        <a:spcBef>
                          <a:spcPts val="600"/>
                        </a:spcBef>
                        <a:spcAft>
                          <a:spcPts val="600"/>
                        </a:spcAft>
                      </a:pPr>
                      <a:r>
                        <a:rPr lang="en-US" sz="2800">
                          <a:effectLst/>
                          <a:latin typeface="Arial" panose="020B0604020202020204" pitchFamily="34" charset="0"/>
                          <a:cs typeface="Arial" panose="020B0604020202020204" pitchFamily="34" charset="0"/>
                        </a:rPr>
                        <a:t>-</a:t>
                      </a:r>
                      <a:endParaRPr lang="en-US" sz="2800">
                        <a:solidFill>
                          <a:srgbClr val="000000"/>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indent="-116840" algn="ctr">
                        <a:lnSpc>
                          <a:spcPts val="3500"/>
                        </a:lnSpc>
                        <a:spcBef>
                          <a:spcPts val="600"/>
                        </a:spcBef>
                        <a:spcAft>
                          <a:spcPts val="600"/>
                        </a:spcAft>
                      </a:pPr>
                      <a:r>
                        <a:rPr lang="en-US" sz="2800">
                          <a:effectLst/>
                          <a:latin typeface="Arial" panose="020B0604020202020204" pitchFamily="34" charset="0"/>
                          <a:cs typeface="Arial" panose="020B0604020202020204" pitchFamily="34" charset="0"/>
                        </a:rPr>
                        <a:t>-</a:t>
                      </a:r>
                      <a:endParaRPr lang="en-US" sz="2800">
                        <a:solidFill>
                          <a:srgbClr val="000000"/>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342900" marR="0" indent="114300" algn="ctr">
                        <a:lnSpc>
                          <a:spcPts val="3500"/>
                        </a:lnSpc>
                        <a:spcBef>
                          <a:spcPts val="600"/>
                        </a:spcBef>
                        <a:spcAft>
                          <a:spcPts val="600"/>
                        </a:spcAft>
                      </a:pPr>
                      <a:r>
                        <a:rPr lang="en-US" sz="2800" dirty="0">
                          <a:effectLst/>
                          <a:latin typeface="Arial" panose="020B0604020202020204" pitchFamily="34" charset="0"/>
                          <a:cs typeface="Arial" panose="020B0604020202020204" pitchFamily="34" charset="0"/>
                        </a:rPr>
                        <a:t> </a:t>
                      </a:r>
                      <a:endParaRPr lang="en-US" sz="2800" dirty="0">
                        <a:solidFill>
                          <a:srgbClr val="000000"/>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3515193542"/>
                  </a:ext>
                </a:extLst>
              </a:tr>
            </a:tbl>
          </a:graphicData>
        </a:graphic>
      </p:graphicFrame>
      <p:sp>
        <p:nvSpPr>
          <p:cNvPr id="4" name="Rectangle 2">
            <a:extLst>
              <a:ext uri="{FF2B5EF4-FFF2-40B4-BE49-F238E27FC236}">
                <a16:creationId xmlns:a16="http://schemas.microsoft.com/office/drawing/2014/main" id="{4545D14D-3478-4533-80AB-16FF97E923CE}"/>
              </a:ext>
            </a:extLst>
          </p:cNvPr>
          <p:cNvSpPr txBox="1">
            <a:spLocks/>
          </p:cNvSpPr>
          <p:nvPr/>
        </p:nvSpPr>
        <p:spPr>
          <a:xfrm>
            <a:off x="0" y="710191"/>
            <a:ext cx="12192000" cy="533400"/>
          </a:xfrm>
          <a:prstGeom prst="rect">
            <a:avLst/>
          </a:prstGeom>
        </p:spPr>
        <p:txBody>
          <a:bodyPr>
            <a:noAutofit/>
            <a:scene3d>
              <a:camera prst="orthographicFront"/>
              <a:lightRig rig="harsh" dir="t"/>
            </a:scene3d>
            <a:sp3d extrusionH="57150" prstMaterial="matte">
              <a:bevelT w="63500" h="12700" prst="angle"/>
              <a:contourClr>
                <a:schemeClr val="bg1">
                  <a:lumMod val="65000"/>
                </a:schemeClr>
              </a:contourClr>
            </a:sp3d>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altLang="en-US" sz="2800" b="1" dirty="0">
                <a:ln/>
                <a:solidFill>
                  <a:srgbClr val="FF0000"/>
                </a:solidFill>
                <a:latin typeface="Arial" panose="020B0604020202020204" pitchFamily="34" charset="0"/>
                <a:cs typeface="Arial" panose="020B0604020202020204" pitchFamily="34" charset="0"/>
              </a:rPr>
              <a:t>KIẾN NGHỊ ĐHĐCĐ THÔNG QUA</a:t>
            </a:r>
          </a:p>
        </p:txBody>
      </p:sp>
    </p:spTree>
    <p:extLst>
      <p:ext uri="{BB962C8B-B14F-4D97-AF65-F5344CB8AC3E}">
        <p14:creationId xmlns:p14="http://schemas.microsoft.com/office/powerpoint/2010/main" val="39788768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2"/>
          <p:cNvSpPr>
            <a:spLocks noChangeArrowheads="1"/>
          </p:cNvSpPr>
          <p:nvPr/>
        </p:nvSpPr>
        <p:spPr bwMode="auto">
          <a:xfrm>
            <a:off x="740895" y="1890931"/>
            <a:ext cx="11079070" cy="4846327"/>
          </a:xfrm>
          <a:prstGeom prst="rect">
            <a:avLst/>
          </a:prstGeom>
          <a:noFill/>
          <a:ln w="9525">
            <a:noFill/>
            <a:miter lim="800000"/>
            <a:headEnd/>
            <a:tailEnd/>
          </a:ln>
        </p:spPr>
        <p:txBody>
          <a:bodyPr wrap="square" anchor="ctr">
            <a:spAutoFit/>
          </a:bodyPr>
          <a:lstStyle/>
          <a:p>
            <a:pPr marL="457200" indent="-457200">
              <a:lnSpc>
                <a:spcPts val="3500"/>
              </a:lnSpc>
              <a:spcBef>
                <a:spcPts val="600"/>
              </a:spcBef>
              <a:spcAft>
                <a:spcPts val="600"/>
              </a:spcAft>
              <a:buFont typeface="Calibri" pitchFamily="34" charset="0"/>
              <a:buAutoNum type="arabicPeriod"/>
              <a:tabLst>
                <a:tab pos="457200" algn="l"/>
              </a:tabLst>
            </a:pPr>
            <a:r>
              <a:rPr lang="sv-SE" altLang="ja-JP" sz="2400" dirty="0">
                <a:solidFill>
                  <a:schemeClr val="tx1"/>
                </a:solidFill>
                <a:latin typeface="Arial" charset="0"/>
                <a:ea typeface="MS PGothic" pitchFamily="34" charset="-128"/>
                <a:cs typeface="Times New Roman" pitchFamily="18" charset="0"/>
              </a:rPr>
              <a:t>Các thành viên HĐQT, Ban TGĐ và các cán bộ quản lý đã thực hiện đúng chức năng, nhiệm vụ được giao theo quy định của Luật DN, Điều lệ Công ty và Nghị quyết của Đại hội cổ đông,</a:t>
            </a:r>
            <a:endParaRPr lang="en-US" altLang="ja-JP" sz="2400" dirty="0">
              <a:solidFill>
                <a:schemeClr val="tx1"/>
              </a:solidFill>
              <a:latin typeface="Arial" charset="0"/>
              <a:ea typeface="MS PGothic" pitchFamily="34" charset="-128"/>
              <a:cs typeface="Times New Roman" pitchFamily="18" charset="0"/>
            </a:endParaRPr>
          </a:p>
          <a:p>
            <a:pPr marL="457200" indent="-457200">
              <a:lnSpc>
                <a:spcPts val="3500"/>
              </a:lnSpc>
              <a:spcBef>
                <a:spcPts val="600"/>
              </a:spcBef>
              <a:spcAft>
                <a:spcPts val="600"/>
              </a:spcAft>
              <a:buFont typeface="Calibri" pitchFamily="34" charset="0"/>
              <a:buAutoNum type="arabicPeriod"/>
              <a:tabLst>
                <a:tab pos="457200" algn="l"/>
              </a:tabLst>
            </a:pPr>
            <a:r>
              <a:rPr lang="sv-SE" altLang="ja-JP" sz="2400" dirty="0">
                <a:solidFill>
                  <a:schemeClr val="tx1"/>
                </a:solidFill>
                <a:latin typeface="Arial" charset="0"/>
                <a:ea typeface="MS PGothic" pitchFamily="34" charset="-128"/>
                <a:cs typeface="Times New Roman" pitchFamily="18" charset="0"/>
              </a:rPr>
              <a:t>Các cuộc họp của HĐQT được triệu tập và tổ chức đúng theo quy định tại Luật Doanh nghiệp, Điều lệ tổ chức và hoạt động của Công ty. Các Biên bản họp, nghị quyết của HĐQT có đầy đủ chữ ký của các thành viên dự họp.</a:t>
            </a:r>
            <a:endParaRPr lang="en-US" altLang="ja-JP" sz="2400" dirty="0">
              <a:solidFill>
                <a:schemeClr val="tx1"/>
              </a:solidFill>
              <a:latin typeface="Arial" charset="0"/>
              <a:ea typeface="MS PGothic" pitchFamily="34" charset="-128"/>
              <a:cs typeface="Times New Roman" pitchFamily="18" charset="0"/>
            </a:endParaRPr>
          </a:p>
          <a:p>
            <a:pPr marL="457200" indent="-457200">
              <a:lnSpc>
                <a:spcPts val="3500"/>
              </a:lnSpc>
              <a:spcBef>
                <a:spcPts val="600"/>
              </a:spcBef>
              <a:spcAft>
                <a:spcPts val="600"/>
              </a:spcAft>
              <a:buFont typeface="Calibri" pitchFamily="34" charset="0"/>
              <a:buAutoNum type="arabicPeriod"/>
              <a:tabLst>
                <a:tab pos="457200" algn="l"/>
              </a:tabLst>
            </a:pPr>
            <a:r>
              <a:rPr lang="sv-SE" altLang="ja-JP" sz="2400" dirty="0">
                <a:solidFill>
                  <a:schemeClr val="tx1"/>
                </a:solidFill>
                <a:latin typeface="Arial" charset="0"/>
                <a:ea typeface="MS PGothic" pitchFamily="34" charset="-128"/>
                <a:cs typeface="Times New Roman" pitchFamily="18" charset="0"/>
              </a:rPr>
              <a:t>Các Nghị quyết của HĐQT đều được ban hành một cách hợp lệ trên cơ sở Biên bản họp HĐQT hoặc Biên bản lấy ý kiến thành viên HĐQT bằng văn bản và đúng với thẩm quyền quy định tại Luật Doanh nghiệp và Điều lệ của Công ty,</a:t>
            </a:r>
          </a:p>
        </p:txBody>
      </p:sp>
      <p:sp>
        <p:nvSpPr>
          <p:cNvPr id="3" name="Rectangle 2"/>
          <p:cNvSpPr>
            <a:spLocks noChangeArrowheads="1"/>
          </p:cNvSpPr>
          <p:nvPr/>
        </p:nvSpPr>
        <p:spPr bwMode="auto">
          <a:xfrm>
            <a:off x="0" y="1378823"/>
            <a:ext cx="12192000" cy="400110"/>
          </a:xfrm>
          <a:prstGeom prst="rect">
            <a:avLst/>
          </a:prstGeom>
          <a:noFill/>
          <a:ln w="9525">
            <a:noFill/>
            <a:miter lim="800000"/>
            <a:headEnd/>
            <a:tailEnd/>
          </a:ln>
        </p:spPr>
        <p:txBody>
          <a:bodyPr wrap="square">
            <a:spAutoFit/>
          </a:bodyPr>
          <a:lstStyle/>
          <a:p>
            <a:pPr marL="457200" indent="-457200" algn="ctr">
              <a:spcBef>
                <a:spcPts val="600"/>
              </a:spcBef>
              <a:spcAft>
                <a:spcPts val="600"/>
              </a:spcAft>
              <a:tabLst>
                <a:tab pos="457200" algn="l"/>
              </a:tabLst>
            </a:pPr>
            <a:r>
              <a:rPr lang="sv-SE" altLang="ja-JP" sz="2000" b="1" dirty="0">
                <a:solidFill>
                  <a:srgbClr val="0000FF"/>
                </a:solidFill>
                <a:latin typeface="Arial" charset="0"/>
                <a:ea typeface="MS PGothic" pitchFamily="34" charset="-128"/>
              </a:rPr>
              <a:t>KẾT QUẢ GIÁM SÁT HOẠT ĐỘNG CỦA HĐQT &amp; BAN ĐIỀU HÀNH</a:t>
            </a:r>
            <a:endParaRPr lang="en-US" altLang="ja-JP" sz="2000" b="1" dirty="0">
              <a:solidFill>
                <a:srgbClr val="0000FF"/>
              </a:solidFill>
              <a:latin typeface="Arial" charset="0"/>
              <a:ea typeface="MS PGothic" pitchFamily="34" charset="-128"/>
            </a:endParaRPr>
          </a:p>
        </p:txBody>
      </p:sp>
      <p:sp>
        <p:nvSpPr>
          <p:cNvPr id="4" name="AutoShape 10"/>
          <p:cNvSpPr>
            <a:spLocks noChangeArrowheads="1"/>
          </p:cNvSpPr>
          <p:nvPr/>
        </p:nvSpPr>
        <p:spPr bwMode="gray">
          <a:xfrm>
            <a:off x="2310885" y="758824"/>
            <a:ext cx="7586150" cy="508001"/>
          </a:xfrm>
          <a:prstGeom prst="roundRect">
            <a:avLst>
              <a:gd name="adj" fmla="val 50000"/>
            </a:avLst>
          </a:prstGeom>
          <a:solidFill>
            <a:schemeClr val="bg1"/>
          </a:solidFill>
          <a:ln w="28575" algn="ctr">
            <a:noFill/>
            <a:round/>
            <a:headEnd/>
            <a:tailEnd/>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txBody>
          <a:bodyPr wrap="none" anchor="ctr">
            <a:scene3d>
              <a:camera prst="orthographicFront"/>
              <a:lightRig rig="harsh" dir="t"/>
            </a:scene3d>
            <a:sp3d extrusionH="57150" prstMaterial="matte">
              <a:bevelT w="63500" h="12700" prst="angle"/>
              <a:contourClr>
                <a:schemeClr val="bg1">
                  <a:lumMod val="65000"/>
                </a:schemeClr>
              </a:contourClr>
            </a:sp3d>
          </a:bodyPr>
          <a:lstStyle>
            <a:lvl1pPr>
              <a:defRPr>
                <a:solidFill>
                  <a:srgbClr val="FFFFFF"/>
                </a:solidFill>
                <a:latin typeface="Times New Roman" pitchFamily="18" charset="0"/>
                <a:cs typeface="Arial" charset="0"/>
              </a:defRPr>
            </a:lvl1pPr>
            <a:lvl2pPr marL="742950" indent="-285750">
              <a:defRPr>
                <a:solidFill>
                  <a:srgbClr val="FFFFFF"/>
                </a:solidFill>
                <a:latin typeface="Times New Roman" pitchFamily="18" charset="0"/>
                <a:cs typeface="Arial" charset="0"/>
              </a:defRPr>
            </a:lvl2pPr>
            <a:lvl3pPr marL="1143000" indent="-228600">
              <a:defRPr>
                <a:solidFill>
                  <a:srgbClr val="FFFFFF"/>
                </a:solidFill>
                <a:latin typeface="Times New Roman" pitchFamily="18" charset="0"/>
                <a:cs typeface="Arial" charset="0"/>
              </a:defRPr>
            </a:lvl3pPr>
            <a:lvl4pPr marL="1600200" indent="-228600">
              <a:defRPr>
                <a:solidFill>
                  <a:srgbClr val="FFFFFF"/>
                </a:solidFill>
                <a:latin typeface="Times New Roman" pitchFamily="18" charset="0"/>
                <a:cs typeface="Arial" charset="0"/>
              </a:defRPr>
            </a:lvl4pPr>
            <a:lvl5pPr marL="2057400" indent="-228600">
              <a:defRPr>
                <a:solidFill>
                  <a:srgbClr val="FFFFFF"/>
                </a:solidFill>
                <a:latin typeface="Times New Roman" pitchFamily="18" charset="0"/>
                <a:cs typeface="Arial" charset="0"/>
              </a:defRPr>
            </a:lvl5pPr>
            <a:lvl6pPr marL="2514600" indent="-228600" eaLnBrk="0" fontAlgn="base" hangingPunct="0">
              <a:spcBef>
                <a:spcPct val="0"/>
              </a:spcBef>
              <a:spcAft>
                <a:spcPct val="0"/>
              </a:spcAft>
              <a:defRPr>
                <a:solidFill>
                  <a:srgbClr val="FFFFFF"/>
                </a:solidFill>
                <a:latin typeface="Times New Roman" pitchFamily="18" charset="0"/>
                <a:cs typeface="Arial" charset="0"/>
              </a:defRPr>
            </a:lvl6pPr>
            <a:lvl7pPr marL="2971800" indent="-228600" eaLnBrk="0" fontAlgn="base" hangingPunct="0">
              <a:spcBef>
                <a:spcPct val="0"/>
              </a:spcBef>
              <a:spcAft>
                <a:spcPct val="0"/>
              </a:spcAft>
              <a:defRPr>
                <a:solidFill>
                  <a:srgbClr val="FFFFFF"/>
                </a:solidFill>
                <a:latin typeface="Times New Roman" pitchFamily="18" charset="0"/>
                <a:cs typeface="Arial" charset="0"/>
              </a:defRPr>
            </a:lvl7pPr>
            <a:lvl8pPr marL="3429000" indent="-228600" eaLnBrk="0" fontAlgn="base" hangingPunct="0">
              <a:spcBef>
                <a:spcPct val="0"/>
              </a:spcBef>
              <a:spcAft>
                <a:spcPct val="0"/>
              </a:spcAft>
              <a:defRPr>
                <a:solidFill>
                  <a:srgbClr val="FFFFFF"/>
                </a:solidFill>
                <a:latin typeface="Times New Roman" pitchFamily="18" charset="0"/>
                <a:cs typeface="Arial" charset="0"/>
              </a:defRPr>
            </a:lvl8pPr>
            <a:lvl9pPr marL="3886200" indent="-228600" eaLnBrk="0" fontAlgn="base" hangingPunct="0">
              <a:spcBef>
                <a:spcPct val="0"/>
              </a:spcBef>
              <a:spcAft>
                <a:spcPct val="0"/>
              </a:spcAft>
              <a:defRPr>
                <a:solidFill>
                  <a:srgbClr val="FFFFFF"/>
                </a:solidFill>
                <a:latin typeface="Times New Roman" pitchFamily="18" charset="0"/>
                <a:cs typeface="Arial" charset="0"/>
              </a:defRPr>
            </a:lvl9pPr>
          </a:lstStyle>
          <a:p>
            <a:pPr algn="ctr">
              <a:defRPr/>
            </a:pPr>
            <a:r>
              <a:rPr lang="en-US" sz="2400" b="1" dirty="0" err="1">
                <a:ln/>
                <a:solidFill>
                  <a:srgbClr val="CC0099"/>
                </a:solidFill>
                <a:latin typeface="Arial" panose="020B0604020202020204" pitchFamily="34" charset="0"/>
                <a:cs typeface="Arial" panose="020B0604020202020204" pitchFamily="34" charset="0"/>
              </a:rPr>
              <a:t>Phần</a:t>
            </a:r>
            <a:r>
              <a:rPr lang="en-US" sz="2400" b="1" dirty="0">
                <a:ln/>
                <a:solidFill>
                  <a:srgbClr val="CC0099"/>
                </a:solidFill>
                <a:latin typeface="Arial" panose="020B0604020202020204" pitchFamily="34" charset="0"/>
                <a:cs typeface="Arial" panose="020B0604020202020204" pitchFamily="34" charset="0"/>
              </a:rPr>
              <a:t> II – BÁO CÁO CỦA BAN KIỂM SOÁT</a:t>
            </a:r>
          </a:p>
        </p:txBody>
      </p:sp>
    </p:spTree>
    <p:extLst>
      <p:ext uri="{BB962C8B-B14F-4D97-AF65-F5344CB8AC3E}">
        <p14:creationId xmlns:p14="http://schemas.microsoft.com/office/powerpoint/2010/main" val="225412833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ChangeArrowheads="1"/>
          </p:cNvSpPr>
          <p:nvPr/>
        </p:nvSpPr>
        <p:spPr bwMode="auto">
          <a:xfrm>
            <a:off x="583942" y="2111268"/>
            <a:ext cx="11040036" cy="4397486"/>
          </a:xfrm>
          <a:prstGeom prst="rect">
            <a:avLst/>
          </a:prstGeom>
          <a:noFill/>
          <a:ln w="9525">
            <a:noFill/>
            <a:miter lim="800000"/>
            <a:headEnd/>
            <a:tailEnd/>
          </a:ln>
        </p:spPr>
        <p:txBody>
          <a:bodyPr wrap="square" anchor="ctr">
            <a:spAutoFit/>
          </a:bodyPr>
          <a:lstStyle/>
          <a:p>
            <a:pPr marL="457200" indent="-457200">
              <a:lnSpc>
                <a:spcPts val="3500"/>
              </a:lnSpc>
              <a:spcBef>
                <a:spcPts val="600"/>
              </a:spcBef>
              <a:spcAft>
                <a:spcPts val="600"/>
              </a:spcAft>
              <a:buFont typeface="Calibri" pitchFamily="34" charset="0"/>
              <a:buAutoNum type="arabicPeriod" startAt="5"/>
            </a:pPr>
            <a:r>
              <a:rPr lang="sv-SE" altLang="ja-JP" sz="2400" dirty="0">
                <a:solidFill>
                  <a:schemeClr val="tx1"/>
                </a:solidFill>
                <a:latin typeface="Arial" charset="0"/>
                <a:ea typeface="MS PGothic" pitchFamily="34" charset="-128"/>
                <a:cs typeface="Times New Roman" pitchFamily="18" charset="0"/>
              </a:rPr>
              <a:t>Các Nghị quyết, quyết định của HĐQT đều tập trung vào việc triển khai Nghị quyết của Đại hội đồng cổ đông và được ban hành kịp thời, thực hiện tốt chức năng quản trị của HĐQT đồng thời đáp ứng được yêu cầu điều hành sản xuất kinh doanh của Ban TGĐ.</a:t>
            </a:r>
            <a:endParaRPr lang="en-US" altLang="ja-JP" sz="2400" dirty="0">
              <a:solidFill>
                <a:schemeClr val="tx1"/>
              </a:solidFill>
              <a:latin typeface="Arial" charset="0"/>
              <a:ea typeface="MS PGothic" pitchFamily="34" charset="-128"/>
              <a:cs typeface="Times New Roman" pitchFamily="18" charset="0"/>
            </a:endParaRPr>
          </a:p>
          <a:p>
            <a:pPr marL="457200" indent="-457200">
              <a:lnSpc>
                <a:spcPts val="3500"/>
              </a:lnSpc>
              <a:spcBef>
                <a:spcPts val="600"/>
              </a:spcBef>
              <a:spcAft>
                <a:spcPts val="600"/>
              </a:spcAft>
              <a:buFont typeface="Calibri" pitchFamily="34" charset="0"/>
              <a:buAutoNum type="arabicPeriod" startAt="5"/>
            </a:pPr>
            <a:r>
              <a:rPr lang="sv-SE" altLang="ja-JP" sz="2400" dirty="0">
                <a:solidFill>
                  <a:schemeClr val="tx1"/>
                </a:solidFill>
                <a:latin typeface="Arial" charset="0"/>
                <a:ea typeface="MS PGothic" pitchFamily="34" charset="-128"/>
                <a:cs typeface="Times New Roman" pitchFamily="18" charset="0"/>
              </a:rPr>
              <a:t>Các quyết định của Ban TGĐ đều được ban hành một cách hợp pháp, đúng thẩm quyền và kịp thời, các quyết định vượt thẩm quyền của Ban TGĐ đều được trình HĐQT và được HĐQT phê duyệt bằng nghị quyết,</a:t>
            </a:r>
            <a:endParaRPr lang="en-US" altLang="ja-JP" sz="2400" dirty="0">
              <a:solidFill>
                <a:schemeClr val="tx1"/>
              </a:solidFill>
              <a:latin typeface="Arial" charset="0"/>
              <a:ea typeface="MS PGothic" pitchFamily="34" charset="-128"/>
              <a:cs typeface="Times New Roman" pitchFamily="18" charset="0"/>
            </a:endParaRPr>
          </a:p>
          <a:p>
            <a:pPr marL="457200" indent="-457200">
              <a:lnSpc>
                <a:spcPts val="3500"/>
              </a:lnSpc>
              <a:spcBef>
                <a:spcPts val="600"/>
              </a:spcBef>
              <a:spcAft>
                <a:spcPts val="600"/>
              </a:spcAft>
              <a:buFont typeface="Calibri" pitchFamily="34" charset="0"/>
              <a:buAutoNum type="arabicPeriod" startAt="5"/>
            </a:pPr>
            <a:r>
              <a:rPr lang="sv-SE" altLang="ja-JP" sz="2400" dirty="0">
                <a:solidFill>
                  <a:schemeClr val="tx1"/>
                </a:solidFill>
                <a:latin typeface="Arial" charset="0"/>
                <a:ea typeface="MS PGothic" pitchFamily="34" charset="-128"/>
                <a:cs typeface="Times New Roman" pitchFamily="18" charset="0"/>
              </a:rPr>
              <a:t>Các Hợp đồng kinh tế quan trọng của Công ty trong năm 2022 đều được ký kết trên cơ sở hợp pháp, đảm bảo quyền lợi của Công ty và các cổ đông.</a:t>
            </a:r>
          </a:p>
        </p:txBody>
      </p:sp>
      <p:sp>
        <p:nvSpPr>
          <p:cNvPr id="4" name="Rectangle 3"/>
          <p:cNvSpPr>
            <a:spLocks noChangeArrowheads="1"/>
          </p:cNvSpPr>
          <p:nvPr/>
        </p:nvSpPr>
        <p:spPr bwMode="auto">
          <a:xfrm>
            <a:off x="0" y="1488991"/>
            <a:ext cx="12192000" cy="400110"/>
          </a:xfrm>
          <a:prstGeom prst="rect">
            <a:avLst/>
          </a:prstGeom>
          <a:noFill/>
          <a:ln w="9525">
            <a:noFill/>
            <a:miter lim="800000"/>
            <a:headEnd/>
            <a:tailEnd/>
          </a:ln>
        </p:spPr>
        <p:txBody>
          <a:bodyPr wrap="square">
            <a:spAutoFit/>
          </a:bodyPr>
          <a:lstStyle/>
          <a:p>
            <a:pPr marL="457200" indent="-457200" algn="ctr">
              <a:spcBef>
                <a:spcPts val="600"/>
              </a:spcBef>
              <a:spcAft>
                <a:spcPts val="600"/>
              </a:spcAft>
              <a:tabLst>
                <a:tab pos="457200" algn="l"/>
              </a:tabLst>
            </a:pPr>
            <a:r>
              <a:rPr lang="sv-SE" altLang="ja-JP" sz="2000" b="1" dirty="0">
                <a:solidFill>
                  <a:srgbClr val="0000FF"/>
                </a:solidFill>
                <a:latin typeface="Arial" charset="0"/>
                <a:ea typeface="MS PGothic" pitchFamily="34" charset="-128"/>
              </a:rPr>
              <a:t>KẾT QUẢ GIÁM SÁT HOẠT ĐỘNG CỦA HĐQT &amp; BAN ĐIỀU HÀNH</a:t>
            </a:r>
            <a:endParaRPr lang="en-US" altLang="ja-JP" sz="2000" b="1" dirty="0">
              <a:solidFill>
                <a:srgbClr val="0000FF"/>
              </a:solidFill>
              <a:latin typeface="Arial" charset="0"/>
              <a:ea typeface="MS PGothic" pitchFamily="34" charset="-128"/>
            </a:endParaRPr>
          </a:p>
        </p:txBody>
      </p:sp>
      <p:sp>
        <p:nvSpPr>
          <p:cNvPr id="5" name="AutoShape 10"/>
          <p:cNvSpPr>
            <a:spLocks noChangeArrowheads="1"/>
          </p:cNvSpPr>
          <p:nvPr/>
        </p:nvSpPr>
        <p:spPr bwMode="gray">
          <a:xfrm>
            <a:off x="2310885" y="758824"/>
            <a:ext cx="7586150" cy="508001"/>
          </a:xfrm>
          <a:prstGeom prst="roundRect">
            <a:avLst>
              <a:gd name="adj" fmla="val 50000"/>
            </a:avLst>
          </a:prstGeom>
          <a:solidFill>
            <a:schemeClr val="bg1"/>
          </a:solidFill>
          <a:ln w="28575" algn="ctr">
            <a:noFill/>
            <a:round/>
            <a:headEnd/>
            <a:tailEnd/>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txBody>
          <a:bodyPr wrap="none" anchor="ctr"/>
          <a:lstStyle>
            <a:lvl1pPr>
              <a:defRPr>
                <a:solidFill>
                  <a:srgbClr val="FFFFFF"/>
                </a:solidFill>
                <a:latin typeface="Times New Roman" pitchFamily="18" charset="0"/>
                <a:cs typeface="Arial" charset="0"/>
              </a:defRPr>
            </a:lvl1pPr>
            <a:lvl2pPr marL="742950" indent="-285750">
              <a:defRPr>
                <a:solidFill>
                  <a:srgbClr val="FFFFFF"/>
                </a:solidFill>
                <a:latin typeface="Times New Roman" pitchFamily="18" charset="0"/>
                <a:cs typeface="Arial" charset="0"/>
              </a:defRPr>
            </a:lvl2pPr>
            <a:lvl3pPr marL="1143000" indent="-228600">
              <a:defRPr>
                <a:solidFill>
                  <a:srgbClr val="FFFFFF"/>
                </a:solidFill>
                <a:latin typeface="Times New Roman" pitchFamily="18" charset="0"/>
                <a:cs typeface="Arial" charset="0"/>
              </a:defRPr>
            </a:lvl3pPr>
            <a:lvl4pPr marL="1600200" indent="-228600">
              <a:defRPr>
                <a:solidFill>
                  <a:srgbClr val="FFFFFF"/>
                </a:solidFill>
                <a:latin typeface="Times New Roman" pitchFamily="18" charset="0"/>
                <a:cs typeface="Arial" charset="0"/>
              </a:defRPr>
            </a:lvl4pPr>
            <a:lvl5pPr marL="2057400" indent="-228600">
              <a:defRPr>
                <a:solidFill>
                  <a:srgbClr val="FFFFFF"/>
                </a:solidFill>
                <a:latin typeface="Times New Roman" pitchFamily="18" charset="0"/>
                <a:cs typeface="Arial" charset="0"/>
              </a:defRPr>
            </a:lvl5pPr>
            <a:lvl6pPr marL="2514600" indent="-228600" eaLnBrk="0" fontAlgn="base" hangingPunct="0">
              <a:spcBef>
                <a:spcPct val="0"/>
              </a:spcBef>
              <a:spcAft>
                <a:spcPct val="0"/>
              </a:spcAft>
              <a:defRPr>
                <a:solidFill>
                  <a:srgbClr val="FFFFFF"/>
                </a:solidFill>
                <a:latin typeface="Times New Roman" pitchFamily="18" charset="0"/>
                <a:cs typeface="Arial" charset="0"/>
              </a:defRPr>
            </a:lvl6pPr>
            <a:lvl7pPr marL="2971800" indent="-228600" eaLnBrk="0" fontAlgn="base" hangingPunct="0">
              <a:spcBef>
                <a:spcPct val="0"/>
              </a:spcBef>
              <a:spcAft>
                <a:spcPct val="0"/>
              </a:spcAft>
              <a:defRPr>
                <a:solidFill>
                  <a:srgbClr val="FFFFFF"/>
                </a:solidFill>
                <a:latin typeface="Times New Roman" pitchFamily="18" charset="0"/>
                <a:cs typeface="Arial" charset="0"/>
              </a:defRPr>
            </a:lvl7pPr>
            <a:lvl8pPr marL="3429000" indent="-228600" eaLnBrk="0" fontAlgn="base" hangingPunct="0">
              <a:spcBef>
                <a:spcPct val="0"/>
              </a:spcBef>
              <a:spcAft>
                <a:spcPct val="0"/>
              </a:spcAft>
              <a:defRPr>
                <a:solidFill>
                  <a:srgbClr val="FFFFFF"/>
                </a:solidFill>
                <a:latin typeface="Times New Roman" pitchFamily="18" charset="0"/>
                <a:cs typeface="Arial" charset="0"/>
              </a:defRPr>
            </a:lvl8pPr>
            <a:lvl9pPr marL="3886200" indent="-228600" eaLnBrk="0" fontAlgn="base" hangingPunct="0">
              <a:spcBef>
                <a:spcPct val="0"/>
              </a:spcBef>
              <a:spcAft>
                <a:spcPct val="0"/>
              </a:spcAft>
              <a:defRPr>
                <a:solidFill>
                  <a:srgbClr val="FFFFFF"/>
                </a:solidFill>
                <a:latin typeface="Times New Roman" pitchFamily="18" charset="0"/>
                <a:cs typeface="Arial" charset="0"/>
              </a:defRPr>
            </a:lvl9pPr>
          </a:lstStyle>
          <a:p>
            <a:pPr algn="ctr">
              <a:defRPr/>
            </a:pPr>
            <a:r>
              <a:rPr lang="en-US" sz="2400" b="1">
                <a:solidFill>
                  <a:srgbClr val="CC0099"/>
                </a:solidFill>
                <a:effectLst>
                  <a:outerShdw blurRad="38100" dist="38100" dir="2700000" algn="tl">
                    <a:srgbClr val="C0C0C0"/>
                  </a:outerShdw>
                </a:effectLst>
                <a:latin typeface="Arial" panose="020B0604020202020204" pitchFamily="34" charset="0"/>
                <a:cs typeface="Arial" panose="020B0604020202020204" pitchFamily="34" charset="0"/>
              </a:rPr>
              <a:t>Phần II – BÁO CÁO CỦA BAN KIỂM SOÁT</a:t>
            </a:r>
          </a:p>
        </p:txBody>
      </p:sp>
    </p:spTree>
    <p:extLst>
      <p:ext uri="{BB962C8B-B14F-4D97-AF65-F5344CB8AC3E}">
        <p14:creationId xmlns:p14="http://schemas.microsoft.com/office/powerpoint/2010/main" val="376297277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ChangeArrowheads="1"/>
          </p:cNvSpPr>
          <p:nvPr/>
        </p:nvSpPr>
        <p:spPr bwMode="auto">
          <a:xfrm>
            <a:off x="593998" y="1958997"/>
            <a:ext cx="11019924" cy="2897075"/>
          </a:xfrm>
          <a:prstGeom prst="rect">
            <a:avLst/>
          </a:prstGeom>
          <a:noFill/>
          <a:ln w="9525">
            <a:noFill/>
            <a:miter lim="800000"/>
            <a:headEnd/>
            <a:tailEnd/>
          </a:ln>
        </p:spPr>
        <p:txBody>
          <a:bodyPr wrap="square" anchor="ctr">
            <a:spAutoFit/>
          </a:bodyPr>
          <a:lstStyle/>
          <a:p>
            <a:pPr lvl="1" indent="-457200">
              <a:lnSpc>
                <a:spcPts val="3500"/>
              </a:lnSpc>
              <a:spcBef>
                <a:spcPts val="600"/>
              </a:spcBef>
              <a:spcAft>
                <a:spcPts val="600"/>
              </a:spcAft>
              <a:buFont typeface="Calibri" pitchFamily="34" charset="0"/>
              <a:buAutoNum type="arabicPeriod"/>
            </a:pPr>
            <a:r>
              <a:rPr lang="sv-SE" altLang="ja-JP" sz="2400" dirty="0">
                <a:solidFill>
                  <a:schemeClr val="tx1"/>
                </a:solidFill>
                <a:latin typeface="Arial" charset="0"/>
                <a:ea typeface="MS PGothic" pitchFamily="34" charset="-128"/>
                <a:cs typeface="Times New Roman" pitchFamily="18" charset="0"/>
              </a:rPr>
              <a:t>Báo cáo tài chính năm 2022 tại công ty mẹ Pomina và tại công ty con Pomina 2 đã được kiểm toán và phản ánh hợp lý, trung thực tình hình tài chính tại thời điểm 31/12/2022 cũng như kết quả kinh doanh trong năm tài chính 2022, phù hợp với các chuẩn mực, chế độ kế toán hiện hành và không có bất kỳ sự ngoại trừ nào.</a:t>
            </a:r>
          </a:p>
          <a:p>
            <a:pPr lvl="1" indent="-457200">
              <a:lnSpc>
                <a:spcPts val="3500"/>
              </a:lnSpc>
              <a:spcBef>
                <a:spcPts val="600"/>
              </a:spcBef>
              <a:spcAft>
                <a:spcPts val="600"/>
              </a:spcAft>
              <a:buFont typeface="Calibri" pitchFamily="34" charset="0"/>
              <a:buAutoNum type="arabicPeriod"/>
            </a:pPr>
            <a:r>
              <a:rPr lang="sv-SE" altLang="ja-JP" sz="2400" dirty="0">
                <a:solidFill>
                  <a:schemeClr val="tx1"/>
                </a:solidFill>
                <a:latin typeface="Arial" charset="0"/>
                <a:ea typeface="MS PGothic" pitchFamily="34" charset="-128"/>
                <a:cs typeface="Times New Roman" pitchFamily="18" charset="0"/>
              </a:rPr>
              <a:t>Thù lao và các khoản lợi ích khác của Hội Đồng Quản Trị và BKS: không</a:t>
            </a:r>
          </a:p>
        </p:txBody>
      </p:sp>
      <p:sp>
        <p:nvSpPr>
          <p:cNvPr id="4" name="Rectangle 3"/>
          <p:cNvSpPr>
            <a:spLocks noChangeArrowheads="1"/>
          </p:cNvSpPr>
          <p:nvPr/>
        </p:nvSpPr>
        <p:spPr bwMode="auto">
          <a:xfrm>
            <a:off x="0" y="1490417"/>
            <a:ext cx="12192000" cy="400110"/>
          </a:xfrm>
          <a:prstGeom prst="rect">
            <a:avLst/>
          </a:prstGeom>
          <a:noFill/>
          <a:ln w="9525">
            <a:noFill/>
            <a:miter lim="800000"/>
            <a:headEnd/>
            <a:tailEnd/>
          </a:ln>
        </p:spPr>
        <p:txBody>
          <a:bodyPr wrap="square">
            <a:spAutoFit/>
          </a:bodyPr>
          <a:lstStyle/>
          <a:p>
            <a:pPr marL="457200" indent="-457200" algn="ctr">
              <a:spcBef>
                <a:spcPts val="600"/>
              </a:spcBef>
              <a:spcAft>
                <a:spcPts val="600"/>
              </a:spcAft>
              <a:tabLst>
                <a:tab pos="457200" algn="l"/>
              </a:tabLst>
            </a:pPr>
            <a:r>
              <a:rPr lang="sv-SE" altLang="ja-JP" sz="2000" b="1" dirty="0">
                <a:solidFill>
                  <a:srgbClr val="0000FF"/>
                </a:solidFill>
                <a:latin typeface="Arial" charset="0"/>
                <a:ea typeface="MS PGothic" pitchFamily="34" charset="-128"/>
              </a:rPr>
              <a:t>KẾT QUẢ GIÁM SÁT VIỆC LẬP VÀ KIỂM TOÁN BÁO CÁO TÀI CHÍNH HỢP NHẤT NĂM 2022</a:t>
            </a:r>
            <a:endParaRPr lang="en-US" altLang="ja-JP" sz="2000" b="1" dirty="0">
              <a:solidFill>
                <a:srgbClr val="0000FF"/>
              </a:solidFill>
              <a:latin typeface="Arial" charset="0"/>
              <a:ea typeface="MS PGothic" pitchFamily="34" charset="-128"/>
            </a:endParaRPr>
          </a:p>
        </p:txBody>
      </p:sp>
      <p:sp>
        <p:nvSpPr>
          <p:cNvPr id="5" name="AutoShape 10"/>
          <p:cNvSpPr>
            <a:spLocks noChangeArrowheads="1"/>
          </p:cNvSpPr>
          <p:nvPr/>
        </p:nvSpPr>
        <p:spPr bwMode="gray">
          <a:xfrm>
            <a:off x="2310885" y="758824"/>
            <a:ext cx="7586150" cy="508001"/>
          </a:xfrm>
          <a:prstGeom prst="roundRect">
            <a:avLst>
              <a:gd name="adj" fmla="val 50000"/>
            </a:avLst>
          </a:prstGeom>
          <a:solidFill>
            <a:schemeClr val="bg1"/>
          </a:solidFill>
          <a:ln w="28575" algn="ctr">
            <a:noFill/>
            <a:round/>
            <a:headEnd/>
            <a:tailEnd/>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txBody>
          <a:bodyPr wrap="none" anchor="ctr"/>
          <a:lstStyle>
            <a:lvl1pPr>
              <a:defRPr>
                <a:solidFill>
                  <a:srgbClr val="FFFFFF"/>
                </a:solidFill>
                <a:latin typeface="Times New Roman" pitchFamily="18" charset="0"/>
                <a:cs typeface="Arial" charset="0"/>
              </a:defRPr>
            </a:lvl1pPr>
            <a:lvl2pPr marL="742950" indent="-285750">
              <a:defRPr>
                <a:solidFill>
                  <a:srgbClr val="FFFFFF"/>
                </a:solidFill>
                <a:latin typeface="Times New Roman" pitchFamily="18" charset="0"/>
                <a:cs typeface="Arial" charset="0"/>
              </a:defRPr>
            </a:lvl2pPr>
            <a:lvl3pPr marL="1143000" indent="-228600">
              <a:defRPr>
                <a:solidFill>
                  <a:srgbClr val="FFFFFF"/>
                </a:solidFill>
                <a:latin typeface="Times New Roman" pitchFamily="18" charset="0"/>
                <a:cs typeface="Arial" charset="0"/>
              </a:defRPr>
            </a:lvl3pPr>
            <a:lvl4pPr marL="1600200" indent="-228600">
              <a:defRPr>
                <a:solidFill>
                  <a:srgbClr val="FFFFFF"/>
                </a:solidFill>
                <a:latin typeface="Times New Roman" pitchFamily="18" charset="0"/>
                <a:cs typeface="Arial" charset="0"/>
              </a:defRPr>
            </a:lvl4pPr>
            <a:lvl5pPr marL="2057400" indent="-228600">
              <a:defRPr>
                <a:solidFill>
                  <a:srgbClr val="FFFFFF"/>
                </a:solidFill>
                <a:latin typeface="Times New Roman" pitchFamily="18" charset="0"/>
                <a:cs typeface="Arial" charset="0"/>
              </a:defRPr>
            </a:lvl5pPr>
            <a:lvl6pPr marL="2514600" indent="-228600" eaLnBrk="0" fontAlgn="base" hangingPunct="0">
              <a:spcBef>
                <a:spcPct val="0"/>
              </a:spcBef>
              <a:spcAft>
                <a:spcPct val="0"/>
              </a:spcAft>
              <a:defRPr>
                <a:solidFill>
                  <a:srgbClr val="FFFFFF"/>
                </a:solidFill>
                <a:latin typeface="Times New Roman" pitchFamily="18" charset="0"/>
                <a:cs typeface="Arial" charset="0"/>
              </a:defRPr>
            </a:lvl6pPr>
            <a:lvl7pPr marL="2971800" indent="-228600" eaLnBrk="0" fontAlgn="base" hangingPunct="0">
              <a:spcBef>
                <a:spcPct val="0"/>
              </a:spcBef>
              <a:spcAft>
                <a:spcPct val="0"/>
              </a:spcAft>
              <a:defRPr>
                <a:solidFill>
                  <a:srgbClr val="FFFFFF"/>
                </a:solidFill>
                <a:latin typeface="Times New Roman" pitchFamily="18" charset="0"/>
                <a:cs typeface="Arial" charset="0"/>
              </a:defRPr>
            </a:lvl7pPr>
            <a:lvl8pPr marL="3429000" indent="-228600" eaLnBrk="0" fontAlgn="base" hangingPunct="0">
              <a:spcBef>
                <a:spcPct val="0"/>
              </a:spcBef>
              <a:spcAft>
                <a:spcPct val="0"/>
              </a:spcAft>
              <a:defRPr>
                <a:solidFill>
                  <a:srgbClr val="FFFFFF"/>
                </a:solidFill>
                <a:latin typeface="Times New Roman" pitchFamily="18" charset="0"/>
                <a:cs typeface="Arial" charset="0"/>
              </a:defRPr>
            </a:lvl8pPr>
            <a:lvl9pPr marL="3886200" indent="-228600" eaLnBrk="0" fontAlgn="base" hangingPunct="0">
              <a:spcBef>
                <a:spcPct val="0"/>
              </a:spcBef>
              <a:spcAft>
                <a:spcPct val="0"/>
              </a:spcAft>
              <a:defRPr>
                <a:solidFill>
                  <a:srgbClr val="FFFFFF"/>
                </a:solidFill>
                <a:latin typeface="Times New Roman" pitchFamily="18" charset="0"/>
                <a:cs typeface="Arial" charset="0"/>
              </a:defRPr>
            </a:lvl9pPr>
          </a:lstStyle>
          <a:p>
            <a:pPr algn="ctr">
              <a:defRPr/>
            </a:pPr>
            <a:r>
              <a:rPr lang="en-US" sz="2400" b="1" dirty="0" err="1">
                <a:solidFill>
                  <a:srgbClr val="CC0099"/>
                </a:solidFill>
                <a:effectLst>
                  <a:outerShdw blurRad="38100" dist="38100" dir="2700000" algn="tl">
                    <a:srgbClr val="C0C0C0"/>
                  </a:outerShdw>
                </a:effectLst>
                <a:latin typeface="Arial" panose="020B0604020202020204" pitchFamily="34" charset="0"/>
                <a:cs typeface="Arial" panose="020B0604020202020204" pitchFamily="34" charset="0"/>
              </a:rPr>
              <a:t>Phần</a:t>
            </a:r>
            <a:r>
              <a:rPr lang="en-US" sz="2400" b="1" dirty="0">
                <a:solidFill>
                  <a:srgbClr val="CC0099"/>
                </a:solidFill>
                <a:effectLst>
                  <a:outerShdw blurRad="38100" dist="38100" dir="2700000" algn="tl">
                    <a:srgbClr val="C0C0C0"/>
                  </a:outerShdw>
                </a:effectLst>
                <a:latin typeface="Arial" panose="020B0604020202020204" pitchFamily="34" charset="0"/>
                <a:cs typeface="Arial" panose="020B0604020202020204" pitchFamily="34" charset="0"/>
              </a:rPr>
              <a:t> II – BÁO CÁO CỦA BAN KIỂM SOÁT</a:t>
            </a:r>
          </a:p>
        </p:txBody>
      </p:sp>
      <p:sp>
        <p:nvSpPr>
          <p:cNvPr id="6" name="Rectangle 19">
            <a:extLst>
              <a:ext uri="{FF2B5EF4-FFF2-40B4-BE49-F238E27FC236}">
                <a16:creationId xmlns:a16="http://schemas.microsoft.com/office/drawing/2014/main" id="{7A0BB60C-6773-49C7-ACAB-1AD2D39B559F}"/>
              </a:ext>
            </a:extLst>
          </p:cNvPr>
          <p:cNvSpPr>
            <a:spLocks noChangeArrowheads="1"/>
          </p:cNvSpPr>
          <p:nvPr/>
        </p:nvSpPr>
        <p:spPr bwMode="auto">
          <a:xfrm>
            <a:off x="8527055" y="5504380"/>
            <a:ext cx="3664945" cy="1221553"/>
          </a:xfrm>
          <a:prstGeom prst="rect">
            <a:avLst/>
          </a:prstGeom>
          <a:noFill/>
          <a:ln w="19050" cap="sq" algn="ctr">
            <a:noFill/>
            <a:miter lim="800000"/>
            <a:headEnd/>
            <a:tailEnd/>
          </a:ln>
        </p:spPr>
        <p:txBody>
          <a:bodyPr wrap="square">
            <a:spAutoFit/>
          </a:bodyPr>
          <a:lstStyle/>
          <a:p>
            <a:pPr marL="85725" lvl="1" indent="-85725">
              <a:lnSpc>
                <a:spcPts val="2600"/>
              </a:lnSpc>
              <a:spcBef>
                <a:spcPts val="600"/>
              </a:spcBef>
            </a:pPr>
            <a:r>
              <a:rPr lang="en-US" altLang="en-US" dirty="0">
                <a:solidFill>
                  <a:schemeClr val="tx1"/>
                </a:solidFill>
                <a:latin typeface="Arial" charset="0"/>
              </a:rPr>
              <a:t>	</a:t>
            </a:r>
          </a:p>
          <a:p>
            <a:pPr marL="85725" lvl="1">
              <a:lnSpc>
                <a:spcPts val="2600"/>
              </a:lnSpc>
              <a:spcBef>
                <a:spcPts val="600"/>
              </a:spcBef>
            </a:pPr>
            <a:r>
              <a:rPr lang="en-US" altLang="en-US" sz="2000" dirty="0">
                <a:latin typeface="Arial" charset="0"/>
              </a:rPr>
              <a:t>3. </a:t>
            </a:r>
            <a:r>
              <a:rPr lang="en-US" altLang="en-US" sz="2000" dirty="0" err="1">
                <a:latin typeface="Arial" charset="0"/>
              </a:rPr>
              <a:t>Cty</a:t>
            </a:r>
            <a:r>
              <a:rPr lang="en-US" altLang="en-US" sz="2000" dirty="0">
                <a:latin typeface="Arial" charset="0"/>
              </a:rPr>
              <a:t> TNHH KPMG</a:t>
            </a:r>
          </a:p>
          <a:p>
            <a:pPr marL="85725" lvl="1">
              <a:lnSpc>
                <a:spcPts val="2600"/>
              </a:lnSpc>
              <a:spcBef>
                <a:spcPts val="600"/>
              </a:spcBef>
            </a:pPr>
            <a:r>
              <a:rPr lang="en-US" altLang="en-US" sz="2000" dirty="0">
                <a:solidFill>
                  <a:schemeClr val="tx1"/>
                </a:solidFill>
                <a:latin typeface="Arial" charset="0"/>
              </a:rPr>
              <a:t>4. </a:t>
            </a:r>
            <a:r>
              <a:rPr lang="en-US" altLang="en-US" sz="2000" dirty="0" err="1">
                <a:solidFill>
                  <a:schemeClr val="tx1"/>
                </a:solidFill>
                <a:latin typeface="Arial" charset="0"/>
              </a:rPr>
              <a:t>Cty</a:t>
            </a:r>
            <a:r>
              <a:rPr lang="en-US" altLang="en-US" sz="2000" dirty="0">
                <a:solidFill>
                  <a:schemeClr val="tx1"/>
                </a:solidFill>
                <a:latin typeface="Arial" charset="0"/>
              </a:rPr>
              <a:t> TNHH </a:t>
            </a:r>
            <a:r>
              <a:rPr lang="en-US" altLang="en-US" sz="2000" dirty="0" err="1">
                <a:solidFill>
                  <a:srgbClr val="000000"/>
                </a:solidFill>
                <a:latin typeface="Arial" charset="0"/>
              </a:rPr>
              <a:t>Kiểm</a:t>
            </a:r>
            <a:r>
              <a:rPr lang="en-US" altLang="en-US" sz="2000" dirty="0">
                <a:solidFill>
                  <a:srgbClr val="000000"/>
                </a:solidFill>
                <a:latin typeface="Arial" charset="0"/>
              </a:rPr>
              <a:t> </a:t>
            </a:r>
            <a:r>
              <a:rPr lang="en-US" altLang="en-US" sz="2000" dirty="0" err="1">
                <a:solidFill>
                  <a:srgbClr val="000000"/>
                </a:solidFill>
                <a:latin typeface="Arial" charset="0"/>
              </a:rPr>
              <a:t>toán</a:t>
            </a:r>
            <a:r>
              <a:rPr lang="en-US" altLang="en-US" sz="2000" dirty="0">
                <a:solidFill>
                  <a:srgbClr val="000000"/>
                </a:solidFill>
                <a:latin typeface="Arial" charset="0"/>
              </a:rPr>
              <a:t> RSM</a:t>
            </a:r>
          </a:p>
        </p:txBody>
      </p:sp>
      <p:sp>
        <p:nvSpPr>
          <p:cNvPr id="7" name="Rectangle 6">
            <a:extLst>
              <a:ext uri="{FF2B5EF4-FFF2-40B4-BE49-F238E27FC236}">
                <a16:creationId xmlns:a16="http://schemas.microsoft.com/office/drawing/2014/main" id="{45537315-F43A-486A-8CED-0AB4A5D7C694}"/>
              </a:ext>
            </a:extLst>
          </p:cNvPr>
          <p:cNvSpPr/>
          <p:nvPr/>
        </p:nvSpPr>
        <p:spPr>
          <a:xfrm>
            <a:off x="119011" y="5617244"/>
            <a:ext cx="4423143" cy="1092607"/>
          </a:xfrm>
          <a:prstGeom prst="rect">
            <a:avLst/>
          </a:prstGeom>
        </p:spPr>
        <p:txBody>
          <a:bodyPr wrap="square">
            <a:spAutoFit/>
          </a:bodyPr>
          <a:lstStyle/>
          <a:p>
            <a:pPr>
              <a:lnSpc>
                <a:spcPts val="2600"/>
              </a:lnSpc>
            </a:pPr>
            <a:r>
              <a:rPr lang="en-US" altLang="en-US" dirty="0">
                <a:latin typeface="Arial" charset="0"/>
              </a:rPr>
              <a:t>ĐỀ NGHỊ ĐHCĐ CHO PHÉP HĐQT ĐƯỢC KÝ HỢP ĐỒNG VỚI MỘT TRONG  CÁC ĐƠN VỊ </a:t>
            </a:r>
            <a:r>
              <a:rPr lang="en-US" altLang="en-US" dirty="0" err="1">
                <a:latin typeface="Arial" charset="0"/>
              </a:rPr>
              <a:t>KiỂM</a:t>
            </a:r>
            <a:r>
              <a:rPr lang="en-US" altLang="en-US" dirty="0">
                <a:latin typeface="Arial" charset="0"/>
              </a:rPr>
              <a:t> TOÁN SAU:</a:t>
            </a:r>
            <a:endParaRPr lang="en-US" dirty="0"/>
          </a:p>
        </p:txBody>
      </p:sp>
      <p:sp>
        <p:nvSpPr>
          <p:cNvPr id="8" name="Rectangle 2">
            <a:extLst>
              <a:ext uri="{FF2B5EF4-FFF2-40B4-BE49-F238E27FC236}">
                <a16:creationId xmlns:a16="http://schemas.microsoft.com/office/drawing/2014/main" id="{9B192FA3-0470-40E3-8F76-1BF211E65BFC}"/>
              </a:ext>
            </a:extLst>
          </p:cNvPr>
          <p:cNvSpPr txBox="1">
            <a:spLocks/>
          </p:cNvSpPr>
          <p:nvPr/>
        </p:nvSpPr>
        <p:spPr>
          <a:xfrm>
            <a:off x="0" y="5077420"/>
            <a:ext cx="12192000" cy="533400"/>
          </a:xfrm>
          <a:prstGeom prst="rect">
            <a:avLst/>
          </a:prstGeom>
        </p:spPr>
        <p:txBody>
          <a:bodyPr>
            <a:noAutofit/>
            <a:scene3d>
              <a:camera prst="orthographicFront"/>
              <a:lightRig rig="harsh" dir="t"/>
            </a:scene3d>
            <a:sp3d extrusionH="57150" prstMaterial="matte">
              <a:bevelT w="63500" h="12700" prst="angle"/>
              <a:contourClr>
                <a:schemeClr val="bg1">
                  <a:lumMod val="65000"/>
                </a:schemeClr>
              </a:contourClr>
            </a:sp3d>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altLang="en-US" sz="2400" b="1" dirty="0">
                <a:ln/>
                <a:solidFill>
                  <a:srgbClr val="0000F2"/>
                </a:solidFill>
                <a:latin typeface="Arial" panose="020B0604020202020204" pitchFamily="34" charset="0"/>
                <a:cs typeface="Arial" panose="020B0604020202020204" pitchFamily="34" charset="0"/>
              </a:rPr>
              <a:t>KIẾN NGHỊ ĐHĐCĐ THÔNG QUA DANH SÁCH CTY KIỂM TOÁN BCTC NĂM 2023</a:t>
            </a:r>
          </a:p>
        </p:txBody>
      </p:sp>
      <p:sp>
        <p:nvSpPr>
          <p:cNvPr id="9" name="Rectangle 19">
            <a:extLst>
              <a:ext uri="{FF2B5EF4-FFF2-40B4-BE49-F238E27FC236}">
                <a16:creationId xmlns:a16="http://schemas.microsoft.com/office/drawing/2014/main" id="{DA2C7147-498F-424D-96E8-1B1B3F01BC8D}"/>
              </a:ext>
            </a:extLst>
          </p:cNvPr>
          <p:cNvSpPr>
            <a:spLocks noChangeArrowheads="1"/>
          </p:cNvSpPr>
          <p:nvPr/>
        </p:nvSpPr>
        <p:spPr bwMode="auto">
          <a:xfrm>
            <a:off x="4544926" y="5510804"/>
            <a:ext cx="3982129" cy="1221553"/>
          </a:xfrm>
          <a:prstGeom prst="rect">
            <a:avLst/>
          </a:prstGeom>
          <a:noFill/>
          <a:ln w="19050" cap="sq" algn="ctr">
            <a:noFill/>
            <a:miter lim="800000"/>
            <a:headEnd/>
            <a:tailEnd/>
          </a:ln>
        </p:spPr>
        <p:txBody>
          <a:bodyPr wrap="square">
            <a:spAutoFit/>
          </a:bodyPr>
          <a:lstStyle/>
          <a:p>
            <a:pPr marL="85725" lvl="1" indent="-85725">
              <a:lnSpc>
                <a:spcPts val="2600"/>
              </a:lnSpc>
              <a:spcBef>
                <a:spcPts val="600"/>
              </a:spcBef>
            </a:pPr>
            <a:r>
              <a:rPr lang="en-US" altLang="en-US" dirty="0">
                <a:solidFill>
                  <a:schemeClr val="tx1"/>
                </a:solidFill>
                <a:latin typeface="Arial" charset="0"/>
              </a:rPr>
              <a:t>	</a:t>
            </a:r>
          </a:p>
          <a:p>
            <a:pPr marL="446088" lvl="1" indent="-360363">
              <a:lnSpc>
                <a:spcPts val="2600"/>
              </a:lnSpc>
              <a:spcBef>
                <a:spcPts val="600"/>
              </a:spcBef>
              <a:buFontTx/>
              <a:buAutoNum type="arabicPeriod"/>
            </a:pPr>
            <a:r>
              <a:rPr lang="en-US" altLang="en-US" sz="2000" dirty="0" err="1">
                <a:solidFill>
                  <a:schemeClr val="tx1"/>
                </a:solidFill>
                <a:latin typeface="Arial" charset="0"/>
              </a:rPr>
              <a:t>Cty</a:t>
            </a:r>
            <a:r>
              <a:rPr lang="en-US" altLang="en-US" sz="2000" dirty="0">
                <a:solidFill>
                  <a:schemeClr val="tx1"/>
                </a:solidFill>
                <a:latin typeface="Arial" charset="0"/>
              </a:rPr>
              <a:t> TNHH Ernst &amp; Young VN</a:t>
            </a:r>
          </a:p>
          <a:p>
            <a:pPr marL="446088" lvl="1" indent="-360363">
              <a:lnSpc>
                <a:spcPts val="2600"/>
              </a:lnSpc>
              <a:spcBef>
                <a:spcPts val="600"/>
              </a:spcBef>
              <a:buFontTx/>
              <a:buAutoNum type="arabicPeriod"/>
            </a:pPr>
            <a:r>
              <a:rPr lang="en-US" altLang="en-US" sz="2000" dirty="0" err="1">
                <a:solidFill>
                  <a:schemeClr val="tx1"/>
                </a:solidFill>
                <a:latin typeface="Arial" charset="0"/>
              </a:rPr>
              <a:t>Cty</a:t>
            </a:r>
            <a:r>
              <a:rPr lang="en-US" altLang="en-US" sz="2000" dirty="0">
                <a:solidFill>
                  <a:schemeClr val="tx1"/>
                </a:solidFill>
                <a:latin typeface="Arial" charset="0"/>
              </a:rPr>
              <a:t> </a:t>
            </a:r>
            <a:r>
              <a:rPr lang="en-US" altLang="en-US" sz="2000" dirty="0" err="1">
                <a:solidFill>
                  <a:schemeClr val="tx1"/>
                </a:solidFill>
                <a:latin typeface="Arial" charset="0"/>
              </a:rPr>
              <a:t>TNHH</a:t>
            </a:r>
            <a:r>
              <a:rPr lang="en-US" altLang="en-US" sz="2000" dirty="0">
                <a:solidFill>
                  <a:schemeClr val="tx1"/>
                </a:solidFill>
                <a:latin typeface="Arial" charset="0"/>
              </a:rPr>
              <a:t> Deloitte </a:t>
            </a:r>
            <a:r>
              <a:rPr lang="en-US" altLang="en-US" sz="2000" dirty="0" err="1">
                <a:solidFill>
                  <a:schemeClr val="tx1"/>
                </a:solidFill>
                <a:latin typeface="Arial" charset="0"/>
              </a:rPr>
              <a:t>Việt</a:t>
            </a:r>
            <a:r>
              <a:rPr lang="en-US" altLang="en-US" sz="2000" dirty="0">
                <a:solidFill>
                  <a:schemeClr val="tx1"/>
                </a:solidFill>
                <a:latin typeface="Arial" charset="0"/>
              </a:rPr>
              <a:t> Nam</a:t>
            </a:r>
          </a:p>
        </p:txBody>
      </p:sp>
    </p:spTree>
    <p:extLst>
      <p:ext uri="{BB962C8B-B14F-4D97-AF65-F5344CB8AC3E}">
        <p14:creationId xmlns:p14="http://schemas.microsoft.com/office/powerpoint/2010/main" val="423442864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10">
            <a:extLst>
              <a:ext uri="{FF2B5EF4-FFF2-40B4-BE49-F238E27FC236}">
                <a16:creationId xmlns:a16="http://schemas.microsoft.com/office/drawing/2014/main" id="{3E0D249A-2CC3-41A0-8C5E-50D9E67174F0}"/>
              </a:ext>
            </a:extLst>
          </p:cNvPr>
          <p:cNvSpPr>
            <a:spLocks noChangeArrowheads="1"/>
          </p:cNvSpPr>
          <p:nvPr/>
        </p:nvSpPr>
        <p:spPr bwMode="gray">
          <a:xfrm>
            <a:off x="672029" y="835942"/>
            <a:ext cx="10432974" cy="508001"/>
          </a:xfrm>
          <a:prstGeom prst="roundRect">
            <a:avLst>
              <a:gd name="adj" fmla="val 50000"/>
            </a:avLst>
          </a:prstGeom>
          <a:solidFill>
            <a:schemeClr val="bg1"/>
          </a:solidFill>
          <a:ln w="28575" algn="ctr">
            <a:noFill/>
            <a:round/>
            <a:headEnd/>
            <a:tailEnd/>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txBody>
          <a:bodyPr wrap="none" anchor="ctr"/>
          <a:lstStyle>
            <a:lvl1pPr>
              <a:defRPr>
                <a:solidFill>
                  <a:srgbClr val="FFFFFF"/>
                </a:solidFill>
                <a:latin typeface="Times New Roman" pitchFamily="18" charset="0"/>
                <a:cs typeface="Arial" charset="0"/>
              </a:defRPr>
            </a:lvl1pPr>
            <a:lvl2pPr marL="742950" indent="-285750">
              <a:defRPr>
                <a:solidFill>
                  <a:srgbClr val="FFFFFF"/>
                </a:solidFill>
                <a:latin typeface="Times New Roman" pitchFamily="18" charset="0"/>
                <a:cs typeface="Arial" charset="0"/>
              </a:defRPr>
            </a:lvl2pPr>
            <a:lvl3pPr marL="1143000" indent="-228600">
              <a:defRPr>
                <a:solidFill>
                  <a:srgbClr val="FFFFFF"/>
                </a:solidFill>
                <a:latin typeface="Times New Roman" pitchFamily="18" charset="0"/>
                <a:cs typeface="Arial" charset="0"/>
              </a:defRPr>
            </a:lvl3pPr>
            <a:lvl4pPr marL="1600200" indent="-228600">
              <a:defRPr>
                <a:solidFill>
                  <a:srgbClr val="FFFFFF"/>
                </a:solidFill>
                <a:latin typeface="Times New Roman" pitchFamily="18" charset="0"/>
                <a:cs typeface="Arial" charset="0"/>
              </a:defRPr>
            </a:lvl4pPr>
            <a:lvl5pPr marL="2057400" indent="-228600">
              <a:defRPr>
                <a:solidFill>
                  <a:srgbClr val="FFFFFF"/>
                </a:solidFill>
                <a:latin typeface="Times New Roman" pitchFamily="18" charset="0"/>
                <a:cs typeface="Arial" charset="0"/>
              </a:defRPr>
            </a:lvl5pPr>
            <a:lvl6pPr marL="2514600" indent="-228600" eaLnBrk="0" fontAlgn="base" hangingPunct="0">
              <a:spcBef>
                <a:spcPct val="0"/>
              </a:spcBef>
              <a:spcAft>
                <a:spcPct val="0"/>
              </a:spcAft>
              <a:defRPr>
                <a:solidFill>
                  <a:srgbClr val="FFFFFF"/>
                </a:solidFill>
                <a:latin typeface="Times New Roman" pitchFamily="18" charset="0"/>
                <a:cs typeface="Arial" charset="0"/>
              </a:defRPr>
            </a:lvl6pPr>
            <a:lvl7pPr marL="2971800" indent="-228600" eaLnBrk="0" fontAlgn="base" hangingPunct="0">
              <a:spcBef>
                <a:spcPct val="0"/>
              </a:spcBef>
              <a:spcAft>
                <a:spcPct val="0"/>
              </a:spcAft>
              <a:defRPr>
                <a:solidFill>
                  <a:srgbClr val="FFFFFF"/>
                </a:solidFill>
                <a:latin typeface="Times New Roman" pitchFamily="18" charset="0"/>
                <a:cs typeface="Arial" charset="0"/>
              </a:defRPr>
            </a:lvl7pPr>
            <a:lvl8pPr marL="3429000" indent="-228600" eaLnBrk="0" fontAlgn="base" hangingPunct="0">
              <a:spcBef>
                <a:spcPct val="0"/>
              </a:spcBef>
              <a:spcAft>
                <a:spcPct val="0"/>
              </a:spcAft>
              <a:defRPr>
                <a:solidFill>
                  <a:srgbClr val="FFFFFF"/>
                </a:solidFill>
                <a:latin typeface="Times New Roman" pitchFamily="18" charset="0"/>
                <a:cs typeface="Arial" charset="0"/>
              </a:defRPr>
            </a:lvl8pPr>
            <a:lvl9pPr marL="3886200" indent="-228600" eaLnBrk="0" fontAlgn="base" hangingPunct="0">
              <a:spcBef>
                <a:spcPct val="0"/>
              </a:spcBef>
              <a:spcAft>
                <a:spcPct val="0"/>
              </a:spcAft>
              <a:defRPr>
                <a:solidFill>
                  <a:srgbClr val="FFFFFF"/>
                </a:solidFill>
                <a:latin typeface="Times New Roman" pitchFamily="18" charset="0"/>
                <a:cs typeface="Arial" charset="0"/>
              </a:defRPr>
            </a:lvl9pPr>
          </a:lstStyle>
          <a:p>
            <a:pPr algn="ctr">
              <a:defRPr/>
            </a:pPr>
            <a:r>
              <a:rPr lang="en-US" sz="2400" b="1" dirty="0" err="1">
                <a:solidFill>
                  <a:srgbClr val="CC0099"/>
                </a:solidFill>
                <a:effectLst>
                  <a:outerShdw blurRad="38100" dist="38100" dir="2700000" algn="tl">
                    <a:srgbClr val="C0C0C0"/>
                  </a:outerShdw>
                </a:effectLst>
                <a:latin typeface="Arial" panose="020B0604020202020204" pitchFamily="34" charset="0"/>
                <a:cs typeface="Arial" panose="020B0604020202020204" pitchFamily="34" charset="0"/>
              </a:rPr>
              <a:t>Phần</a:t>
            </a:r>
            <a:r>
              <a:rPr lang="en-US" sz="2400" b="1" dirty="0">
                <a:solidFill>
                  <a:srgbClr val="CC0099"/>
                </a:solidFill>
                <a:effectLst>
                  <a:outerShdw blurRad="38100" dist="38100" dir="2700000" algn="tl">
                    <a:srgbClr val="C0C0C0"/>
                  </a:outerShdw>
                </a:effectLst>
                <a:latin typeface="Arial" panose="020B0604020202020204" pitchFamily="34" charset="0"/>
                <a:cs typeface="Arial" panose="020B0604020202020204" pitchFamily="34" charset="0"/>
              </a:rPr>
              <a:t> III – TỜ TRÌNH KẾ HOẠCH PHÁT HÀNH CỔ PHIẾU RIÊNG LẺ</a:t>
            </a:r>
          </a:p>
        </p:txBody>
      </p:sp>
      <p:sp>
        <p:nvSpPr>
          <p:cNvPr id="3" name="Rectangle 2">
            <a:extLst>
              <a:ext uri="{FF2B5EF4-FFF2-40B4-BE49-F238E27FC236}">
                <a16:creationId xmlns:a16="http://schemas.microsoft.com/office/drawing/2014/main" id="{E6895721-634E-4284-9499-5E0BC63ED4ED}"/>
              </a:ext>
            </a:extLst>
          </p:cNvPr>
          <p:cNvSpPr/>
          <p:nvPr/>
        </p:nvSpPr>
        <p:spPr>
          <a:xfrm>
            <a:off x="209320" y="1498179"/>
            <a:ext cx="11982680" cy="5295489"/>
          </a:xfrm>
          <a:prstGeom prst="rect">
            <a:avLst/>
          </a:prstGeom>
        </p:spPr>
        <p:txBody>
          <a:bodyPr wrap="square">
            <a:spAutoFit/>
          </a:bodyPr>
          <a:lstStyle/>
          <a:p>
            <a:pPr indent="-171450" algn="ctr">
              <a:lnSpc>
                <a:spcPts val="3000"/>
              </a:lnSpc>
              <a:spcBef>
                <a:spcPts val="600"/>
              </a:spcBef>
              <a:spcAft>
                <a:spcPts val="600"/>
              </a:spcAft>
            </a:pPr>
            <a:r>
              <a:rPr lang="en-US" sz="2300" b="1" dirty="0">
                <a:solidFill>
                  <a:srgbClr val="000000"/>
                </a:solidFill>
                <a:latin typeface="Arial" panose="020B0604020202020204" pitchFamily="34" charset="0"/>
                <a:ea typeface="Calibri" panose="020F0502020204030204" pitchFamily="34" charset="0"/>
                <a:cs typeface="Arial" panose="020B0604020202020204" pitchFamily="34" charset="0"/>
              </a:rPr>
              <a:t>I- KẾ HOẠCH PHÁT HÀNH CỔ PHIẾU RIÊNG LẺ</a:t>
            </a:r>
            <a:endParaRPr lang="en-US" sz="2300" dirty="0">
              <a:solidFill>
                <a:srgbClr val="000000"/>
              </a:solidFill>
              <a:latin typeface="Arial" panose="020B0604020202020204" pitchFamily="34" charset="0"/>
              <a:ea typeface="Calibri" panose="020F0502020204030204" pitchFamily="34" charset="0"/>
              <a:cs typeface="Arial" panose="020B0604020202020204" pitchFamily="34" charset="0"/>
            </a:endParaRPr>
          </a:p>
          <a:p>
            <a:pPr marL="171450" marR="0" indent="-171450">
              <a:lnSpc>
                <a:spcPts val="3000"/>
              </a:lnSpc>
              <a:spcBef>
                <a:spcPts val="600"/>
              </a:spcBef>
              <a:spcAft>
                <a:spcPts val="600"/>
              </a:spcAft>
            </a:pPr>
            <a:r>
              <a:rPr lang="en-US" sz="2300" dirty="0">
                <a:solidFill>
                  <a:srgbClr val="000000"/>
                </a:solidFill>
                <a:latin typeface="Arial" panose="020B0604020202020204" pitchFamily="34" charset="0"/>
                <a:ea typeface="Calibri" panose="020F0502020204030204" pitchFamily="34" charset="0"/>
                <a:cs typeface="Arial" panose="020B0604020202020204" pitchFamily="34" charset="0"/>
              </a:rPr>
              <a:t>1. </a:t>
            </a:r>
            <a:r>
              <a:rPr lang="en-US" sz="2300" dirty="0" err="1">
                <a:solidFill>
                  <a:srgbClr val="000000"/>
                </a:solidFill>
                <a:latin typeface="Arial" panose="020B0604020202020204" pitchFamily="34" charset="0"/>
                <a:ea typeface="Times New Roman" panose="02020603050405020304" pitchFamily="18" charset="0"/>
                <a:cs typeface="Arial" panose="020B0604020202020204" pitchFamily="34" charset="0"/>
              </a:rPr>
              <a:t>Tên</a:t>
            </a:r>
            <a:r>
              <a:rPr lang="en-US" sz="2300" dirty="0">
                <a:solidFill>
                  <a:srgbClr val="000000"/>
                </a:solidFill>
                <a:latin typeface="Arial" panose="020B0604020202020204" pitchFamily="34" charset="0"/>
                <a:ea typeface="Times New Roman" panose="02020603050405020304" pitchFamily="18" charset="0"/>
                <a:cs typeface="Arial" panose="020B0604020202020204" pitchFamily="34" charset="0"/>
              </a:rPr>
              <a:t> </a:t>
            </a:r>
            <a:r>
              <a:rPr lang="en-US" sz="2300" dirty="0" err="1">
                <a:solidFill>
                  <a:srgbClr val="000000"/>
                </a:solidFill>
                <a:latin typeface="Arial" panose="020B0604020202020204" pitchFamily="34" charset="0"/>
                <a:ea typeface="Times New Roman" panose="02020603050405020304" pitchFamily="18" charset="0"/>
                <a:cs typeface="Arial" panose="020B0604020202020204" pitchFamily="34" charset="0"/>
              </a:rPr>
              <a:t>cổ</a:t>
            </a:r>
            <a:r>
              <a:rPr lang="en-US" sz="2300" dirty="0">
                <a:solidFill>
                  <a:srgbClr val="000000"/>
                </a:solidFill>
                <a:latin typeface="Arial" panose="020B0604020202020204" pitchFamily="34" charset="0"/>
                <a:ea typeface="Times New Roman" panose="02020603050405020304" pitchFamily="18" charset="0"/>
                <a:cs typeface="Arial" panose="020B0604020202020204" pitchFamily="34" charset="0"/>
              </a:rPr>
              <a:t> </a:t>
            </a:r>
            <a:r>
              <a:rPr lang="en-US" sz="2300" dirty="0" err="1">
                <a:solidFill>
                  <a:srgbClr val="000000"/>
                </a:solidFill>
                <a:latin typeface="Arial" panose="020B0604020202020204" pitchFamily="34" charset="0"/>
                <a:ea typeface="Times New Roman" panose="02020603050405020304" pitchFamily="18" charset="0"/>
                <a:cs typeface="Arial" panose="020B0604020202020204" pitchFamily="34" charset="0"/>
              </a:rPr>
              <a:t>phiếu</a:t>
            </a:r>
            <a:r>
              <a:rPr lang="en-US" sz="2300" dirty="0">
                <a:solidFill>
                  <a:srgbClr val="000000"/>
                </a:solidFill>
                <a:latin typeface="Arial" panose="020B0604020202020204" pitchFamily="34" charset="0"/>
                <a:ea typeface="Times New Roman" panose="02020603050405020304" pitchFamily="18" charset="0"/>
                <a:cs typeface="Arial" panose="020B0604020202020204" pitchFamily="34" charset="0"/>
              </a:rPr>
              <a:t>: </a:t>
            </a:r>
            <a:r>
              <a:rPr lang="en-US" sz="2300" dirty="0" err="1">
                <a:solidFill>
                  <a:srgbClr val="000000"/>
                </a:solidFill>
                <a:latin typeface="Arial" panose="020B0604020202020204" pitchFamily="34" charset="0"/>
                <a:ea typeface="Times New Roman" panose="02020603050405020304" pitchFamily="18" charset="0"/>
                <a:cs typeface="Arial" panose="020B0604020202020204" pitchFamily="34" charset="0"/>
              </a:rPr>
              <a:t>Cổ</a:t>
            </a:r>
            <a:r>
              <a:rPr lang="en-US" sz="2300" dirty="0">
                <a:solidFill>
                  <a:srgbClr val="000000"/>
                </a:solidFill>
                <a:latin typeface="Arial" panose="020B0604020202020204" pitchFamily="34" charset="0"/>
                <a:ea typeface="Times New Roman" panose="02020603050405020304" pitchFamily="18" charset="0"/>
                <a:cs typeface="Arial" panose="020B0604020202020204" pitchFamily="34" charset="0"/>
              </a:rPr>
              <a:t> </a:t>
            </a:r>
            <a:r>
              <a:rPr lang="en-US" sz="2300" dirty="0" err="1">
                <a:solidFill>
                  <a:srgbClr val="000000"/>
                </a:solidFill>
                <a:latin typeface="Arial" panose="020B0604020202020204" pitchFamily="34" charset="0"/>
                <a:ea typeface="Times New Roman" panose="02020603050405020304" pitchFamily="18" charset="0"/>
                <a:cs typeface="Arial" panose="020B0604020202020204" pitchFamily="34" charset="0"/>
              </a:rPr>
              <a:t>phiếu</a:t>
            </a:r>
            <a:r>
              <a:rPr lang="en-US" sz="2300" dirty="0">
                <a:solidFill>
                  <a:srgbClr val="000000"/>
                </a:solidFill>
                <a:latin typeface="Arial" panose="020B0604020202020204" pitchFamily="34" charset="0"/>
                <a:ea typeface="Times New Roman" panose="02020603050405020304" pitchFamily="18" charset="0"/>
                <a:cs typeface="Arial" panose="020B0604020202020204" pitchFamily="34" charset="0"/>
              </a:rPr>
              <a:t> POM</a:t>
            </a:r>
            <a:endParaRPr lang="en-US" sz="2300" dirty="0">
              <a:solidFill>
                <a:srgbClr val="000000"/>
              </a:solidFill>
              <a:latin typeface="Arial" panose="020B0604020202020204" pitchFamily="34" charset="0"/>
              <a:ea typeface="Calibri" panose="020F0502020204030204" pitchFamily="34" charset="0"/>
              <a:cs typeface="Arial" panose="020B0604020202020204" pitchFamily="34" charset="0"/>
            </a:endParaRPr>
          </a:p>
          <a:p>
            <a:pPr marL="171450" marR="0" indent="-171450">
              <a:lnSpc>
                <a:spcPts val="3000"/>
              </a:lnSpc>
              <a:spcBef>
                <a:spcPts val="600"/>
              </a:spcBef>
              <a:spcAft>
                <a:spcPts val="600"/>
              </a:spcAft>
            </a:pPr>
            <a:r>
              <a:rPr lang="en-US" sz="2300" dirty="0">
                <a:solidFill>
                  <a:srgbClr val="000000"/>
                </a:solidFill>
                <a:latin typeface="Arial" panose="020B0604020202020204" pitchFamily="34" charset="0"/>
                <a:ea typeface="Times New Roman" panose="02020603050405020304" pitchFamily="18" charset="0"/>
                <a:cs typeface="Arial" panose="020B0604020202020204" pitchFamily="34" charset="0"/>
              </a:rPr>
              <a:t>2. </a:t>
            </a:r>
            <a:r>
              <a:rPr lang="en-US" sz="2300" dirty="0" err="1">
                <a:solidFill>
                  <a:srgbClr val="000000"/>
                </a:solidFill>
                <a:latin typeface="Arial" panose="020B0604020202020204" pitchFamily="34" charset="0"/>
                <a:ea typeface="Times New Roman" panose="02020603050405020304" pitchFamily="18" charset="0"/>
                <a:cs typeface="Arial" panose="020B0604020202020204" pitchFamily="34" charset="0"/>
              </a:rPr>
              <a:t>Loại</a:t>
            </a:r>
            <a:r>
              <a:rPr lang="en-US" sz="2300" dirty="0">
                <a:solidFill>
                  <a:srgbClr val="000000"/>
                </a:solidFill>
                <a:latin typeface="Arial" panose="020B0604020202020204" pitchFamily="34" charset="0"/>
                <a:ea typeface="Times New Roman" panose="02020603050405020304" pitchFamily="18" charset="0"/>
                <a:cs typeface="Arial" panose="020B0604020202020204" pitchFamily="34" charset="0"/>
              </a:rPr>
              <a:t> </a:t>
            </a:r>
            <a:r>
              <a:rPr lang="en-US" sz="2300" dirty="0" err="1">
                <a:solidFill>
                  <a:srgbClr val="000000"/>
                </a:solidFill>
                <a:latin typeface="Arial" panose="020B0604020202020204" pitchFamily="34" charset="0"/>
                <a:ea typeface="Times New Roman" panose="02020603050405020304" pitchFamily="18" charset="0"/>
                <a:cs typeface="Arial" panose="020B0604020202020204" pitchFamily="34" charset="0"/>
              </a:rPr>
              <a:t>cổ</a:t>
            </a:r>
            <a:r>
              <a:rPr lang="en-US" sz="2300" dirty="0">
                <a:solidFill>
                  <a:srgbClr val="000000"/>
                </a:solidFill>
                <a:latin typeface="Arial" panose="020B0604020202020204" pitchFamily="34" charset="0"/>
                <a:ea typeface="Times New Roman" panose="02020603050405020304" pitchFamily="18" charset="0"/>
                <a:cs typeface="Arial" panose="020B0604020202020204" pitchFamily="34" charset="0"/>
              </a:rPr>
              <a:t> </a:t>
            </a:r>
            <a:r>
              <a:rPr lang="en-US" sz="2300" dirty="0" err="1">
                <a:solidFill>
                  <a:srgbClr val="000000"/>
                </a:solidFill>
                <a:latin typeface="Arial" panose="020B0604020202020204" pitchFamily="34" charset="0"/>
                <a:ea typeface="Times New Roman" panose="02020603050405020304" pitchFamily="18" charset="0"/>
                <a:cs typeface="Arial" panose="020B0604020202020204" pitchFamily="34" charset="0"/>
              </a:rPr>
              <a:t>phiếu</a:t>
            </a:r>
            <a:r>
              <a:rPr lang="en-US" sz="2300" dirty="0">
                <a:solidFill>
                  <a:srgbClr val="000000"/>
                </a:solidFill>
                <a:latin typeface="Arial" panose="020B0604020202020204" pitchFamily="34" charset="0"/>
                <a:ea typeface="Times New Roman" panose="02020603050405020304" pitchFamily="18" charset="0"/>
                <a:cs typeface="Arial" panose="020B0604020202020204" pitchFamily="34" charset="0"/>
              </a:rPr>
              <a:t>: </a:t>
            </a:r>
            <a:r>
              <a:rPr lang="en-US" sz="2300" dirty="0" err="1">
                <a:solidFill>
                  <a:srgbClr val="000000"/>
                </a:solidFill>
                <a:latin typeface="Arial" panose="020B0604020202020204" pitchFamily="34" charset="0"/>
                <a:ea typeface="Times New Roman" panose="02020603050405020304" pitchFamily="18" charset="0"/>
                <a:cs typeface="Arial" panose="020B0604020202020204" pitchFamily="34" charset="0"/>
              </a:rPr>
              <a:t>cổ</a:t>
            </a:r>
            <a:r>
              <a:rPr lang="en-US" sz="2300" dirty="0">
                <a:solidFill>
                  <a:srgbClr val="000000"/>
                </a:solidFill>
                <a:latin typeface="Arial" panose="020B0604020202020204" pitchFamily="34" charset="0"/>
                <a:ea typeface="Times New Roman" panose="02020603050405020304" pitchFamily="18" charset="0"/>
                <a:cs typeface="Arial" panose="020B0604020202020204" pitchFamily="34" charset="0"/>
              </a:rPr>
              <a:t> </a:t>
            </a:r>
            <a:r>
              <a:rPr lang="en-US" sz="2300" dirty="0" err="1">
                <a:solidFill>
                  <a:srgbClr val="000000"/>
                </a:solidFill>
                <a:latin typeface="Arial" panose="020B0604020202020204" pitchFamily="34" charset="0"/>
                <a:ea typeface="Times New Roman" panose="02020603050405020304" pitchFamily="18" charset="0"/>
                <a:cs typeface="Arial" panose="020B0604020202020204" pitchFamily="34" charset="0"/>
              </a:rPr>
              <a:t>phiếu</a:t>
            </a:r>
            <a:r>
              <a:rPr lang="en-US" sz="2300" dirty="0">
                <a:solidFill>
                  <a:srgbClr val="000000"/>
                </a:solidFill>
                <a:latin typeface="Arial" panose="020B0604020202020204" pitchFamily="34" charset="0"/>
                <a:ea typeface="Times New Roman" panose="02020603050405020304" pitchFamily="18" charset="0"/>
                <a:cs typeface="Arial" panose="020B0604020202020204" pitchFamily="34" charset="0"/>
              </a:rPr>
              <a:t> </a:t>
            </a:r>
            <a:r>
              <a:rPr lang="en-US" sz="2300" dirty="0" err="1">
                <a:solidFill>
                  <a:srgbClr val="000000"/>
                </a:solidFill>
                <a:latin typeface="Arial" panose="020B0604020202020204" pitchFamily="34" charset="0"/>
                <a:ea typeface="Times New Roman" panose="02020603050405020304" pitchFamily="18" charset="0"/>
                <a:cs typeface="Arial" panose="020B0604020202020204" pitchFamily="34" charset="0"/>
              </a:rPr>
              <a:t>phổ</a:t>
            </a:r>
            <a:r>
              <a:rPr lang="en-US" sz="2300" dirty="0">
                <a:solidFill>
                  <a:srgbClr val="000000"/>
                </a:solidFill>
                <a:latin typeface="Arial" panose="020B0604020202020204" pitchFamily="34" charset="0"/>
                <a:ea typeface="Times New Roman" panose="02020603050405020304" pitchFamily="18" charset="0"/>
                <a:cs typeface="Arial" panose="020B0604020202020204" pitchFamily="34" charset="0"/>
              </a:rPr>
              <a:t> </a:t>
            </a:r>
            <a:r>
              <a:rPr lang="en-US" sz="2300" dirty="0" err="1">
                <a:solidFill>
                  <a:srgbClr val="000000"/>
                </a:solidFill>
                <a:latin typeface="Arial" panose="020B0604020202020204" pitchFamily="34" charset="0"/>
                <a:ea typeface="Times New Roman" panose="02020603050405020304" pitchFamily="18" charset="0"/>
                <a:cs typeface="Arial" panose="020B0604020202020204" pitchFamily="34" charset="0"/>
              </a:rPr>
              <a:t>thông</a:t>
            </a:r>
            <a:endParaRPr lang="en-US" sz="2300" dirty="0">
              <a:solidFill>
                <a:srgbClr val="000000"/>
              </a:solidFill>
              <a:latin typeface="Arial" panose="020B0604020202020204" pitchFamily="34" charset="0"/>
              <a:ea typeface="Calibri" panose="020F0502020204030204" pitchFamily="34" charset="0"/>
              <a:cs typeface="Arial" panose="020B0604020202020204" pitchFamily="34" charset="0"/>
            </a:endParaRPr>
          </a:p>
          <a:p>
            <a:pPr marL="171450" marR="0" indent="-171450">
              <a:lnSpc>
                <a:spcPts val="3000"/>
              </a:lnSpc>
              <a:spcBef>
                <a:spcPts val="600"/>
              </a:spcBef>
              <a:spcAft>
                <a:spcPts val="600"/>
              </a:spcAft>
            </a:pPr>
            <a:r>
              <a:rPr lang="en-US" sz="2300" dirty="0">
                <a:solidFill>
                  <a:srgbClr val="000000"/>
                </a:solidFill>
                <a:latin typeface="Arial" panose="020B0604020202020204" pitchFamily="34" charset="0"/>
                <a:ea typeface="Times New Roman" panose="02020603050405020304" pitchFamily="18" charset="0"/>
                <a:cs typeface="Arial" panose="020B0604020202020204" pitchFamily="34" charset="0"/>
              </a:rPr>
              <a:t>3. </a:t>
            </a:r>
            <a:r>
              <a:rPr lang="en-US" sz="2300" dirty="0" err="1">
                <a:solidFill>
                  <a:srgbClr val="000000"/>
                </a:solidFill>
                <a:latin typeface="Arial" panose="020B0604020202020204" pitchFamily="34" charset="0"/>
                <a:ea typeface="Times New Roman" panose="02020603050405020304" pitchFamily="18" charset="0"/>
                <a:cs typeface="Arial" panose="020B0604020202020204" pitchFamily="34" charset="0"/>
              </a:rPr>
              <a:t>Mệnh</a:t>
            </a:r>
            <a:r>
              <a:rPr lang="en-US" sz="2300" dirty="0">
                <a:solidFill>
                  <a:srgbClr val="000000"/>
                </a:solidFill>
                <a:latin typeface="Arial" panose="020B0604020202020204" pitchFamily="34" charset="0"/>
                <a:ea typeface="Times New Roman" panose="02020603050405020304" pitchFamily="18" charset="0"/>
                <a:cs typeface="Arial" panose="020B0604020202020204" pitchFamily="34" charset="0"/>
              </a:rPr>
              <a:t> </a:t>
            </a:r>
            <a:r>
              <a:rPr lang="en-US" sz="2300" dirty="0" err="1">
                <a:solidFill>
                  <a:srgbClr val="000000"/>
                </a:solidFill>
                <a:latin typeface="Arial" panose="020B0604020202020204" pitchFamily="34" charset="0"/>
                <a:ea typeface="Times New Roman" panose="02020603050405020304" pitchFamily="18" charset="0"/>
                <a:cs typeface="Arial" panose="020B0604020202020204" pitchFamily="34" charset="0"/>
              </a:rPr>
              <a:t>giá</a:t>
            </a:r>
            <a:r>
              <a:rPr lang="en-US" sz="2300" dirty="0">
                <a:solidFill>
                  <a:srgbClr val="000000"/>
                </a:solidFill>
                <a:latin typeface="Arial" panose="020B0604020202020204" pitchFamily="34" charset="0"/>
                <a:ea typeface="Times New Roman" panose="02020603050405020304" pitchFamily="18" charset="0"/>
                <a:cs typeface="Arial" panose="020B0604020202020204" pitchFamily="34" charset="0"/>
              </a:rPr>
              <a:t> </a:t>
            </a:r>
            <a:r>
              <a:rPr lang="en-US" sz="2300" dirty="0" err="1">
                <a:solidFill>
                  <a:srgbClr val="000000"/>
                </a:solidFill>
                <a:latin typeface="Arial" panose="020B0604020202020204" pitchFamily="34" charset="0"/>
                <a:ea typeface="Times New Roman" panose="02020603050405020304" pitchFamily="18" charset="0"/>
                <a:cs typeface="Arial" panose="020B0604020202020204" pitchFamily="34" charset="0"/>
              </a:rPr>
              <a:t>cổ</a:t>
            </a:r>
            <a:r>
              <a:rPr lang="en-US" sz="2300" dirty="0">
                <a:solidFill>
                  <a:srgbClr val="000000"/>
                </a:solidFill>
                <a:latin typeface="Arial" panose="020B0604020202020204" pitchFamily="34" charset="0"/>
                <a:ea typeface="Times New Roman" panose="02020603050405020304" pitchFamily="18" charset="0"/>
                <a:cs typeface="Arial" panose="020B0604020202020204" pitchFamily="34" charset="0"/>
              </a:rPr>
              <a:t> </a:t>
            </a:r>
            <a:r>
              <a:rPr lang="en-US" sz="2300" dirty="0" err="1">
                <a:solidFill>
                  <a:srgbClr val="000000"/>
                </a:solidFill>
                <a:latin typeface="Arial" panose="020B0604020202020204" pitchFamily="34" charset="0"/>
                <a:ea typeface="Times New Roman" panose="02020603050405020304" pitchFamily="18" charset="0"/>
                <a:cs typeface="Arial" panose="020B0604020202020204" pitchFamily="34" charset="0"/>
              </a:rPr>
              <a:t>phiếu</a:t>
            </a:r>
            <a:r>
              <a:rPr lang="en-US" sz="2300" dirty="0">
                <a:solidFill>
                  <a:srgbClr val="000000"/>
                </a:solidFill>
                <a:latin typeface="Arial" panose="020B0604020202020204" pitchFamily="34" charset="0"/>
                <a:ea typeface="Times New Roman" panose="02020603050405020304" pitchFamily="18" charset="0"/>
                <a:cs typeface="Arial" panose="020B0604020202020204" pitchFamily="34" charset="0"/>
              </a:rPr>
              <a:t>: 10.000 </a:t>
            </a:r>
            <a:r>
              <a:rPr lang="en-US" sz="2300" dirty="0" err="1">
                <a:solidFill>
                  <a:srgbClr val="000000"/>
                </a:solidFill>
                <a:latin typeface="Arial" panose="020B0604020202020204" pitchFamily="34" charset="0"/>
                <a:ea typeface="Times New Roman" panose="02020603050405020304" pitchFamily="18" charset="0"/>
                <a:cs typeface="Arial" panose="020B0604020202020204" pitchFamily="34" charset="0"/>
              </a:rPr>
              <a:t>đồng</a:t>
            </a:r>
            <a:r>
              <a:rPr lang="en-US" sz="2300" dirty="0">
                <a:solidFill>
                  <a:srgbClr val="000000"/>
                </a:solidFill>
                <a:latin typeface="Arial" panose="020B0604020202020204" pitchFamily="34" charset="0"/>
                <a:ea typeface="Times New Roman" panose="02020603050405020304" pitchFamily="18" charset="0"/>
                <a:cs typeface="Arial" panose="020B0604020202020204" pitchFamily="34" charset="0"/>
              </a:rPr>
              <a:t>/</a:t>
            </a:r>
            <a:r>
              <a:rPr lang="en-US" sz="2300" dirty="0" err="1">
                <a:solidFill>
                  <a:srgbClr val="000000"/>
                </a:solidFill>
                <a:latin typeface="Arial" panose="020B0604020202020204" pitchFamily="34" charset="0"/>
                <a:ea typeface="Times New Roman" panose="02020603050405020304" pitchFamily="18" charset="0"/>
                <a:cs typeface="Arial" panose="020B0604020202020204" pitchFamily="34" charset="0"/>
              </a:rPr>
              <a:t>cổ</a:t>
            </a:r>
            <a:r>
              <a:rPr lang="en-US" sz="2300" dirty="0">
                <a:solidFill>
                  <a:srgbClr val="000000"/>
                </a:solidFill>
                <a:latin typeface="Arial" panose="020B0604020202020204" pitchFamily="34" charset="0"/>
                <a:ea typeface="Times New Roman" panose="02020603050405020304" pitchFamily="18" charset="0"/>
                <a:cs typeface="Arial" panose="020B0604020202020204" pitchFamily="34" charset="0"/>
              </a:rPr>
              <a:t> </a:t>
            </a:r>
            <a:r>
              <a:rPr lang="en-US" sz="2300" dirty="0" err="1">
                <a:solidFill>
                  <a:srgbClr val="000000"/>
                </a:solidFill>
                <a:latin typeface="Arial" panose="020B0604020202020204" pitchFamily="34" charset="0"/>
                <a:ea typeface="Times New Roman" panose="02020603050405020304" pitchFamily="18" charset="0"/>
                <a:cs typeface="Arial" panose="020B0604020202020204" pitchFamily="34" charset="0"/>
              </a:rPr>
              <a:t>phiếu</a:t>
            </a:r>
            <a:r>
              <a:rPr lang="en-US" sz="2300" dirty="0">
                <a:solidFill>
                  <a:srgbClr val="000000"/>
                </a:solidFill>
                <a:latin typeface="Arial" panose="020B0604020202020204" pitchFamily="34" charset="0"/>
                <a:ea typeface="Times New Roman" panose="02020603050405020304" pitchFamily="18" charset="0"/>
                <a:cs typeface="Arial" panose="020B0604020202020204" pitchFamily="34" charset="0"/>
              </a:rPr>
              <a:t>. </a:t>
            </a:r>
            <a:endParaRPr lang="en-US" sz="2300" dirty="0">
              <a:solidFill>
                <a:srgbClr val="000000"/>
              </a:solidFill>
              <a:latin typeface="Arial" panose="020B0604020202020204" pitchFamily="34" charset="0"/>
              <a:ea typeface="Calibri" panose="020F0502020204030204" pitchFamily="34" charset="0"/>
              <a:cs typeface="Arial" panose="020B0604020202020204" pitchFamily="34" charset="0"/>
            </a:endParaRPr>
          </a:p>
          <a:p>
            <a:pPr marL="171450" indent="-171450">
              <a:lnSpc>
                <a:spcPts val="3000"/>
              </a:lnSpc>
              <a:spcBef>
                <a:spcPts val="600"/>
              </a:spcBef>
              <a:spcAft>
                <a:spcPts val="600"/>
              </a:spcAft>
            </a:pPr>
            <a:r>
              <a:rPr lang="en-US" sz="2300" dirty="0">
                <a:solidFill>
                  <a:srgbClr val="000000"/>
                </a:solidFill>
                <a:latin typeface="Arial" panose="020B0604020202020204" pitchFamily="34" charset="0"/>
                <a:ea typeface="Times New Roman" panose="02020603050405020304" pitchFamily="18" charset="0"/>
                <a:cs typeface="Arial" panose="020B0604020202020204" pitchFamily="34" charset="0"/>
              </a:rPr>
              <a:t>4. </a:t>
            </a:r>
            <a:r>
              <a:rPr lang="en-US" sz="2300" dirty="0" err="1">
                <a:solidFill>
                  <a:srgbClr val="000000"/>
                </a:solidFill>
                <a:latin typeface="Arial" panose="020B0604020202020204" pitchFamily="34" charset="0"/>
                <a:ea typeface="Times New Roman" panose="02020603050405020304" pitchFamily="18" charset="0"/>
                <a:cs typeface="Arial" panose="020B0604020202020204" pitchFamily="34" charset="0"/>
              </a:rPr>
              <a:t>Giá</a:t>
            </a:r>
            <a:r>
              <a:rPr lang="en-US" sz="2300" dirty="0">
                <a:solidFill>
                  <a:srgbClr val="000000"/>
                </a:solidFill>
                <a:latin typeface="Arial" panose="020B0604020202020204" pitchFamily="34" charset="0"/>
                <a:ea typeface="Times New Roman" panose="02020603050405020304" pitchFamily="18" charset="0"/>
                <a:cs typeface="Arial" panose="020B0604020202020204" pitchFamily="34" charset="0"/>
              </a:rPr>
              <a:t> </a:t>
            </a:r>
            <a:r>
              <a:rPr lang="en-US" sz="2300" dirty="0" err="1">
                <a:solidFill>
                  <a:srgbClr val="000000"/>
                </a:solidFill>
                <a:latin typeface="Arial" panose="020B0604020202020204" pitchFamily="34" charset="0"/>
                <a:ea typeface="Times New Roman" panose="02020603050405020304" pitchFamily="18" charset="0"/>
                <a:cs typeface="Arial" panose="020B0604020202020204" pitchFamily="34" charset="0"/>
              </a:rPr>
              <a:t>chào</a:t>
            </a:r>
            <a:r>
              <a:rPr lang="en-US" sz="2300" dirty="0">
                <a:solidFill>
                  <a:srgbClr val="000000"/>
                </a:solidFill>
                <a:latin typeface="Arial" panose="020B0604020202020204" pitchFamily="34" charset="0"/>
                <a:ea typeface="Times New Roman" panose="02020603050405020304" pitchFamily="18" charset="0"/>
                <a:cs typeface="Arial" panose="020B0604020202020204" pitchFamily="34" charset="0"/>
              </a:rPr>
              <a:t> </a:t>
            </a:r>
            <a:r>
              <a:rPr lang="en-US" sz="2300" dirty="0" err="1">
                <a:solidFill>
                  <a:srgbClr val="000000"/>
                </a:solidFill>
                <a:latin typeface="Arial" panose="020B0604020202020204" pitchFamily="34" charset="0"/>
                <a:ea typeface="Times New Roman" panose="02020603050405020304" pitchFamily="18" charset="0"/>
                <a:cs typeface="Arial" panose="020B0604020202020204" pitchFamily="34" charset="0"/>
              </a:rPr>
              <a:t>bán</a:t>
            </a:r>
            <a:r>
              <a:rPr lang="en-US" sz="2300" dirty="0">
                <a:solidFill>
                  <a:srgbClr val="000000"/>
                </a:solidFill>
                <a:latin typeface="Arial" panose="020B0604020202020204" pitchFamily="34" charset="0"/>
                <a:ea typeface="Times New Roman" panose="02020603050405020304" pitchFamily="18" charset="0"/>
                <a:cs typeface="Arial" panose="020B0604020202020204" pitchFamily="34" charset="0"/>
              </a:rPr>
              <a:t> </a:t>
            </a:r>
            <a:r>
              <a:rPr lang="en-US" sz="2300" dirty="0" err="1">
                <a:solidFill>
                  <a:srgbClr val="000000"/>
                </a:solidFill>
                <a:latin typeface="Arial" panose="020B0604020202020204" pitchFamily="34" charset="0"/>
                <a:ea typeface="Times New Roman" panose="02020603050405020304" pitchFamily="18" charset="0"/>
                <a:cs typeface="Arial" panose="020B0604020202020204" pitchFamily="34" charset="0"/>
              </a:rPr>
              <a:t>cao</a:t>
            </a:r>
            <a:r>
              <a:rPr lang="en-US" sz="2300" dirty="0">
                <a:solidFill>
                  <a:srgbClr val="000000"/>
                </a:solidFill>
                <a:latin typeface="Arial" panose="020B0604020202020204" pitchFamily="34" charset="0"/>
                <a:ea typeface="Times New Roman" panose="02020603050405020304" pitchFamily="18" charset="0"/>
                <a:cs typeface="Arial" panose="020B0604020202020204" pitchFamily="34" charset="0"/>
              </a:rPr>
              <a:t> </a:t>
            </a:r>
            <a:r>
              <a:rPr lang="en-US" sz="2300" dirty="0" err="1">
                <a:solidFill>
                  <a:srgbClr val="000000"/>
                </a:solidFill>
                <a:latin typeface="Arial" panose="020B0604020202020204" pitchFamily="34" charset="0"/>
                <a:ea typeface="Times New Roman" panose="02020603050405020304" pitchFamily="18" charset="0"/>
                <a:cs typeface="Arial" panose="020B0604020202020204" pitchFamily="34" charset="0"/>
              </a:rPr>
              <a:t>nhất</a:t>
            </a:r>
            <a:r>
              <a:rPr lang="en-US" sz="2300" dirty="0">
                <a:solidFill>
                  <a:srgbClr val="000000"/>
                </a:solidFill>
                <a:latin typeface="Arial" panose="020B0604020202020204" pitchFamily="34" charset="0"/>
                <a:ea typeface="Times New Roman" panose="02020603050405020304" pitchFamily="18" charset="0"/>
                <a:cs typeface="Arial" panose="020B0604020202020204" pitchFamily="34" charset="0"/>
              </a:rPr>
              <a:t> </a:t>
            </a:r>
            <a:r>
              <a:rPr lang="en-US" sz="2300" dirty="0" err="1">
                <a:solidFill>
                  <a:srgbClr val="000000"/>
                </a:solidFill>
                <a:latin typeface="Arial" panose="020B0604020202020204" pitchFamily="34" charset="0"/>
                <a:ea typeface="Times New Roman" panose="02020603050405020304" pitchFamily="18" charset="0"/>
                <a:cs typeface="Arial" panose="020B0604020202020204" pitchFamily="34" charset="0"/>
              </a:rPr>
              <a:t>dự</a:t>
            </a:r>
            <a:r>
              <a:rPr lang="en-US" sz="2300" dirty="0">
                <a:solidFill>
                  <a:srgbClr val="000000"/>
                </a:solidFill>
                <a:latin typeface="Arial" panose="020B0604020202020204" pitchFamily="34" charset="0"/>
                <a:ea typeface="Times New Roman" panose="02020603050405020304" pitchFamily="18" charset="0"/>
                <a:cs typeface="Arial" panose="020B0604020202020204" pitchFamily="34" charset="0"/>
              </a:rPr>
              <a:t> </a:t>
            </a:r>
            <a:r>
              <a:rPr lang="en-US" sz="2300" dirty="0" err="1">
                <a:solidFill>
                  <a:srgbClr val="000000"/>
                </a:solidFill>
                <a:latin typeface="Arial" panose="020B0604020202020204" pitchFamily="34" charset="0"/>
                <a:ea typeface="Times New Roman" panose="02020603050405020304" pitchFamily="18" charset="0"/>
                <a:cs typeface="Arial" panose="020B0604020202020204" pitchFamily="34" charset="0"/>
              </a:rPr>
              <a:t>kiến</a:t>
            </a:r>
            <a:r>
              <a:rPr lang="en-US" sz="2300" dirty="0">
                <a:solidFill>
                  <a:srgbClr val="000000"/>
                </a:solidFill>
                <a:latin typeface="Arial" panose="020B0604020202020204" pitchFamily="34" charset="0"/>
                <a:ea typeface="Times New Roman" panose="02020603050405020304" pitchFamily="18" charset="0"/>
                <a:cs typeface="Arial" panose="020B0604020202020204" pitchFamily="34" charset="0"/>
              </a:rPr>
              <a:t>: </a:t>
            </a:r>
            <a:r>
              <a:rPr lang="en-US" sz="2300" u="sng" dirty="0">
                <a:solidFill>
                  <a:srgbClr val="000000"/>
                </a:solidFill>
                <a:latin typeface="Arial" panose="020B0604020202020204" pitchFamily="34" charset="0"/>
                <a:ea typeface="Times New Roman" panose="02020603050405020304" pitchFamily="18" charset="0"/>
                <a:cs typeface="Arial" panose="020B0604020202020204" pitchFamily="34" charset="0"/>
              </a:rPr>
              <a:t>10.000</a:t>
            </a:r>
            <a:r>
              <a:rPr lang="en-US" sz="2300" dirty="0">
                <a:solidFill>
                  <a:srgbClr val="000000"/>
                </a:solidFill>
                <a:latin typeface="Arial" panose="020B0604020202020204" pitchFamily="34" charset="0"/>
                <a:ea typeface="Times New Roman" panose="02020603050405020304" pitchFamily="18" charset="0"/>
                <a:cs typeface="Arial" panose="020B0604020202020204" pitchFamily="34" charset="0"/>
              </a:rPr>
              <a:t> </a:t>
            </a:r>
            <a:r>
              <a:rPr lang="en-US" sz="2300" dirty="0" err="1">
                <a:solidFill>
                  <a:srgbClr val="000000"/>
                </a:solidFill>
                <a:latin typeface="Arial" panose="020B0604020202020204" pitchFamily="34" charset="0"/>
                <a:ea typeface="Times New Roman" panose="02020603050405020304" pitchFamily="18" charset="0"/>
                <a:cs typeface="Arial" panose="020B0604020202020204" pitchFamily="34" charset="0"/>
              </a:rPr>
              <a:t>đồng</a:t>
            </a:r>
            <a:r>
              <a:rPr lang="en-US" sz="2300" dirty="0">
                <a:solidFill>
                  <a:srgbClr val="000000"/>
                </a:solidFill>
                <a:latin typeface="Arial" panose="020B0604020202020204" pitchFamily="34" charset="0"/>
                <a:ea typeface="Times New Roman" panose="02020603050405020304" pitchFamily="18" charset="0"/>
                <a:cs typeface="Arial" panose="020B0604020202020204" pitchFamily="34" charset="0"/>
              </a:rPr>
              <a:t>/cp &amp; </a:t>
            </a:r>
            <a:r>
              <a:rPr lang="en-US" sz="2300" dirty="0" err="1">
                <a:solidFill>
                  <a:srgbClr val="000000"/>
                </a:solidFill>
                <a:latin typeface="Arial" panose="020B0604020202020204" pitchFamily="34" charset="0"/>
                <a:ea typeface="Times New Roman" panose="02020603050405020304" pitchFamily="18" charset="0"/>
                <a:cs typeface="Arial" panose="020B0604020202020204" pitchFamily="34" charset="0"/>
              </a:rPr>
              <a:t>thấp</a:t>
            </a:r>
            <a:r>
              <a:rPr lang="en-US" sz="2300" dirty="0">
                <a:solidFill>
                  <a:srgbClr val="000000"/>
                </a:solidFill>
                <a:latin typeface="Arial" panose="020B0604020202020204" pitchFamily="34" charset="0"/>
                <a:ea typeface="Times New Roman" panose="02020603050405020304" pitchFamily="18" charset="0"/>
                <a:cs typeface="Arial" panose="020B0604020202020204" pitchFamily="34" charset="0"/>
              </a:rPr>
              <a:t> </a:t>
            </a:r>
            <a:r>
              <a:rPr lang="en-US" sz="2300" dirty="0" err="1">
                <a:solidFill>
                  <a:srgbClr val="000000"/>
                </a:solidFill>
                <a:latin typeface="Arial" panose="020B0604020202020204" pitchFamily="34" charset="0"/>
                <a:ea typeface="Times New Roman" panose="02020603050405020304" pitchFamily="18" charset="0"/>
                <a:cs typeface="Arial" panose="020B0604020202020204" pitchFamily="34" charset="0"/>
              </a:rPr>
              <a:t>nhất</a:t>
            </a:r>
            <a:r>
              <a:rPr lang="en-US" sz="2300" dirty="0">
                <a:solidFill>
                  <a:srgbClr val="000000"/>
                </a:solidFill>
                <a:latin typeface="Arial" panose="020B0604020202020204" pitchFamily="34" charset="0"/>
                <a:ea typeface="Times New Roman" panose="02020603050405020304" pitchFamily="18" charset="0"/>
                <a:cs typeface="Arial" panose="020B0604020202020204" pitchFamily="34" charset="0"/>
              </a:rPr>
              <a:t> </a:t>
            </a:r>
            <a:r>
              <a:rPr lang="en-US" sz="2300" dirty="0" err="1">
                <a:solidFill>
                  <a:srgbClr val="000000"/>
                </a:solidFill>
                <a:latin typeface="Arial" panose="020B0604020202020204" pitchFamily="34" charset="0"/>
                <a:ea typeface="Times New Roman" panose="02020603050405020304" pitchFamily="18" charset="0"/>
                <a:cs typeface="Arial" panose="020B0604020202020204" pitchFamily="34" charset="0"/>
              </a:rPr>
              <a:t>dự</a:t>
            </a:r>
            <a:r>
              <a:rPr lang="en-US" sz="2300" dirty="0">
                <a:solidFill>
                  <a:srgbClr val="000000"/>
                </a:solidFill>
                <a:latin typeface="Arial" panose="020B0604020202020204" pitchFamily="34" charset="0"/>
                <a:ea typeface="Times New Roman" panose="02020603050405020304" pitchFamily="18" charset="0"/>
                <a:cs typeface="Arial" panose="020B0604020202020204" pitchFamily="34" charset="0"/>
              </a:rPr>
              <a:t> </a:t>
            </a:r>
            <a:r>
              <a:rPr lang="en-US" sz="2300" dirty="0" err="1">
                <a:solidFill>
                  <a:srgbClr val="000000"/>
                </a:solidFill>
                <a:latin typeface="Arial" panose="020B0604020202020204" pitchFamily="34" charset="0"/>
                <a:ea typeface="Times New Roman" panose="02020603050405020304" pitchFamily="18" charset="0"/>
                <a:cs typeface="Arial" panose="020B0604020202020204" pitchFamily="34" charset="0"/>
              </a:rPr>
              <a:t>kiến</a:t>
            </a:r>
            <a:r>
              <a:rPr lang="en-US" sz="2300" dirty="0">
                <a:solidFill>
                  <a:srgbClr val="000000"/>
                </a:solidFill>
                <a:latin typeface="Arial" panose="020B0604020202020204" pitchFamily="34" charset="0"/>
                <a:ea typeface="Times New Roman" panose="02020603050405020304" pitchFamily="18" charset="0"/>
                <a:cs typeface="Arial" panose="020B0604020202020204" pitchFamily="34" charset="0"/>
              </a:rPr>
              <a:t>: </a:t>
            </a:r>
            <a:r>
              <a:rPr lang="en-US" sz="2300" u="sng" dirty="0">
                <a:solidFill>
                  <a:srgbClr val="000000"/>
                </a:solidFill>
                <a:latin typeface="Arial" panose="020B0604020202020204" pitchFamily="34" charset="0"/>
                <a:ea typeface="Times New Roman" panose="02020603050405020304" pitchFamily="18" charset="0"/>
                <a:cs typeface="Arial" panose="020B0604020202020204" pitchFamily="34" charset="0"/>
              </a:rPr>
              <a:t>10.000</a:t>
            </a:r>
            <a:r>
              <a:rPr lang="en-US" sz="2300" dirty="0">
                <a:solidFill>
                  <a:srgbClr val="000000"/>
                </a:solidFill>
                <a:latin typeface="Arial" panose="020B0604020202020204" pitchFamily="34" charset="0"/>
                <a:ea typeface="Times New Roman" panose="02020603050405020304" pitchFamily="18" charset="0"/>
                <a:cs typeface="Arial" panose="020B0604020202020204" pitchFamily="34" charset="0"/>
              </a:rPr>
              <a:t> </a:t>
            </a:r>
            <a:r>
              <a:rPr lang="en-US" sz="2300" dirty="0" err="1">
                <a:solidFill>
                  <a:srgbClr val="000000"/>
                </a:solidFill>
                <a:latin typeface="Arial" panose="020B0604020202020204" pitchFamily="34" charset="0"/>
                <a:ea typeface="Times New Roman" panose="02020603050405020304" pitchFamily="18" charset="0"/>
                <a:cs typeface="Arial" panose="020B0604020202020204" pitchFamily="34" charset="0"/>
              </a:rPr>
              <a:t>đồng</a:t>
            </a:r>
            <a:r>
              <a:rPr lang="en-US" sz="2300" dirty="0">
                <a:solidFill>
                  <a:srgbClr val="000000"/>
                </a:solidFill>
                <a:latin typeface="Arial" panose="020B0604020202020204" pitchFamily="34" charset="0"/>
                <a:ea typeface="Times New Roman" panose="02020603050405020304" pitchFamily="18" charset="0"/>
                <a:cs typeface="Arial" panose="020B0604020202020204" pitchFamily="34" charset="0"/>
              </a:rPr>
              <a:t>/cp.</a:t>
            </a:r>
            <a:endParaRPr lang="en-US" sz="2300" dirty="0">
              <a:solidFill>
                <a:srgbClr val="000000"/>
              </a:solidFill>
              <a:latin typeface="Arial" panose="020B0604020202020204" pitchFamily="34" charset="0"/>
              <a:ea typeface="Calibri" panose="020F0502020204030204" pitchFamily="34" charset="0"/>
              <a:cs typeface="Arial" panose="020B0604020202020204" pitchFamily="34" charset="0"/>
            </a:endParaRPr>
          </a:p>
          <a:p>
            <a:pPr marL="171450" marR="0" indent="-171450">
              <a:lnSpc>
                <a:spcPts val="3000"/>
              </a:lnSpc>
              <a:spcBef>
                <a:spcPts val="600"/>
              </a:spcBef>
              <a:spcAft>
                <a:spcPts val="600"/>
              </a:spcAft>
            </a:pPr>
            <a:r>
              <a:rPr lang="en-US" sz="2300" dirty="0">
                <a:solidFill>
                  <a:srgbClr val="000000"/>
                </a:solidFill>
                <a:latin typeface="Arial" panose="020B0604020202020204" pitchFamily="34" charset="0"/>
                <a:ea typeface="Times New Roman" panose="02020603050405020304" pitchFamily="18" charset="0"/>
                <a:cs typeface="Arial" panose="020B0604020202020204" pitchFamily="34" charset="0"/>
              </a:rPr>
              <a:t>5. </a:t>
            </a:r>
            <a:r>
              <a:rPr lang="en-US" sz="2300" dirty="0" err="1">
                <a:solidFill>
                  <a:srgbClr val="000000"/>
                </a:solidFill>
                <a:latin typeface="Arial" panose="020B0604020202020204" pitchFamily="34" charset="0"/>
                <a:ea typeface="Times New Roman" panose="02020603050405020304" pitchFamily="18" charset="0"/>
                <a:cs typeface="Arial" panose="020B0604020202020204" pitchFamily="34" charset="0"/>
              </a:rPr>
              <a:t>Giá</a:t>
            </a:r>
            <a:r>
              <a:rPr lang="en-US" sz="2300" dirty="0">
                <a:solidFill>
                  <a:srgbClr val="000000"/>
                </a:solidFill>
                <a:latin typeface="Arial" panose="020B0604020202020204" pitchFamily="34" charset="0"/>
                <a:ea typeface="Times New Roman" panose="02020603050405020304" pitchFamily="18" charset="0"/>
                <a:cs typeface="Arial" panose="020B0604020202020204" pitchFamily="34" charset="0"/>
              </a:rPr>
              <a:t> </a:t>
            </a:r>
            <a:r>
              <a:rPr lang="en-US" sz="2300" dirty="0" err="1">
                <a:solidFill>
                  <a:srgbClr val="000000"/>
                </a:solidFill>
                <a:latin typeface="Arial" panose="020B0604020202020204" pitchFamily="34" charset="0"/>
                <a:ea typeface="Times New Roman" panose="02020603050405020304" pitchFamily="18" charset="0"/>
                <a:cs typeface="Arial" panose="020B0604020202020204" pitchFamily="34" charset="0"/>
              </a:rPr>
              <a:t>chào</a:t>
            </a:r>
            <a:r>
              <a:rPr lang="en-US" sz="2300" dirty="0">
                <a:solidFill>
                  <a:srgbClr val="000000"/>
                </a:solidFill>
                <a:latin typeface="Arial" panose="020B0604020202020204" pitchFamily="34" charset="0"/>
                <a:ea typeface="Times New Roman" panose="02020603050405020304" pitchFamily="18" charset="0"/>
                <a:cs typeface="Arial" panose="020B0604020202020204" pitchFamily="34" charset="0"/>
              </a:rPr>
              <a:t> </a:t>
            </a:r>
            <a:r>
              <a:rPr lang="en-US" sz="2300" dirty="0" err="1">
                <a:solidFill>
                  <a:srgbClr val="000000"/>
                </a:solidFill>
                <a:latin typeface="Arial" panose="020B0604020202020204" pitchFamily="34" charset="0"/>
                <a:ea typeface="Times New Roman" panose="02020603050405020304" pitchFamily="18" charset="0"/>
                <a:cs typeface="Arial" panose="020B0604020202020204" pitchFamily="34" charset="0"/>
              </a:rPr>
              <a:t>bán</a:t>
            </a:r>
            <a:r>
              <a:rPr lang="en-US" sz="2300" dirty="0">
                <a:solidFill>
                  <a:srgbClr val="000000"/>
                </a:solidFill>
                <a:latin typeface="Arial" panose="020B0604020202020204" pitchFamily="34" charset="0"/>
                <a:ea typeface="Times New Roman" panose="02020603050405020304" pitchFamily="18" charset="0"/>
                <a:cs typeface="Arial" panose="020B0604020202020204" pitchFamily="34" charset="0"/>
              </a:rPr>
              <a:t> 6. </a:t>
            </a:r>
            <a:r>
              <a:rPr lang="en-US" sz="2300" dirty="0" err="1">
                <a:solidFill>
                  <a:srgbClr val="000000"/>
                </a:solidFill>
                <a:latin typeface="Arial" panose="020B0604020202020204" pitchFamily="34" charset="0"/>
                <a:ea typeface="Times New Roman" panose="02020603050405020304" pitchFamily="18" charset="0"/>
                <a:cs typeface="Arial" panose="020B0604020202020204" pitchFamily="34" charset="0"/>
              </a:rPr>
              <a:t>Số</a:t>
            </a:r>
            <a:r>
              <a:rPr lang="en-US" sz="2300" dirty="0">
                <a:solidFill>
                  <a:srgbClr val="000000"/>
                </a:solidFill>
                <a:latin typeface="Arial" panose="020B0604020202020204" pitchFamily="34" charset="0"/>
                <a:ea typeface="Times New Roman" panose="02020603050405020304" pitchFamily="18" charset="0"/>
                <a:cs typeface="Arial" panose="020B0604020202020204" pitchFamily="34" charset="0"/>
              </a:rPr>
              <a:t> </a:t>
            </a:r>
            <a:r>
              <a:rPr lang="en-US" sz="2300" dirty="0" err="1">
                <a:solidFill>
                  <a:srgbClr val="000000"/>
                </a:solidFill>
                <a:latin typeface="Arial" panose="020B0604020202020204" pitchFamily="34" charset="0"/>
                <a:ea typeface="Times New Roman" panose="02020603050405020304" pitchFamily="18" charset="0"/>
                <a:cs typeface="Arial" panose="020B0604020202020204" pitchFamily="34" charset="0"/>
              </a:rPr>
              <a:t>lượng</a:t>
            </a:r>
            <a:r>
              <a:rPr lang="en-US" sz="2300" dirty="0">
                <a:solidFill>
                  <a:srgbClr val="000000"/>
                </a:solidFill>
                <a:latin typeface="Arial" panose="020B0604020202020204" pitchFamily="34" charset="0"/>
                <a:ea typeface="Times New Roman" panose="02020603050405020304" pitchFamily="18" charset="0"/>
                <a:cs typeface="Arial" panose="020B0604020202020204" pitchFamily="34" charset="0"/>
              </a:rPr>
              <a:t> </a:t>
            </a:r>
            <a:r>
              <a:rPr lang="en-US" sz="2300" dirty="0" err="1">
                <a:solidFill>
                  <a:srgbClr val="000000"/>
                </a:solidFill>
                <a:latin typeface="Arial" panose="020B0604020202020204" pitchFamily="34" charset="0"/>
                <a:ea typeface="Times New Roman" panose="02020603050405020304" pitchFamily="18" charset="0"/>
                <a:cs typeface="Arial" panose="020B0604020202020204" pitchFamily="34" charset="0"/>
              </a:rPr>
              <a:t>cổ</a:t>
            </a:r>
            <a:r>
              <a:rPr lang="en-US" sz="2300" dirty="0">
                <a:solidFill>
                  <a:srgbClr val="000000"/>
                </a:solidFill>
                <a:latin typeface="Arial" panose="020B0604020202020204" pitchFamily="34" charset="0"/>
                <a:ea typeface="Times New Roman" panose="02020603050405020304" pitchFamily="18" charset="0"/>
                <a:cs typeface="Arial" panose="020B0604020202020204" pitchFamily="34" charset="0"/>
              </a:rPr>
              <a:t> </a:t>
            </a:r>
            <a:r>
              <a:rPr lang="en-US" sz="2300" dirty="0" err="1">
                <a:solidFill>
                  <a:srgbClr val="000000"/>
                </a:solidFill>
                <a:latin typeface="Arial" panose="020B0604020202020204" pitchFamily="34" charset="0"/>
                <a:ea typeface="Times New Roman" panose="02020603050405020304" pitchFamily="18" charset="0"/>
                <a:cs typeface="Arial" panose="020B0604020202020204" pitchFamily="34" charset="0"/>
              </a:rPr>
              <a:t>phiếu</a:t>
            </a:r>
            <a:r>
              <a:rPr lang="en-US" sz="2300" dirty="0">
                <a:solidFill>
                  <a:srgbClr val="000000"/>
                </a:solidFill>
                <a:latin typeface="Arial" panose="020B0604020202020204" pitchFamily="34" charset="0"/>
                <a:ea typeface="Times New Roman" panose="02020603050405020304" pitchFamily="18" charset="0"/>
                <a:cs typeface="Arial" panose="020B0604020202020204" pitchFamily="34" charset="0"/>
              </a:rPr>
              <a:t> </a:t>
            </a:r>
            <a:r>
              <a:rPr lang="en-US" sz="2300" dirty="0" err="1">
                <a:solidFill>
                  <a:srgbClr val="000000"/>
                </a:solidFill>
                <a:latin typeface="Arial" panose="020B0604020202020204" pitchFamily="34" charset="0"/>
                <a:ea typeface="Times New Roman" panose="02020603050405020304" pitchFamily="18" charset="0"/>
                <a:cs typeface="Arial" panose="020B0604020202020204" pitchFamily="34" charset="0"/>
              </a:rPr>
              <a:t>đăng</a:t>
            </a:r>
            <a:r>
              <a:rPr lang="en-US" sz="2300" dirty="0">
                <a:solidFill>
                  <a:srgbClr val="000000"/>
                </a:solidFill>
                <a:latin typeface="Arial" panose="020B0604020202020204" pitchFamily="34" charset="0"/>
                <a:ea typeface="Times New Roman" panose="02020603050405020304" pitchFamily="18" charset="0"/>
                <a:cs typeface="Arial" panose="020B0604020202020204" pitchFamily="34" charset="0"/>
              </a:rPr>
              <a:t> </a:t>
            </a:r>
            <a:r>
              <a:rPr lang="en-US" sz="2300" dirty="0" err="1">
                <a:solidFill>
                  <a:srgbClr val="000000"/>
                </a:solidFill>
                <a:latin typeface="Arial" panose="020B0604020202020204" pitchFamily="34" charset="0"/>
                <a:ea typeface="Times New Roman" panose="02020603050405020304" pitchFamily="18" charset="0"/>
                <a:cs typeface="Arial" panose="020B0604020202020204" pitchFamily="34" charset="0"/>
              </a:rPr>
              <a:t>ký</a:t>
            </a:r>
            <a:r>
              <a:rPr lang="en-US" sz="2300" dirty="0">
                <a:solidFill>
                  <a:srgbClr val="000000"/>
                </a:solidFill>
                <a:latin typeface="Arial" panose="020B0604020202020204" pitchFamily="34" charset="0"/>
                <a:ea typeface="Times New Roman" panose="02020603050405020304" pitchFamily="18" charset="0"/>
                <a:cs typeface="Arial" panose="020B0604020202020204" pitchFamily="34" charset="0"/>
              </a:rPr>
              <a:t> </a:t>
            </a:r>
            <a:r>
              <a:rPr lang="en-US" sz="2300" dirty="0" err="1">
                <a:solidFill>
                  <a:srgbClr val="000000"/>
                </a:solidFill>
                <a:latin typeface="Arial" panose="020B0604020202020204" pitchFamily="34" charset="0"/>
                <a:ea typeface="Times New Roman" panose="02020603050405020304" pitchFamily="18" charset="0"/>
                <a:cs typeface="Arial" panose="020B0604020202020204" pitchFamily="34" charset="0"/>
              </a:rPr>
              <a:t>chào</a:t>
            </a:r>
            <a:r>
              <a:rPr lang="en-US" sz="2300" dirty="0">
                <a:solidFill>
                  <a:srgbClr val="000000"/>
                </a:solidFill>
                <a:latin typeface="Arial" panose="020B0604020202020204" pitchFamily="34" charset="0"/>
                <a:ea typeface="Times New Roman" panose="02020603050405020304" pitchFamily="18" charset="0"/>
                <a:cs typeface="Arial" panose="020B0604020202020204" pitchFamily="34" charset="0"/>
              </a:rPr>
              <a:t> </a:t>
            </a:r>
            <a:r>
              <a:rPr lang="en-US" sz="2300" dirty="0" err="1">
                <a:solidFill>
                  <a:srgbClr val="000000"/>
                </a:solidFill>
                <a:latin typeface="Arial" panose="020B0604020202020204" pitchFamily="34" charset="0"/>
                <a:ea typeface="Times New Roman" panose="02020603050405020304" pitchFamily="18" charset="0"/>
                <a:cs typeface="Arial" panose="020B0604020202020204" pitchFamily="34" charset="0"/>
              </a:rPr>
              <a:t>bán</a:t>
            </a:r>
            <a:r>
              <a:rPr lang="en-US" sz="2300" dirty="0">
                <a:solidFill>
                  <a:srgbClr val="000000"/>
                </a:solidFill>
                <a:latin typeface="Arial" panose="020B0604020202020204" pitchFamily="34" charset="0"/>
                <a:ea typeface="Times New Roman" panose="02020603050405020304" pitchFamily="18" charset="0"/>
                <a:cs typeface="Arial" panose="020B0604020202020204" pitchFamily="34" charset="0"/>
              </a:rPr>
              <a:t>: </a:t>
            </a:r>
            <a:r>
              <a:rPr lang="en-US" sz="2300" u="sng" dirty="0">
                <a:solidFill>
                  <a:srgbClr val="000000"/>
                </a:solidFill>
                <a:highlight>
                  <a:srgbClr val="FFFF00"/>
                </a:highlight>
                <a:latin typeface="Arial" panose="020B0604020202020204" pitchFamily="34" charset="0"/>
                <a:ea typeface="Times New Roman" panose="02020603050405020304" pitchFamily="18" charset="0"/>
                <a:cs typeface="Arial" panose="020B0604020202020204" pitchFamily="34" charset="0"/>
              </a:rPr>
              <a:t>70,175,343</a:t>
            </a:r>
            <a:r>
              <a:rPr lang="en-US" sz="2300" dirty="0">
                <a:solidFill>
                  <a:srgbClr val="000000"/>
                </a:solidFill>
                <a:latin typeface="Arial" panose="020B0604020202020204" pitchFamily="34" charset="0"/>
                <a:ea typeface="Times New Roman" panose="02020603050405020304" pitchFamily="18" charset="0"/>
                <a:cs typeface="Arial" panose="020B0604020202020204" pitchFamily="34" charset="0"/>
              </a:rPr>
              <a:t> </a:t>
            </a:r>
            <a:r>
              <a:rPr lang="en-US" sz="2300" dirty="0" err="1">
                <a:solidFill>
                  <a:srgbClr val="000000"/>
                </a:solidFill>
                <a:latin typeface="Arial" panose="020B0604020202020204" pitchFamily="34" charset="0"/>
                <a:ea typeface="Times New Roman" panose="02020603050405020304" pitchFamily="18" charset="0"/>
                <a:cs typeface="Arial" panose="020B0604020202020204" pitchFamily="34" charset="0"/>
              </a:rPr>
              <a:t>cổ</a:t>
            </a:r>
            <a:r>
              <a:rPr lang="en-US" sz="2300" dirty="0">
                <a:solidFill>
                  <a:srgbClr val="000000"/>
                </a:solidFill>
                <a:latin typeface="Arial" panose="020B0604020202020204" pitchFamily="34" charset="0"/>
                <a:ea typeface="Times New Roman" panose="02020603050405020304" pitchFamily="18" charset="0"/>
                <a:cs typeface="Arial" panose="020B0604020202020204" pitchFamily="34" charset="0"/>
              </a:rPr>
              <a:t> </a:t>
            </a:r>
            <a:r>
              <a:rPr lang="en-US" sz="2300" dirty="0" err="1">
                <a:solidFill>
                  <a:srgbClr val="000000"/>
                </a:solidFill>
                <a:latin typeface="Arial" panose="020B0604020202020204" pitchFamily="34" charset="0"/>
                <a:ea typeface="Times New Roman" panose="02020603050405020304" pitchFamily="18" charset="0"/>
                <a:cs typeface="Arial" panose="020B0604020202020204" pitchFamily="34" charset="0"/>
              </a:rPr>
              <a:t>phiếu</a:t>
            </a:r>
            <a:r>
              <a:rPr lang="en-US" sz="2300" dirty="0">
                <a:solidFill>
                  <a:srgbClr val="000000"/>
                </a:solidFill>
                <a:latin typeface="Arial" panose="020B0604020202020204" pitchFamily="34" charset="0"/>
                <a:ea typeface="Times New Roman" panose="02020603050405020304" pitchFamily="18" charset="0"/>
                <a:cs typeface="Arial" panose="020B0604020202020204" pitchFamily="34" charset="0"/>
              </a:rPr>
              <a:t>.</a:t>
            </a:r>
            <a:endParaRPr lang="en-US" sz="2300" dirty="0">
              <a:solidFill>
                <a:srgbClr val="000000"/>
              </a:solidFill>
              <a:latin typeface="Arial" panose="020B0604020202020204" pitchFamily="34" charset="0"/>
              <a:ea typeface="Calibri" panose="020F0502020204030204" pitchFamily="34" charset="0"/>
              <a:cs typeface="Arial" panose="020B0604020202020204" pitchFamily="34" charset="0"/>
            </a:endParaRPr>
          </a:p>
          <a:p>
            <a:pPr marL="171450" marR="0" indent="-171450">
              <a:lnSpc>
                <a:spcPts val="3000"/>
              </a:lnSpc>
              <a:spcBef>
                <a:spcPts val="600"/>
              </a:spcBef>
              <a:spcAft>
                <a:spcPts val="600"/>
              </a:spcAft>
            </a:pPr>
            <a:r>
              <a:rPr lang="en-US" sz="2300" dirty="0">
                <a:solidFill>
                  <a:srgbClr val="000000"/>
                </a:solidFill>
                <a:latin typeface="Arial" panose="020B0604020202020204" pitchFamily="34" charset="0"/>
                <a:ea typeface="Times New Roman" panose="02020603050405020304" pitchFamily="18" charset="0"/>
                <a:cs typeface="Arial" panose="020B0604020202020204" pitchFamily="34" charset="0"/>
              </a:rPr>
              <a:t>7. </a:t>
            </a:r>
            <a:r>
              <a:rPr lang="en-US" sz="2300" dirty="0" err="1">
                <a:solidFill>
                  <a:srgbClr val="000000"/>
                </a:solidFill>
                <a:latin typeface="Arial" panose="020B0604020202020204" pitchFamily="34" charset="0"/>
                <a:ea typeface="Times New Roman" panose="02020603050405020304" pitchFamily="18" charset="0"/>
                <a:cs typeface="Arial" panose="020B0604020202020204" pitchFamily="34" charset="0"/>
              </a:rPr>
              <a:t>Thời</a:t>
            </a:r>
            <a:r>
              <a:rPr lang="en-US" sz="2300" dirty="0">
                <a:solidFill>
                  <a:srgbClr val="000000"/>
                </a:solidFill>
                <a:latin typeface="Arial" panose="020B0604020202020204" pitchFamily="34" charset="0"/>
                <a:ea typeface="Times New Roman" panose="02020603050405020304" pitchFamily="18" charset="0"/>
                <a:cs typeface="Arial" panose="020B0604020202020204" pitchFamily="34" charset="0"/>
              </a:rPr>
              <a:t> </a:t>
            </a:r>
            <a:r>
              <a:rPr lang="en-US" sz="2300" dirty="0" err="1">
                <a:solidFill>
                  <a:srgbClr val="000000"/>
                </a:solidFill>
                <a:latin typeface="Arial" panose="020B0604020202020204" pitchFamily="34" charset="0"/>
                <a:ea typeface="Times New Roman" panose="02020603050405020304" pitchFamily="18" charset="0"/>
                <a:cs typeface="Arial" panose="020B0604020202020204" pitchFamily="34" charset="0"/>
              </a:rPr>
              <a:t>gian</a:t>
            </a:r>
            <a:r>
              <a:rPr lang="en-US" sz="2300" dirty="0">
                <a:solidFill>
                  <a:srgbClr val="000000"/>
                </a:solidFill>
                <a:latin typeface="Arial" panose="020B0604020202020204" pitchFamily="34" charset="0"/>
                <a:ea typeface="Times New Roman" panose="02020603050405020304" pitchFamily="18" charset="0"/>
                <a:cs typeface="Arial" panose="020B0604020202020204" pitchFamily="34" charset="0"/>
              </a:rPr>
              <a:t> </a:t>
            </a:r>
            <a:r>
              <a:rPr lang="en-US" sz="2300" dirty="0" err="1">
                <a:solidFill>
                  <a:srgbClr val="000000"/>
                </a:solidFill>
                <a:latin typeface="Arial" panose="020B0604020202020204" pitchFamily="34" charset="0"/>
                <a:ea typeface="Times New Roman" panose="02020603050405020304" pitchFamily="18" charset="0"/>
                <a:cs typeface="Arial" panose="020B0604020202020204" pitchFamily="34" charset="0"/>
              </a:rPr>
              <a:t>hạn</a:t>
            </a:r>
            <a:r>
              <a:rPr lang="en-US" sz="2300" dirty="0">
                <a:solidFill>
                  <a:srgbClr val="000000"/>
                </a:solidFill>
                <a:latin typeface="Arial" panose="020B0604020202020204" pitchFamily="34" charset="0"/>
                <a:ea typeface="Times New Roman" panose="02020603050405020304" pitchFamily="18" charset="0"/>
                <a:cs typeface="Arial" panose="020B0604020202020204" pitchFamily="34" charset="0"/>
              </a:rPr>
              <a:t> </a:t>
            </a:r>
            <a:r>
              <a:rPr lang="en-US" sz="2300" dirty="0" err="1">
                <a:solidFill>
                  <a:srgbClr val="000000"/>
                </a:solidFill>
                <a:latin typeface="Arial" panose="020B0604020202020204" pitchFamily="34" charset="0"/>
                <a:ea typeface="Times New Roman" panose="02020603050405020304" pitchFamily="18" charset="0"/>
                <a:cs typeface="Arial" panose="020B0604020202020204" pitchFamily="34" charset="0"/>
              </a:rPr>
              <a:t>chế</a:t>
            </a:r>
            <a:r>
              <a:rPr lang="en-US" sz="2300" dirty="0">
                <a:solidFill>
                  <a:srgbClr val="000000"/>
                </a:solidFill>
                <a:latin typeface="Arial" panose="020B0604020202020204" pitchFamily="34" charset="0"/>
                <a:ea typeface="Times New Roman" panose="02020603050405020304" pitchFamily="18" charset="0"/>
                <a:cs typeface="Arial" panose="020B0604020202020204" pitchFamily="34" charset="0"/>
              </a:rPr>
              <a:t> </a:t>
            </a:r>
            <a:r>
              <a:rPr lang="en-US" sz="2300" dirty="0" err="1">
                <a:solidFill>
                  <a:srgbClr val="000000"/>
                </a:solidFill>
                <a:latin typeface="Arial" panose="020B0604020202020204" pitchFamily="34" charset="0"/>
                <a:ea typeface="Times New Roman" panose="02020603050405020304" pitchFamily="18" charset="0"/>
                <a:cs typeface="Arial" panose="020B0604020202020204" pitchFamily="34" charset="0"/>
              </a:rPr>
              <a:t>chuyển</a:t>
            </a:r>
            <a:r>
              <a:rPr lang="en-US" sz="2300" dirty="0">
                <a:solidFill>
                  <a:srgbClr val="000000"/>
                </a:solidFill>
                <a:latin typeface="Arial" panose="020B0604020202020204" pitchFamily="34" charset="0"/>
                <a:ea typeface="Times New Roman" panose="02020603050405020304" pitchFamily="18" charset="0"/>
                <a:cs typeface="Arial" panose="020B0604020202020204" pitchFamily="34" charset="0"/>
              </a:rPr>
              <a:t> </a:t>
            </a:r>
            <a:r>
              <a:rPr lang="en-US" sz="2300" dirty="0" err="1">
                <a:solidFill>
                  <a:srgbClr val="000000"/>
                </a:solidFill>
                <a:latin typeface="Arial" panose="020B0604020202020204" pitchFamily="34" charset="0"/>
                <a:ea typeface="Times New Roman" panose="02020603050405020304" pitchFamily="18" charset="0"/>
                <a:cs typeface="Arial" panose="020B0604020202020204" pitchFamily="34" charset="0"/>
              </a:rPr>
              <a:t>nhượng</a:t>
            </a:r>
            <a:r>
              <a:rPr lang="en-US" sz="2300" dirty="0">
                <a:solidFill>
                  <a:srgbClr val="000000"/>
                </a:solidFill>
                <a:latin typeface="Arial" panose="020B0604020202020204" pitchFamily="34" charset="0"/>
                <a:ea typeface="Times New Roman" panose="02020603050405020304" pitchFamily="18" charset="0"/>
                <a:cs typeface="Arial" panose="020B0604020202020204" pitchFamily="34" charset="0"/>
              </a:rPr>
              <a:t>: </a:t>
            </a:r>
            <a:r>
              <a:rPr lang="en-US" sz="2300" dirty="0" err="1">
                <a:solidFill>
                  <a:srgbClr val="000000"/>
                </a:solidFill>
                <a:latin typeface="Arial" panose="020B0604020202020204" pitchFamily="34" charset="0"/>
                <a:ea typeface="Times New Roman" panose="02020603050405020304" pitchFamily="18" charset="0"/>
                <a:cs typeface="Arial" panose="020B0604020202020204" pitchFamily="34" charset="0"/>
              </a:rPr>
              <a:t>tối</a:t>
            </a:r>
            <a:r>
              <a:rPr lang="en-US" sz="2300" dirty="0">
                <a:solidFill>
                  <a:srgbClr val="000000"/>
                </a:solidFill>
                <a:latin typeface="Arial" panose="020B0604020202020204" pitchFamily="34" charset="0"/>
                <a:ea typeface="Times New Roman" panose="02020603050405020304" pitchFamily="18" charset="0"/>
                <a:cs typeface="Arial" panose="020B0604020202020204" pitchFamily="34" charset="0"/>
              </a:rPr>
              <a:t> </a:t>
            </a:r>
            <a:r>
              <a:rPr lang="en-US" sz="2300" dirty="0" err="1">
                <a:solidFill>
                  <a:srgbClr val="000000"/>
                </a:solidFill>
                <a:latin typeface="Arial" panose="020B0604020202020204" pitchFamily="34" charset="0"/>
                <a:ea typeface="Times New Roman" panose="02020603050405020304" pitchFamily="18" charset="0"/>
                <a:cs typeface="Arial" panose="020B0604020202020204" pitchFamily="34" charset="0"/>
              </a:rPr>
              <a:t>thiểu</a:t>
            </a:r>
            <a:r>
              <a:rPr lang="en-US" sz="2300" dirty="0">
                <a:solidFill>
                  <a:srgbClr val="000000"/>
                </a:solidFill>
                <a:latin typeface="Arial" panose="020B0604020202020204" pitchFamily="34" charset="0"/>
                <a:ea typeface="Times New Roman" panose="02020603050405020304" pitchFamily="18" charset="0"/>
                <a:cs typeface="Arial" panose="020B0604020202020204" pitchFamily="34" charset="0"/>
              </a:rPr>
              <a:t> </a:t>
            </a:r>
            <a:r>
              <a:rPr lang="en-US" sz="2300" u="sng" dirty="0">
                <a:solidFill>
                  <a:srgbClr val="000000"/>
                </a:solidFill>
                <a:highlight>
                  <a:srgbClr val="FFFF00"/>
                </a:highlight>
                <a:latin typeface="Arial" panose="020B0604020202020204" pitchFamily="34" charset="0"/>
                <a:ea typeface="Times New Roman" panose="02020603050405020304" pitchFamily="18" charset="0"/>
                <a:cs typeface="Arial" panose="020B0604020202020204" pitchFamily="34" charset="0"/>
              </a:rPr>
              <a:t>3 </a:t>
            </a:r>
            <a:r>
              <a:rPr lang="en-US" sz="2300" u="sng" dirty="0" err="1">
                <a:solidFill>
                  <a:srgbClr val="000000"/>
                </a:solidFill>
                <a:highlight>
                  <a:srgbClr val="FFFF00"/>
                </a:highlight>
                <a:latin typeface="Arial" panose="020B0604020202020204" pitchFamily="34" charset="0"/>
                <a:ea typeface="Times New Roman" panose="02020603050405020304" pitchFamily="18" charset="0"/>
                <a:cs typeface="Arial" panose="020B0604020202020204" pitchFamily="34" charset="0"/>
              </a:rPr>
              <a:t>năm</a:t>
            </a:r>
            <a:r>
              <a:rPr lang="en-US" sz="2300" dirty="0">
                <a:solidFill>
                  <a:srgbClr val="000000"/>
                </a:solidFill>
                <a:latin typeface="Arial" panose="020B0604020202020204" pitchFamily="34" charset="0"/>
                <a:ea typeface="Times New Roman" panose="02020603050405020304" pitchFamily="18" charset="0"/>
                <a:cs typeface="Arial" panose="020B0604020202020204" pitchFamily="34" charset="0"/>
              </a:rPr>
              <a:t> </a:t>
            </a:r>
            <a:r>
              <a:rPr lang="en-US" sz="2300" dirty="0" err="1">
                <a:solidFill>
                  <a:srgbClr val="000000"/>
                </a:solidFill>
                <a:latin typeface="Arial" panose="020B0604020202020204" pitchFamily="34" charset="0"/>
                <a:ea typeface="Times New Roman" panose="02020603050405020304" pitchFamily="18" charset="0"/>
                <a:cs typeface="Arial" panose="020B0604020202020204" pitchFamily="34" charset="0"/>
              </a:rPr>
              <a:t>kể</a:t>
            </a:r>
            <a:r>
              <a:rPr lang="en-US" sz="2300" dirty="0">
                <a:solidFill>
                  <a:srgbClr val="000000"/>
                </a:solidFill>
                <a:latin typeface="Arial" panose="020B0604020202020204" pitchFamily="34" charset="0"/>
                <a:ea typeface="Times New Roman" panose="02020603050405020304" pitchFamily="18" charset="0"/>
                <a:cs typeface="Arial" panose="020B0604020202020204" pitchFamily="34" charset="0"/>
              </a:rPr>
              <a:t> </a:t>
            </a:r>
            <a:r>
              <a:rPr lang="en-US" sz="2300" dirty="0" err="1">
                <a:solidFill>
                  <a:srgbClr val="000000"/>
                </a:solidFill>
                <a:latin typeface="Arial" panose="020B0604020202020204" pitchFamily="34" charset="0"/>
                <a:ea typeface="Times New Roman" panose="02020603050405020304" pitchFamily="18" charset="0"/>
                <a:cs typeface="Arial" panose="020B0604020202020204" pitchFamily="34" charset="0"/>
              </a:rPr>
              <a:t>từ</a:t>
            </a:r>
            <a:r>
              <a:rPr lang="en-US" sz="2300" dirty="0">
                <a:solidFill>
                  <a:srgbClr val="000000"/>
                </a:solidFill>
                <a:latin typeface="Arial" panose="020B0604020202020204" pitchFamily="34" charset="0"/>
                <a:ea typeface="Times New Roman" panose="02020603050405020304" pitchFamily="18" charset="0"/>
                <a:cs typeface="Arial" panose="020B0604020202020204" pitchFamily="34" charset="0"/>
              </a:rPr>
              <a:t> </a:t>
            </a:r>
            <a:r>
              <a:rPr lang="en-US" sz="2300" dirty="0" err="1">
                <a:solidFill>
                  <a:srgbClr val="000000"/>
                </a:solidFill>
                <a:latin typeface="Arial" panose="020B0604020202020204" pitchFamily="34" charset="0"/>
                <a:ea typeface="Times New Roman" panose="02020603050405020304" pitchFamily="18" charset="0"/>
                <a:cs typeface="Arial" panose="020B0604020202020204" pitchFamily="34" charset="0"/>
              </a:rPr>
              <a:t>ngày</a:t>
            </a:r>
            <a:r>
              <a:rPr lang="en-US" sz="2300" dirty="0">
                <a:solidFill>
                  <a:srgbClr val="000000"/>
                </a:solidFill>
                <a:latin typeface="Arial" panose="020B0604020202020204" pitchFamily="34" charset="0"/>
                <a:ea typeface="Times New Roman" panose="02020603050405020304" pitchFamily="18" charset="0"/>
                <a:cs typeface="Arial" panose="020B0604020202020204" pitchFamily="34" charset="0"/>
              </a:rPr>
              <a:t> </a:t>
            </a:r>
            <a:r>
              <a:rPr lang="en-US" sz="2300" dirty="0" err="1">
                <a:solidFill>
                  <a:srgbClr val="000000"/>
                </a:solidFill>
                <a:latin typeface="Arial" panose="020B0604020202020204" pitchFamily="34" charset="0"/>
                <a:ea typeface="Times New Roman" panose="02020603050405020304" pitchFamily="18" charset="0"/>
                <a:cs typeface="Arial" panose="020B0604020202020204" pitchFamily="34" charset="0"/>
              </a:rPr>
              <a:t>hoàn</a:t>
            </a:r>
            <a:r>
              <a:rPr lang="en-US" sz="2300" dirty="0">
                <a:solidFill>
                  <a:srgbClr val="000000"/>
                </a:solidFill>
                <a:latin typeface="Arial" panose="020B0604020202020204" pitchFamily="34" charset="0"/>
                <a:ea typeface="Times New Roman" panose="02020603050405020304" pitchFamily="18" charset="0"/>
                <a:cs typeface="Arial" panose="020B0604020202020204" pitchFamily="34" charset="0"/>
              </a:rPr>
              <a:t> </a:t>
            </a:r>
            <a:r>
              <a:rPr lang="en-US" sz="2300" dirty="0" err="1">
                <a:solidFill>
                  <a:srgbClr val="000000"/>
                </a:solidFill>
                <a:latin typeface="Arial" panose="020B0604020202020204" pitchFamily="34" charset="0"/>
                <a:ea typeface="Times New Roman" panose="02020603050405020304" pitchFamily="18" charset="0"/>
                <a:cs typeface="Arial" panose="020B0604020202020204" pitchFamily="34" charset="0"/>
              </a:rPr>
              <a:t>thành</a:t>
            </a:r>
            <a:r>
              <a:rPr lang="en-US" sz="2300" dirty="0">
                <a:solidFill>
                  <a:srgbClr val="000000"/>
                </a:solidFill>
                <a:latin typeface="Arial" panose="020B0604020202020204" pitchFamily="34" charset="0"/>
                <a:ea typeface="Times New Roman" panose="02020603050405020304" pitchFamily="18" charset="0"/>
                <a:cs typeface="Arial" panose="020B0604020202020204" pitchFamily="34" charset="0"/>
              </a:rPr>
              <a:t> </a:t>
            </a:r>
            <a:r>
              <a:rPr lang="en-US" sz="2300" dirty="0" err="1">
                <a:solidFill>
                  <a:srgbClr val="000000"/>
                </a:solidFill>
                <a:latin typeface="Arial" panose="020B0604020202020204" pitchFamily="34" charset="0"/>
                <a:ea typeface="Times New Roman" panose="02020603050405020304" pitchFamily="18" charset="0"/>
                <a:cs typeface="Arial" panose="020B0604020202020204" pitchFamily="34" charset="0"/>
              </a:rPr>
              <a:t>đợt</a:t>
            </a:r>
            <a:r>
              <a:rPr lang="en-US" sz="2300" dirty="0">
                <a:solidFill>
                  <a:srgbClr val="000000"/>
                </a:solidFill>
                <a:latin typeface="Arial" panose="020B0604020202020204" pitchFamily="34" charset="0"/>
                <a:ea typeface="Times New Roman" panose="02020603050405020304" pitchFamily="18" charset="0"/>
                <a:cs typeface="Arial" panose="020B0604020202020204" pitchFamily="34" charset="0"/>
              </a:rPr>
              <a:t> </a:t>
            </a:r>
            <a:r>
              <a:rPr lang="en-US" sz="2300" dirty="0" err="1">
                <a:solidFill>
                  <a:srgbClr val="000000"/>
                </a:solidFill>
                <a:latin typeface="Arial" panose="020B0604020202020204" pitchFamily="34" charset="0"/>
                <a:ea typeface="Times New Roman" panose="02020603050405020304" pitchFamily="18" charset="0"/>
                <a:cs typeface="Arial" panose="020B0604020202020204" pitchFamily="34" charset="0"/>
              </a:rPr>
              <a:t>chào</a:t>
            </a:r>
            <a:r>
              <a:rPr lang="en-US" sz="2300" dirty="0">
                <a:solidFill>
                  <a:srgbClr val="000000"/>
                </a:solidFill>
                <a:latin typeface="Arial" panose="020B0604020202020204" pitchFamily="34" charset="0"/>
                <a:ea typeface="Times New Roman" panose="02020603050405020304" pitchFamily="18" charset="0"/>
                <a:cs typeface="Arial" panose="020B0604020202020204" pitchFamily="34" charset="0"/>
              </a:rPr>
              <a:t> </a:t>
            </a:r>
            <a:r>
              <a:rPr lang="en-US" sz="2300" dirty="0" err="1">
                <a:solidFill>
                  <a:srgbClr val="000000"/>
                </a:solidFill>
                <a:latin typeface="Arial" panose="020B0604020202020204" pitchFamily="34" charset="0"/>
                <a:ea typeface="Times New Roman" panose="02020603050405020304" pitchFamily="18" charset="0"/>
                <a:cs typeface="Arial" panose="020B0604020202020204" pitchFamily="34" charset="0"/>
              </a:rPr>
              <a:t>bán</a:t>
            </a:r>
            <a:endParaRPr lang="en-US" sz="2300" dirty="0">
              <a:solidFill>
                <a:srgbClr val="000000"/>
              </a:solidFill>
              <a:latin typeface="Arial" panose="020B0604020202020204" pitchFamily="34" charset="0"/>
              <a:ea typeface="Calibri" panose="020F0502020204030204" pitchFamily="34" charset="0"/>
              <a:cs typeface="Arial" panose="020B0604020202020204" pitchFamily="34" charset="0"/>
            </a:endParaRPr>
          </a:p>
          <a:p>
            <a:pPr marL="171450" marR="0" indent="-171450">
              <a:lnSpc>
                <a:spcPts val="3000"/>
              </a:lnSpc>
              <a:spcBef>
                <a:spcPts val="600"/>
              </a:spcBef>
              <a:spcAft>
                <a:spcPts val="600"/>
              </a:spcAft>
            </a:pPr>
            <a:r>
              <a:rPr lang="en-US" sz="2300" dirty="0">
                <a:solidFill>
                  <a:srgbClr val="000000"/>
                </a:solidFill>
                <a:latin typeface="Arial" panose="020B0604020202020204" pitchFamily="34" charset="0"/>
                <a:ea typeface="Times New Roman" panose="02020603050405020304" pitchFamily="18" charset="0"/>
                <a:cs typeface="Arial" panose="020B0604020202020204" pitchFamily="34" charset="0"/>
              </a:rPr>
              <a:t>8. </a:t>
            </a:r>
            <a:r>
              <a:rPr lang="en-US" sz="2300" dirty="0" err="1">
                <a:solidFill>
                  <a:srgbClr val="000000"/>
                </a:solidFill>
                <a:latin typeface="Arial" panose="020B0604020202020204" pitchFamily="34" charset="0"/>
                <a:ea typeface="Times New Roman" panose="02020603050405020304" pitchFamily="18" charset="0"/>
                <a:cs typeface="Arial" panose="020B0604020202020204" pitchFamily="34" charset="0"/>
              </a:rPr>
              <a:t>Tổng</a:t>
            </a:r>
            <a:r>
              <a:rPr lang="en-US" sz="2300" dirty="0">
                <a:solidFill>
                  <a:srgbClr val="000000"/>
                </a:solidFill>
                <a:latin typeface="Arial" panose="020B0604020202020204" pitchFamily="34" charset="0"/>
                <a:ea typeface="Times New Roman" panose="02020603050405020304" pitchFamily="18" charset="0"/>
                <a:cs typeface="Arial" panose="020B0604020202020204" pitchFamily="34" charset="0"/>
              </a:rPr>
              <a:t> </a:t>
            </a:r>
            <a:r>
              <a:rPr lang="en-US" sz="2300" dirty="0" err="1">
                <a:solidFill>
                  <a:srgbClr val="000000"/>
                </a:solidFill>
                <a:latin typeface="Arial" panose="020B0604020202020204" pitchFamily="34" charset="0"/>
                <a:ea typeface="Times New Roman" panose="02020603050405020304" pitchFamily="18" charset="0"/>
                <a:cs typeface="Arial" panose="020B0604020202020204" pitchFamily="34" charset="0"/>
              </a:rPr>
              <a:t>số</a:t>
            </a:r>
            <a:r>
              <a:rPr lang="en-US" sz="2300" dirty="0">
                <a:solidFill>
                  <a:srgbClr val="000000"/>
                </a:solidFill>
                <a:latin typeface="Arial" panose="020B0604020202020204" pitchFamily="34" charset="0"/>
                <a:ea typeface="Times New Roman" panose="02020603050405020304" pitchFamily="18" charset="0"/>
                <a:cs typeface="Arial" panose="020B0604020202020204" pitchFamily="34" charset="0"/>
              </a:rPr>
              <a:t> </a:t>
            </a:r>
            <a:r>
              <a:rPr lang="en-US" sz="2300" dirty="0" err="1">
                <a:solidFill>
                  <a:srgbClr val="000000"/>
                </a:solidFill>
                <a:latin typeface="Arial" panose="020B0604020202020204" pitchFamily="34" charset="0"/>
                <a:ea typeface="Times New Roman" panose="02020603050405020304" pitchFamily="18" charset="0"/>
                <a:cs typeface="Arial" panose="020B0604020202020204" pitchFamily="34" charset="0"/>
              </a:rPr>
              <a:t>tiền</a:t>
            </a:r>
            <a:r>
              <a:rPr lang="en-US" sz="2300" dirty="0">
                <a:solidFill>
                  <a:srgbClr val="000000"/>
                </a:solidFill>
                <a:latin typeface="Arial" panose="020B0604020202020204" pitchFamily="34" charset="0"/>
                <a:ea typeface="Times New Roman" panose="02020603050405020304" pitchFamily="18" charset="0"/>
                <a:cs typeface="Arial" panose="020B0604020202020204" pitchFamily="34" charset="0"/>
              </a:rPr>
              <a:t> </a:t>
            </a:r>
            <a:r>
              <a:rPr lang="en-US" sz="2300" dirty="0" err="1">
                <a:solidFill>
                  <a:srgbClr val="000000"/>
                </a:solidFill>
                <a:latin typeface="Arial" panose="020B0604020202020204" pitchFamily="34" charset="0"/>
                <a:ea typeface="Times New Roman" panose="02020603050405020304" pitchFamily="18" charset="0"/>
                <a:cs typeface="Arial" panose="020B0604020202020204" pitchFamily="34" charset="0"/>
              </a:rPr>
              <a:t>huy</a:t>
            </a:r>
            <a:r>
              <a:rPr lang="en-US" sz="2300" dirty="0">
                <a:solidFill>
                  <a:srgbClr val="000000"/>
                </a:solidFill>
                <a:latin typeface="Arial" panose="020B0604020202020204" pitchFamily="34" charset="0"/>
                <a:ea typeface="Times New Roman" panose="02020603050405020304" pitchFamily="18" charset="0"/>
                <a:cs typeface="Arial" panose="020B0604020202020204" pitchFamily="34" charset="0"/>
              </a:rPr>
              <a:t> </a:t>
            </a:r>
            <a:r>
              <a:rPr lang="en-US" sz="2300" dirty="0" err="1">
                <a:solidFill>
                  <a:srgbClr val="000000"/>
                </a:solidFill>
                <a:latin typeface="Arial" panose="020B0604020202020204" pitchFamily="34" charset="0"/>
                <a:ea typeface="Times New Roman" panose="02020603050405020304" pitchFamily="18" charset="0"/>
                <a:cs typeface="Arial" panose="020B0604020202020204" pitchFamily="34" charset="0"/>
              </a:rPr>
              <a:t>động</a:t>
            </a:r>
            <a:r>
              <a:rPr lang="en-US" sz="2300" dirty="0">
                <a:solidFill>
                  <a:srgbClr val="000000"/>
                </a:solidFill>
                <a:latin typeface="Arial" panose="020B0604020202020204" pitchFamily="34" charset="0"/>
                <a:ea typeface="Times New Roman" panose="02020603050405020304" pitchFamily="18" charset="0"/>
                <a:cs typeface="Arial" panose="020B0604020202020204" pitchFamily="34" charset="0"/>
              </a:rPr>
              <a:t> </a:t>
            </a:r>
            <a:r>
              <a:rPr lang="en-US" sz="2300" dirty="0" err="1">
                <a:solidFill>
                  <a:srgbClr val="000000"/>
                </a:solidFill>
                <a:latin typeface="Arial" panose="020B0604020202020204" pitchFamily="34" charset="0"/>
                <a:ea typeface="Times New Roman" panose="02020603050405020304" pitchFamily="18" charset="0"/>
                <a:cs typeface="Arial" panose="020B0604020202020204" pitchFamily="34" charset="0"/>
              </a:rPr>
              <a:t>dự</a:t>
            </a:r>
            <a:r>
              <a:rPr lang="en-US" sz="2300" dirty="0">
                <a:solidFill>
                  <a:srgbClr val="000000"/>
                </a:solidFill>
                <a:latin typeface="Arial" panose="020B0604020202020204" pitchFamily="34" charset="0"/>
                <a:ea typeface="Times New Roman" panose="02020603050405020304" pitchFamily="18" charset="0"/>
                <a:cs typeface="Arial" panose="020B0604020202020204" pitchFamily="34" charset="0"/>
              </a:rPr>
              <a:t> </a:t>
            </a:r>
            <a:r>
              <a:rPr lang="en-US" sz="2300" dirty="0" err="1">
                <a:solidFill>
                  <a:srgbClr val="000000"/>
                </a:solidFill>
                <a:latin typeface="Arial" panose="020B0604020202020204" pitchFamily="34" charset="0"/>
                <a:ea typeface="Times New Roman" panose="02020603050405020304" pitchFamily="18" charset="0"/>
                <a:cs typeface="Arial" panose="020B0604020202020204" pitchFamily="34" charset="0"/>
              </a:rPr>
              <a:t>kiến</a:t>
            </a:r>
            <a:r>
              <a:rPr lang="en-US" sz="2300" dirty="0">
                <a:solidFill>
                  <a:srgbClr val="000000"/>
                </a:solidFill>
                <a:latin typeface="Arial" panose="020B0604020202020204" pitchFamily="34" charset="0"/>
                <a:ea typeface="Times New Roman" panose="02020603050405020304" pitchFamily="18" charset="0"/>
                <a:cs typeface="Arial" panose="020B0604020202020204" pitchFamily="34" charset="0"/>
              </a:rPr>
              <a:t>: </a:t>
            </a:r>
            <a:r>
              <a:rPr lang="en-US" sz="2300" u="sng" dirty="0">
                <a:solidFill>
                  <a:srgbClr val="000000"/>
                </a:solidFill>
                <a:highlight>
                  <a:srgbClr val="FFFF00"/>
                </a:highlight>
                <a:latin typeface="Arial" panose="020B0604020202020204" pitchFamily="34" charset="0"/>
                <a:ea typeface="Times New Roman" panose="02020603050405020304" pitchFamily="18" charset="0"/>
                <a:cs typeface="Arial" panose="020B0604020202020204" pitchFamily="34" charset="0"/>
              </a:rPr>
              <a:t>701,753,430,000</a:t>
            </a:r>
            <a:r>
              <a:rPr lang="en-US" sz="2300" dirty="0">
                <a:solidFill>
                  <a:srgbClr val="000000"/>
                </a:solidFill>
                <a:latin typeface="Arial" panose="020B0604020202020204" pitchFamily="34" charset="0"/>
                <a:ea typeface="Times New Roman" panose="02020603050405020304" pitchFamily="18" charset="0"/>
                <a:cs typeface="Arial" panose="020B0604020202020204" pitchFamily="34" charset="0"/>
              </a:rPr>
              <a:t> </a:t>
            </a:r>
            <a:r>
              <a:rPr lang="en-US" sz="2300" dirty="0" err="1">
                <a:solidFill>
                  <a:srgbClr val="000000"/>
                </a:solidFill>
                <a:latin typeface="Arial" panose="020B0604020202020204" pitchFamily="34" charset="0"/>
                <a:ea typeface="Times New Roman" panose="02020603050405020304" pitchFamily="18" charset="0"/>
                <a:cs typeface="Arial" panose="020B0604020202020204" pitchFamily="34" charset="0"/>
              </a:rPr>
              <a:t>đồng</a:t>
            </a:r>
            <a:r>
              <a:rPr lang="en-US" sz="2300" dirty="0">
                <a:solidFill>
                  <a:srgbClr val="000000"/>
                </a:solidFill>
                <a:latin typeface="Arial" panose="020B0604020202020204" pitchFamily="34" charset="0"/>
                <a:ea typeface="Times New Roman" panose="02020603050405020304" pitchFamily="18" charset="0"/>
                <a:cs typeface="Arial" panose="020B0604020202020204" pitchFamily="34" charset="0"/>
              </a:rPr>
              <a:t>.</a:t>
            </a:r>
            <a:endParaRPr lang="en-US" sz="2300" dirty="0">
              <a:solidFill>
                <a:srgbClr val="000000"/>
              </a:solidFill>
              <a:latin typeface="Arial" panose="020B0604020202020204" pitchFamily="34" charset="0"/>
              <a:ea typeface="Calibri" panose="020F0502020204030204" pitchFamily="34" charset="0"/>
              <a:cs typeface="Arial" panose="020B0604020202020204" pitchFamily="34" charset="0"/>
            </a:endParaRPr>
          </a:p>
          <a:p>
            <a:pPr marL="171450" marR="0" indent="-171450">
              <a:lnSpc>
                <a:spcPts val="3000"/>
              </a:lnSpc>
              <a:spcBef>
                <a:spcPts val="600"/>
              </a:spcBef>
              <a:spcAft>
                <a:spcPts val="600"/>
              </a:spcAft>
            </a:pPr>
            <a:r>
              <a:rPr lang="en-US" sz="2300" dirty="0">
                <a:solidFill>
                  <a:srgbClr val="000000"/>
                </a:solidFill>
                <a:latin typeface="Arial" panose="020B0604020202020204" pitchFamily="34" charset="0"/>
                <a:ea typeface="Times New Roman" panose="02020603050405020304" pitchFamily="18" charset="0"/>
                <a:cs typeface="Arial" panose="020B0604020202020204" pitchFamily="34" charset="0"/>
              </a:rPr>
              <a:t>9. </a:t>
            </a:r>
            <a:r>
              <a:rPr lang="en-US" sz="2300" dirty="0" err="1">
                <a:solidFill>
                  <a:srgbClr val="000000"/>
                </a:solidFill>
                <a:latin typeface="Arial" panose="020B0604020202020204" pitchFamily="34" charset="0"/>
                <a:ea typeface="Times New Roman" panose="02020603050405020304" pitchFamily="18" charset="0"/>
                <a:cs typeface="Arial" panose="020B0604020202020204" pitchFamily="34" charset="0"/>
              </a:rPr>
              <a:t>Tỷ</a:t>
            </a:r>
            <a:r>
              <a:rPr lang="en-US" sz="2300" dirty="0">
                <a:solidFill>
                  <a:srgbClr val="000000"/>
                </a:solidFill>
                <a:latin typeface="Arial" panose="020B0604020202020204" pitchFamily="34" charset="0"/>
                <a:ea typeface="Times New Roman" panose="02020603050405020304" pitchFamily="18" charset="0"/>
                <a:cs typeface="Arial" panose="020B0604020202020204" pitchFamily="34" charset="0"/>
              </a:rPr>
              <a:t> </a:t>
            </a:r>
            <a:r>
              <a:rPr lang="en-US" sz="2300" dirty="0" err="1">
                <a:solidFill>
                  <a:srgbClr val="000000"/>
                </a:solidFill>
                <a:latin typeface="Arial" panose="020B0604020202020204" pitchFamily="34" charset="0"/>
                <a:ea typeface="Times New Roman" panose="02020603050405020304" pitchFamily="18" charset="0"/>
                <a:cs typeface="Arial" panose="020B0604020202020204" pitchFamily="34" charset="0"/>
              </a:rPr>
              <a:t>lệ</a:t>
            </a:r>
            <a:r>
              <a:rPr lang="en-US" sz="2300" dirty="0">
                <a:solidFill>
                  <a:srgbClr val="000000"/>
                </a:solidFill>
                <a:latin typeface="Arial" panose="020B0604020202020204" pitchFamily="34" charset="0"/>
                <a:ea typeface="Times New Roman" panose="02020603050405020304" pitchFamily="18" charset="0"/>
                <a:cs typeface="Arial" panose="020B0604020202020204" pitchFamily="34" charset="0"/>
              </a:rPr>
              <a:t> </a:t>
            </a:r>
            <a:r>
              <a:rPr lang="en-US" sz="2300" dirty="0" err="1">
                <a:solidFill>
                  <a:srgbClr val="000000"/>
                </a:solidFill>
                <a:latin typeface="Arial" panose="020B0604020202020204" pitchFamily="34" charset="0"/>
                <a:ea typeface="Times New Roman" panose="02020603050405020304" pitchFamily="18" charset="0"/>
                <a:cs typeface="Arial" panose="020B0604020202020204" pitchFamily="34" charset="0"/>
              </a:rPr>
              <a:t>số</a:t>
            </a:r>
            <a:r>
              <a:rPr lang="en-US" sz="2300" dirty="0">
                <a:solidFill>
                  <a:srgbClr val="000000"/>
                </a:solidFill>
                <a:latin typeface="Arial" panose="020B0604020202020204" pitchFamily="34" charset="0"/>
                <a:ea typeface="Times New Roman" panose="02020603050405020304" pitchFamily="18" charset="0"/>
                <a:cs typeface="Arial" panose="020B0604020202020204" pitchFamily="34" charset="0"/>
              </a:rPr>
              <a:t> </a:t>
            </a:r>
            <a:r>
              <a:rPr lang="en-US" sz="2300" dirty="0" err="1">
                <a:solidFill>
                  <a:srgbClr val="000000"/>
                </a:solidFill>
                <a:latin typeface="Arial" panose="020B0604020202020204" pitchFamily="34" charset="0"/>
                <a:ea typeface="Times New Roman" panose="02020603050405020304" pitchFamily="18" charset="0"/>
                <a:cs typeface="Arial" panose="020B0604020202020204" pitchFamily="34" charset="0"/>
              </a:rPr>
              <a:t>cổ</a:t>
            </a:r>
            <a:r>
              <a:rPr lang="en-US" sz="2300" dirty="0">
                <a:solidFill>
                  <a:srgbClr val="000000"/>
                </a:solidFill>
                <a:latin typeface="Arial" panose="020B0604020202020204" pitchFamily="34" charset="0"/>
                <a:ea typeface="Times New Roman" panose="02020603050405020304" pitchFamily="18" charset="0"/>
                <a:cs typeface="Arial" panose="020B0604020202020204" pitchFamily="34" charset="0"/>
              </a:rPr>
              <a:t> </a:t>
            </a:r>
            <a:r>
              <a:rPr lang="en-US" sz="2300" dirty="0" err="1">
                <a:solidFill>
                  <a:srgbClr val="000000"/>
                </a:solidFill>
                <a:latin typeface="Arial" panose="020B0604020202020204" pitchFamily="34" charset="0"/>
                <a:ea typeface="Times New Roman" panose="02020603050405020304" pitchFamily="18" charset="0"/>
                <a:cs typeface="Arial" panose="020B0604020202020204" pitchFamily="34" charset="0"/>
              </a:rPr>
              <a:t>phần</a:t>
            </a:r>
            <a:r>
              <a:rPr lang="en-US" sz="2300" dirty="0">
                <a:solidFill>
                  <a:srgbClr val="000000"/>
                </a:solidFill>
                <a:latin typeface="Arial" panose="020B0604020202020204" pitchFamily="34" charset="0"/>
                <a:ea typeface="Times New Roman" panose="02020603050405020304" pitchFamily="18" charset="0"/>
                <a:cs typeface="Arial" panose="020B0604020202020204" pitchFamily="34" charset="0"/>
              </a:rPr>
              <a:t> </a:t>
            </a:r>
            <a:r>
              <a:rPr lang="en-US" sz="2300" dirty="0" err="1">
                <a:solidFill>
                  <a:srgbClr val="000000"/>
                </a:solidFill>
                <a:latin typeface="Arial" panose="020B0604020202020204" pitchFamily="34" charset="0"/>
                <a:ea typeface="Times New Roman" panose="02020603050405020304" pitchFamily="18" charset="0"/>
                <a:cs typeface="Arial" panose="020B0604020202020204" pitchFamily="34" charset="0"/>
              </a:rPr>
              <a:t>đăng</a:t>
            </a:r>
            <a:r>
              <a:rPr lang="en-US" sz="2300" dirty="0">
                <a:solidFill>
                  <a:srgbClr val="000000"/>
                </a:solidFill>
                <a:latin typeface="Arial" panose="020B0604020202020204" pitchFamily="34" charset="0"/>
                <a:ea typeface="Times New Roman" panose="02020603050405020304" pitchFamily="18" charset="0"/>
                <a:cs typeface="Arial" panose="020B0604020202020204" pitchFamily="34" charset="0"/>
              </a:rPr>
              <a:t> </a:t>
            </a:r>
            <a:r>
              <a:rPr lang="en-US" sz="2300" dirty="0" err="1">
                <a:solidFill>
                  <a:srgbClr val="000000"/>
                </a:solidFill>
                <a:latin typeface="Arial" panose="020B0604020202020204" pitchFamily="34" charset="0"/>
                <a:ea typeface="Times New Roman" panose="02020603050405020304" pitchFamily="18" charset="0"/>
                <a:cs typeface="Arial" panose="020B0604020202020204" pitchFamily="34" charset="0"/>
              </a:rPr>
              <a:t>ký</a:t>
            </a:r>
            <a:r>
              <a:rPr lang="en-US" sz="2300" dirty="0">
                <a:solidFill>
                  <a:srgbClr val="000000"/>
                </a:solidFill>
                <a:latin typeface="Arial" panose="020B0604020202020204" pitchFamily="34" charset="0"/>
                <a:ea typeface="Times New Roman" panose="02020603050405020304" pitchFamily="18" charset="0"/>
                <a:cs typeface="Arial" panose="020B0604020202020204" pitchFamily="34" charset="0"/>
              </a:rPr>
              <a:t> </a:t>
            </a:r>
            <a:r>
              <a:rPr lang="en-US" sz="2300" dirty="0" err="1">
                <a:solidFill>
                  <a:srgbClr val="000000"/>
                </a:solidFill>
                <a:latin typeface="Arial" panose="020B0604020202020204" pitchFamily="34" charset="0"/>
                <a:ea typeface="Times New Roman" panose="02020603050405020304" pitchFamily="18" charset="0"/>
                <a:cs typeface="Arial" panose="020B0604020202020204" pitchFamily="34" charset="0"/>
              </a:rPr>
              <a:t>chào</a:t>
            </a:r>
            <a:r>
              <a:rPr lang="en-US" sz="2300" dirty="0">
                <a:solidFill>
                  <a:srgbClr val="000000"/>
                </a:solidFill>
                <a:latin typeface="Arial" panose="020B0604020202020204" pitchFamily="34" charset="0"/>
                <a:ea typeface="Times New Roman" panose="02020603050405020304" pitchFamily="18" charset="0"/>
                <a:cs typeface="Arial" panose="020B0604020202020204" pitchFamily="34" charset="0"/>
              </a:rPr>
              <a:t> </a:t>
            </a:r>
            <a:r>
              <a:rPr lang="en-US" sz="2300" dirty="0" err="1">
                <a:solidFill>
                  <a:srgbClr val="000000"/>
                </a:solidFill>
                <a:latin typeface="Arial" panose="020B0604020202020204" pitchFamily="34" charset="0"/>
                <a:ea typeface="Times New Roman" panose="02020603050405020304" pitchFamily="18" charset="0"/>
                <a:cs typeface="Arial" panose="020B0604020202020204" pitchFamily="34" charset="0"/>
              </a:rPr>
              <a:t>bán</a:t>
            </a:r>
            <a:r>
              <a:rPr lang="en-US" sz="2300" dirty="0">
                <a:solidFill>
                  <a:srgbClr val="000000"/>
                </a:solidFill>
                <a:latin typeface="Arial" panose="020B0604020202020204" pitchFamily="34" charset="0"/>
                <a:ea typeface="Times New Roman" panose="02020603050405020304" pitchFamily="18" charset="0"/>
                <a:cs typeface="Arial" panose="020B0604020202020204" pitchFamily="34" charset="0"/>
              </a:rPr>
              <a:t> </a:t>
            </a:r>
            <a:r>
              <a:rPr lang="en-US" sz="2300" dirty="0" err="1">
                <a:solidFill>
                  <a:srgbClr val="000000"/>
                </a:solidFill>
                <a:latin typeface="Arial" panose="020B0604020202020204" pitchFamily="34" charset="0"/>
                <a:ea typeface="Times New Roman" panose="02020603050405020304" pitchFamily="18" charset="0"/>
                <a:cs typeface="Arial" panose="020B0604020202020204" pitchFamily="34" charset="0"/>
              </a:rPr>
              <a:t>trên</a:t>
            </a:r>
            <a:r>
              <a:rPr lang="en-US" sz="2300" dirty="0">
                <a:solidFill>
                  <a:srgbClr val="000000"/>
                </a:solidFill>
                <a:latin typeface="Arial" panose="020B0604020202020204" pitchFamily="34" charset="0"/>
                <a:ea typeface="Times New Roman" panose="02020603050405020304" pitchFamily="18" charset="0"/>
                <a:cs typeface="Arial" panose="020B0604020202020204" pitchFamily="34" charset="0"/>
              </a:rPr>
              <a:t> </a:t>
            </a:r>
            <a:r>
              <a:rPr lang="en-US" sz="2300" dirty="0" err="1">
                <a:solidFill>
                  <a:srgbClr val="000000"/>
                </a:solidFill>
                <a:latin typeface="Arial" panose="020B0604020202020204" pitchFamily="34" charset="0"/>
                <a:ea typeface="Times New Roman" panose="02020603050405020304" pitchFamily="18" charset="0"/>
                <a:cs typeface="Arial" panose="020B0604020202020204" pitchFamily="34" charset="0"/>
              </a:rPr>
              <a:t>tổng</a:t>
            </a:r>
            <a:r>
              <a:rPr lang="en-US" sz="2300" dirty="0">
                <a:solidFill>
                  <a:srgbClr val="000000"/>
                </a:solidFill>
                <a:latin typeface="Arial" panose="020B0604020202020204" pitchFamily="34" charset="0"/>
                <a:ea typeface="Times New Roman" panose="02020603050405020304" pitchFamily="18" charset="0"/>
                <a:cs typeface="Arial" panose="020B0604020202020204" pitchFamily="34" charset="0"/>
              </a:rPr>
              <a:t> </a:t>
            </a:r>
            <a:r>
              <a:rPr lang="en-US" sz="2300" dirty="0" err="1">
                <a:solidFill>
                  <a:srgbClr val="000000"/>
                </a:solidFill>
                <a:latin typeface="Arial" panose="020B0604020202020204" pitchFamily="34" charset="0"/>
                <a:ea typeface="Times New Roman" panose="02020603050405020304" pitchFamily="18" charset="0"/>
                <a:cs typeface="Arial" panose="020B0604020202020204" pitchFamily="34" charset="0"/>
              </a:rPr>
              <a:t>số</a:t>
            </a:r>
            <a:r>
              <a:rPr lang="en-US" sz="2300" dirty="0">
                <a:solidFill>
                  <a:srgbClr val="000000"/>
                </a:solidFill>
                <a:latin typeface="Arial" panose="020B0604020202020204" pitchFamily="34" charset="0"/>
                <a:ea typeface="Times New Roman" panose="02020603050405020304" pitchFamily="18" charset="0"/>
                <a:cs typeface="Arial" panose="020B0604020202020204" pitchFamily="34" charset="0"/>
              </a:rPr>
              <a:t> </a:t>
            </a:r>
            <a:r>
              <a:rPr lang="en-US" sz="2300" dirty="0" err="1">
                <a:solidFill>
                  <a:srgbClr val="000000"/>
                </a:solidFill>
                <a:latin typeface="Arial" panose="020B0604020202020204" pitchFamily="34" charset="0"/>
                <a:ea typeface="Times New Roman" panose="02020603050405020304" pitchFamily="18" charset="0"/>
                <a:cs typeface="Arial" panose="020B0604020202020204" pitchFamily="34" charset="0"/>
              </a:rPr>
              <a:t>cổ</a:t>
            </a:r>
            <a:r>
              <a:rPr lang="en-US" sz="2300" dirty="0">
                <a:solidFill>
                  <a:srgbClr val="000000"/>
                </a:solidFill>
                <a:latin typeface="Arial" panose="020B0604020202020204" pitchFamily="34" charset="0"/>
                <a:ea typeface="Times New Roman" panose="02020603050405020304" pitchFamily="18" charset="0"/>
                <a:cs typeface="Arial" panose="020B0604020202020204" pitchFamily="34" charset="0"/>
              </a:rPr>
              <a:t> </a:t>
            </a:r>
            <a:r>
              <a:rPr lang="en-US" sz="2300" dirty="0" err="1">
                <a:solidFill>
                  <a:srgbClr val="000000"/>
                </a:solidFill>
                <a:latin typeface="Arial" panose="020B0604020202020204" pitchFamily="34" charset="0"/>
                <a:ea typeface="Times New Roman" panose="02020603050405020304" pitchFamily="18" charset="0"/>
                <a:cs typeface="Arial" panose="020B0604020202020204" pitchFamily="34" charset="0"/>
              </a:rPr>
              <a:t>phần</a:t>
            </a:r>
            <a:r>
              <a:rPr lang="en-US" sz="2300" dirty="0">
                <a:solidFill>
                  <a:srgbClr val="000000"/>
                </a:solidFill>
                <a:latin typeface="Arial" panose="020B0604020202020204" pitchFamily="34" charset="0"/>
                <a:ea typeface="Times New Roman" panose="02020603050405020304" pitchFamily="18" charset="0"/>
                <a:cs typeface="Arial" panose="020B0604020202020204" pitchFamily="34" charset="0"/>
              </a:rPr>
              <a:t> </a:t>
            </a:r>
            <a:r>
              <a:rPr lang="en-US" sz="2300" dirty="0" err="1">
                <a:solidFill>
                  <a:srgbClr val="000000"/>
                </a:solidFill>
                <a:latin typeface="Arial" panose="020B0604020202020204" pitchFamily="34" charset="0"/>
                <a:ea typeface="Times New Roman" panose="02020603050405020304" pitchFamily="18" charset="0"/>
                <a:cs typeface="Arial" panose="020B0604020202020204" pitchFamily="34" charset="0"/>
              </a:rPr>
              <a:t>đang</a:t>
            </a:r>
            <a:r>
              <a:rPr lang="en-US" sz="2300" dirty="0">
                <a:solidFill>
                  <a:srgbClr val="000000"/>
                </a:solidFill>
                <a:latin typeface="Arial" panose="020B0604020202020204" pitchFamily="34" charset="0"/>
                <a:ea typeface="Times New Roman" panose="02020603050405020304" pitchFamily="18" charset="0"/>
                <a:cs typeface="Arial" panose="020B0604020202020204" pitchFamily="34" charset="0"/>
              </a:rPr>
              <a:t> </a:t>
            </a:r>
            <a:r>
              <a:rPr lang="en-US" sz="2300" dirty="0" err="1">
                <a:solidFill>
                  <a:srgbClr val="000000"/>
                </a:solidFill>
                <a:latin typeface="Arial" panose="020B0604020202020204" pitchFamily="34" charset="0"/>
                <a:ea typeface="Times New Roman" panose="02020603050405020304" pitchFamily="18" charset="0"/>
                <a:cs typeface="Arial" panose="020B0604020202020204" pitchFamily="34" charset="0"/>
              </a:rPr>
              <a:t>lưu</a:t>
            </a:r>
            <a:r>
              <a:rPr lang="en-US" sz="2300" dirty="0">
                <a:solidFill>
                  <a:srgbClr val="000000"/>
                </a:solidFill>
                <a:latin typeface="Arial" panose="020B0604020202020204" pitchFamily="34" charset="0"/>
                <a:ea typeface="Times New Roman" panose="02020603050405020304" pitchFamily="18" charset="0"/>
                <a:cs typeface="Arial" panose="020B0604020202020204" pitchFamily="34" charset="0"/>
              </a:rPr>
              <a:t> </a:t>
            </a:r>
            <a:r>
              <a:rPr lang="en-US" sz="2300" dirty="0" err="1">
                <a:solidFill>
                  <a:srgbClr val="000000"/>
                </a:solidFill>
                <a:latin typeface="Arial" panose="020B0604020202020204" pitchFamily="34" charset="0"/>
                <a:ea typeface="Times New Roman" panose="02020603050405020304" pitchFamily="18" charset="0"/>
                <a:cs typeface="Arial" panose="020B0604020202020204" pitchFamily="34" charset="0"/>
              </a:rPr>
              <a:t>hành</a:t>
            </a:r>
            <a:r>
              <a:rPr lang="en-US" sz="2300" dirty="0">
                <a:solidFill>
                  <a:srgbClr val="000000"/>
                </a:solidFill>
                <a:latin typeface="Arial" panose="020B0604020202020204" pitchFamily="34" charset="0"/>
                <a:ea typeface="Times New Roman" panose="02020603050405020304" pitchFamily="18" charset="0"/>
                <a:cs typeface="Arial" panose="020B0604020202020204" pitchFamily="34" charset="0"/>
              </a:rPr>
              <a:t>: </a:t>
            </a:r>
            <a:r>
              <a:rPr lang="en-US" sz="2300" u="sng" dirty="0">
                <a:solidFill>
                  <a:srgbClr val="000000"/>
                </a:solidFill>
                <a:highlight>
                  <a:srgbClr val="FFFF00"/>
                </a:highlight>
                <a:latin typeface="Arial" panose="020B0604020202020204" pitchFamily="34" charset="0"/>
                <a:ea typeface="Times New Roman" panose="02020603050405020304" pitchFamily="18" charset="0"/>
                <a:cs typeface="Arial" panose="020B0604020202020204" pitchFamily="34" charset="0"/>
              </a:rPr>
              <a:t>25,24%</a:t>
            </a:r>
            <a:r>
              <a:rPr lang="en-US" sz="2300" dirty="0">
                <a:solidFill>
                  <a:srgbClr val="000000"/>
                </a:solidFill>
                <a:latin typeface="Arial" panose="020B0604020202020204" pitchFamily="34" charset="0"/>
                <a:ea typeface="Times New Roman" panose="02020603050405020304" pitchFamily="18" charset="0"/>
                <a:cs typeface="Arial" panose="020B0604020202020204" pitchFamily="34" charset="0"/>
              </a:rPr>
              <a:t> </a:t>
            </a:r>
          </a:p>
          <a:p>
            <a:pPr marL="171450" indent="-171450">
              <a:lnSpc>
                <a:spcPts val="3000"/>
              </a:lnSpc>
              <a:spcBef>
                <a:spcPts val="600"/>
              </a:spcBef>
              <a:spcAft>
                <a:spcPts val="600"/>
              </a:spcAft>
            </a:pPr>
            <a:r>
              <a:rPr lang="en-US" sz="2300" dirty="0">
                <a:solidFill>
                  <a:srgbClr val="000000"/>
                </a:solidFill>
                <a:latin typeface="Arial" panose="020B0604020202020204" pitchFamily="34" charset="0"/>
                <a:ea typeface="Times New Roman" panose="02020603050405020304" pitchFamily="18" charset="0"/>
                <a:cs typeface="Arial" panose="020B0604020202020204" pitchFamily="34" charset="0"/>
              </a:rPr>
              <a:t>10. </a:t>
            </a:r>
            <a:r>
              <a:rPr lang="en-US" sz="2300" dirty="0" err="1">
                <a:solidFill>
                  <a:srgbClr val="000000"/>
                </a:solidFill>
                <a:latin typeface="Arial" panose="020B0604020202020204" pitchFamily="34" charset="0"/>
                <a:ea typeface="Times New Roman" panose="02020603050405020304" pitchFamily="18" charset="0"/>
                <a:cs typeface="Arial" panose="020B0604020202020204" pitchFamily="34" charset="0"/>
              </a:rPr>
              <a:t>Các</a:t>
            </a:r>
            <a:r>
              <a:rPr lang="en-US" sz="2300" dirty="0">
                <a:solidFill>
                  <a:srgbClr val="000000"/>
                </a:solidFill>
                <a:latin typeface="Arial" panose="020B0604020202020204" pitchFamily="34" charset="0"/>
                <a:ea typeface="Times New Roman" panose="02020603050405020304" pitchFamily="18" charset="0"/>
                <a:cs typeface="Arial" panose="020B0604020202020204" pitchFamily="34" charset="0"/>
              </a:rPr>
              <a:t> </a:t>
            </a:r>
            <a:r>
              <a:rPr lang="en-US" sz="2300" dirty="0" err="1">
                <a:solidFill>
                  <a:srgbClr val="000000"/>
                </a:solidFill>
                <a:latin typeface="Arial" panose="020B0604020202020204" pitchFamily="34" charset="0"/>
                <a:ea typeface="Times New Roman" panose="02020603050405020304" pitchFamily="18" charset="0"/>
                <a:cs typeface="Arial" panose="020B0604020202020204" pitchFamily="34" charset="0"/>
              </a:rPr>
              <a:t>điều</a:t>
            </a:r>
            <a:r>
              <a:rPr lang="en-US" sz="2300" dirty="0">
                <a:solidFill>
                  <a:srgbClr val="000000"/>
                </a:solidFill>
                <a:latin typeface="Arial" panose="020B0604020202020204" pitchFamily="34" charset="0"/>
                <a:ea typeface="Times New Roman" panose="02020603050405020304" pitchFamily="18" charset="0"/>
                <a:cs typeface="Arial" panose="020B0604020202020204" pitchFamily="34" charset="0"/>
              </a:rPr>
              <a:t> </a:t>
            </a:r>
            <a:r>
              <a:rPr lang="en-US" sz="2300" dirty="0" err="1">
                <a:solidFill>
                  <a:srgbClr val="000000"/>
                </a:solidFill>
                <a:latin typeface="Arial" panose="020B0604020202020204" pitchFamily="34" charset="0"/>
                <a:ea typeface="Times New Roman" panose="02020603050405020304" pitchFamily="18" charset="0"/>
                <a:cs typeface="Arial" panose="020B0604020202020204" pitchFamily="34" charset="0"/>
              </a:rPr>
              <a:t>khoản</a:t>
            </a:r>
            <a:r>
              <a:rPr lang="en-US" sz="2300" dirty="0">
                <a:solidFill>
                  <a:srgbClr val="000000"/>
                </a:solidFill>
                <a:latin typeface="Arial" panose="020B0604020202020204" pitchFamily="34" charset="0"/>
                <a:ea typeface="Times New Roman" panose="02020603050405020304" pitchFamily="18" charset="0"/>
                <a:cs typeface="Arial" panose="020B0604020202020204" pitchFamily="34" charset="0"/>
              </a:rPr>
              <a:t> </a:t>
            </a:r>
            <a:r>
              <a:rPr lang="en-US" sz="2300" dirty="0" err="1">
                <a:solidFill>
                  <a:srgbClr val="000000"/>
                </a:solidFill>
                <a:latin typeface="Arial" panose="020B0604020202020204" pitchFamily="34" charset="0"/>
                <a:ea typeface="Times New Roman" panose="02020603050405020304" pitchFamily="18" charset="0"/>
                <a:cs typeface="Arial" panose="020B0604020202020204" pitchFamily="34" charset="0"/>
              </a:rPr>
              <a:t>của</a:t>
            </a:r>
            <a:r>
              <a:rPr lang="en-US" sz="2300" dirty="0">
                <a:solidFill>
                  <a:srgbClr val="000000"/>
                </a:solidFill>
                <a:latin typeface="Arial" panose="020B0604020202020204" pitchFamily="34" charset="0"/>
                <a:ea typeface="Times New Roman" panose="02020603050405020304" pitchFamily="18" charset="0"/>
                <a:cs typeface="Arial" panose="020B0604020202020204" pitchFamily="34" charset="0"/>
              </a:rPr>
              <a:t> </a:t>
            </a:r>
            <a:r>
              <a:rPr lang="en-US" sz="2300" dirty="0" err="1">
                <a:solidFill>
                  <a:srgbClr val="000000"/>
                </a:solidFill>
                <a:latin typeface="Arial" panose="020B0604020202020204" pitchFamily="34" charset="0"/>
                <a:ea typeface="Times New Roman" panose="02020603050405020304" pitchFamily="18" charset="0"/>
                <a:cs typeface="Arial" panose="020B0604020202020204" pitchFamily="34" charset="0"/>
              </a:rPr>
              <a:t>chứng</a:t>
            </a:r>
            <a:r>
              <a:rPr lang="en-US" sz="2300" dirty="0">
                <a:solidFill>
                  <a:srgbClr val="000000"/>
                </a:solidFill>
                <a:latin typeface="Arial" panose="020B0604020202020204" pitchFamily="34" charset="0"/>
                <a:ea typeface="Times New Roman" panose="02020603050405020304" pitchFamily="18" charset="0"/>
                <a:cs typeface="Arial" panose="020B0604020202020204" pitchFamily="34" charset="0"/>
              </a:rPr>
              <a:t> </a:t>
            </a:r>
            <a:r>
              <a:rPr lang="en-US" sz="2300" dirty="0" err="1">
                <a:solidFill>
                  <a:srgbClr val="000000"/>
                </a:solidFill>
                <a:latin typeface="Arial" panose="020B0604020202020204" pitchFamily="34" charset="0"/>
                <a:ea typeface="Times New Roman" panose="02020603050405020304" pitchFamily="18" charset="0"/>
                <a:cs typeface="Arial" panose="020B0604020202020204" pitchFamily="34" charset="0"/>
              </a:rPr>
              <a:t>quyền</a:t>
            </a:r>
            <a:r>
              <a:rPr lang="en-US" sz="2300" dirty="0">
                <a:solidFill>
                  <a:srgbClr val="000000"/>
                </a:solidFill>
                <a:latin typeface="Arial" panose="020B0604020202020204" pitchFamily="34" charset="0"/>
                <a:ea typeface="Times New Roman" panose="02020603050405020304" pitchFamily="18" charset="0"/>
                <a:cs typeface="Arial" panose="020B0604020202020204" pitchFamily="34" charset="0"/>
              </a:rPr>
              <a:t> </a:t>
            </a:r>
            <a:r>
              <a:rPr lang="en-US" sz="2300" dirty="0" err="1">
                <a:solidFill>
                  <a:srgbClr val="000000"/>
                </a:solidFill>
                <a:latin typeface="Arial" panose="020B0604020202020204" pitchFamily="34" charset="0"/>
                <a:ea typeface="Times New Roman" panose="02020603050405020304" pitchFamily="18" charset="0"/>
                <a:cs typeface="Arial" panose="020B0604020202020204" pitchFamily="34" charset="0"/>
              </a:rPr>
              <a:t>kèm</a:t>
            </a:r>
            <a:r>
              <a:rPr lang="en-US" sz="2300" dirty="0">
                <a:solidFill>
                  <a:srgbClr val="000000"/>
                </a:solidFill>
                <a:latin typeface="Arial" panose="020B0604020202020204" pitchFamily="34" charset="0"/>
                <a:ea typeface="Times New Roman" panose="02020603050405020304" pitchFamily="18" charset="0"/>
                <a:cs typeface="Arial" panose="020B0604020202020204" pitchFamily="34" charset="0"/>
              </a:rPr>
              <a:t> </a:t>
            </a:r>
            <a:r>
              <a:rPr lang="en-US" sz="2300" dirty="0" err="1">
                <a:solidFill>
                  <a:srgbClr val="000000"/>
                </a:solidFill>
                <a:latin typeface="Arial" panose="020B0604020202020204" pitchFamily="34" charset="0"/>
                <a:ea typeface="Times New Roman" panose="02020603050405020304" pitchFamily="18" charset="0"/>
                <a:cs typeface="Arial" panose="020B0604020202020204" pitchFamily="34" charset="0"/>
              </a:rPr>
              <a:t>theo</a:t>
            </a:r>
            <a:r>
              <a:rPr lang="en-US" sz="2300" dirty="0">
                <a:solidFill>
                  <a:srgbClr val="000000"/>
                </a:solidFill>
                <a:latin typeface="Arial" panose="020B0604020202020204" pitchFamily="34" charset="0"/>
                <a:ea typeface="Times New Roman" panose="02020603050405020304" pitchFamily="18" charset="0"/>
                <a:cs typeface="Arial" panose="020B0604020202020204" pitchFamily="34" charset="0"/>
              </a:rPr>
              <a:t> </a:t>
            </a:r>
            <a:r>
              <a:rPr lang="en-US" sz="2300" dirty="0" err="1">
                <a:solidFill>
                  <a:srgbClr val="000000"/>
                </a:solidFill>
                <a:latin typeface="Arial" panose="020B0604020202020204" pitchFamily="34" charset="0"/>
                <a:ea typeface="Times New Roman" panose="02020603050405020304" pitchFamily="18" charset="0"/>
                <a:cs typeface="Arial" panose="020B0604020202020204" pitchFamily="34" charset="0"/>
              </a:rPr>
              <a:t>cổ</a:t>
            </a:r>
            <a:r>
              <a:rPr lang="en-US" sz="2300" dirty="0">
                <a:solidFill>
                  <a:srgbClr val="000000"/>
                </a:solidFill>
                <a:latin typeface="Arial" panose="020B0604020202020204" pitchFamily="34" charset="0"/>
                <a:ea typeface="Times New Roman" panose="02020603050405020304" pitchFamily="18" charset="0"/>
                <a:cs typeface="Arial" panose="020B0604020202020204" pitchFamily="34" charset="0"/>
              </a:rPr>
              <a:t> </a:t>
            </a:r>
            <a:r>
              <a:rPr lang="en-US" sz="2300" dirty="0" err="1">
                <a:solidFill>
                  <a:srgbClr val="000000"/>
                </a:solidFill>
                <a:latin typeface="Arial" panose="020B0604020202020204" pitchFamily="34" charset="0"/>
                <a:ea typeface="Times New Roman" panose="02020603050405020304" pitchFamily="18" charset="0"/>
                <a:cs typeface="Arial" panose="020B0604020202020204" pitchFamily="34" charset="0"/>
              </a:rPr>
              <a:t>phiếu</a:t>
            </a:r>
            <a:r>
              <a:rPr lang="en-US" sz="2300" dirty="0">
                <a:solidFill>
                  <a:srgbClr val="000000"/>
                </a:solidFill>
                <a:latin typeface="Arial" panose="020B0604020202020204" pitchFamily="34" charset="0"/>
                <a:ea typeface="Times New Roman" panose="02020603050405020304" pitchFamily="18" charset="0"/>
                <a:cs typeface="Arial" panose="020B0604020202020204" pitchFamily="34" charset="0"/>
              </a:rPr>
              <a:t>: </a:t>
            </a:r>
            <a:r>
              <a:rPr lang="en-US" sz="2300" dirty="0" err="1">
                <a:solidFill>
                  <a:srgbClr val="000000"/>
                </a:solidFill>
                <a:latin typeface="Arial" panose="020B0604020202020204" pitchFamily="34" charset="0"/>
                <a:ea typeface="Times New Roman" panose="02020603050405020304" pitchFamily="18" charset="0"/>
                <a:cs typeface="Arial" panose="020B0604020202020204" pitchFamily="34" charset="0"/>
              </a:rPr>
              <a:t>không</a:t>
            </a:r>
            <a:r>
              <a:rPr lang="en-US" sz="2300" dirty="0">
                <a:solidFill>
                  <a:srgbClr val="000000"/>
                </a:solidFill>
                <a:latin typeface="Arial" panose="020B0604020202020204" pitchFamily="34" charset="0"/>
                <a:ea typeface="Times New Roman" panose="02020603050405020304" pitchFamily="18" charset="0"/>
                <a:cs typeface="Arial" panose="020B0604020202020204" pitchFamily="34" charset="0"/>
              </a:rPr>
              <a:t> </a:t>
            </a:r>
            <a:r>
              <a:rPr lang="en-US" sz="2300" dirty="0" err="1">
                <a:solidFill>
                  <a:srgbClr val="000000"/>
                </a:solidFill>
                <a:latin typeface="Arial" panose="020B0604020202020204" pitchFamily="34" charset="0"/>
                <a:ea typeface="Times New Roman" panose="02020603050405020304" pitchFamily="18" charset="0"/>
                <a:cs typeface="Arial" panose="020B0604020202020204" pitchFamily="34" charset="0"/>
              </a:rPr>
              <a:t>có</a:t>
            </a:r>
            <a:endParaRPr lang="en-US" sz="2300" dirty="0">
              <a:solidFill>
                <a:srgbClr val="000000"/>
              </a:solidFill>
              <a:effectLst/>
              <a:latin typeface="Arial" panose="020B060402020202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209929823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4DF1E2AC-ABEB-43F3-8C35-F84484F43785}"/>
              </a:ext>
            </a:extLst>
          </p:cNvPr>
          <p:cNvSpPr/>
          <p:nvPr/>
        </p:nvSpPr>
        <p:spPr>
          <a:xfrm>
            <a:off x="749147" y="1166033"/>
            <a:ext cx="11310650" cy="5680209"/>
          </a:xfrm>
          <a:prstGeom prst="rect">
            <a:avLst/>
          </a:prstGeom>
        </p:spPr>
        <p:txBody>
          <a:bodyPr wrap="square">
            <a:spAutoFit/>
          </a:bodyPr>
          <a:lstStyle/>
          <a:p>
            <a:pPr marL="171450" marR="0" indent="-171450">
              <a:lnSpc>
                <a:spcPts val="3000"/>
              </a:lnSpc>
              <a:spcBef>
                <a:spcPts val="600"/>
              </a:spcBef>
              <a:spcAft>
                <a:spcPts val="600"/>
              </a:spcAft>
            </a:pPr>
            <a:r>
              <a:rPr lang="en-US" sz="2300" dirty="0">
                <a:solidFill>
                  <a:srgbClr val="000000"/>
                </a:solidFill>
                <a:latin typeface="Arial" panose="020B0604020202020204" pitchFamily="34" charset="0"/>
                <a:ea typeface="Times New Roman" panose="02020603050405020304" pitchFamily="18" charset="0"/>
                <a:cs typeface="Arial" panose="020B0604020202020204" pitchFamily="34" charset="0"/>
              </a:rPr>
              <a:t>11. </a:t>
            </a:r>
            <a:r>
              <a:rPr lang="en-US" sz="2300" dirty="0" err="1">
                <a:solidFill>
                  <a:srgbClr val="000000"/>
                </a:solidFill>
                <a:latin typeface="Arial" panose="020B0604020202020204" pitchFamily="34" charset="0"/>
                <a:ea typeface="Times New Roman" panose="02020603050405020304" pitchFamily="18" charset="0"/>
                <a:cs typeface="Arial" panose="020B0604020202020204" pitchFamily="34" charset="0"/>
              </a:rPr>
              <a:t>Thời</a:t>
            </a:r>
            <a:r>
              <a:rPr lang="en-US" sz="2300" dirty="0">
                <a:solidFill>
                  <a:srgbClr val="000000"/>
                </a:solidFill>
                <a:latin typeface="Arial" panose="020B0604020202020204" pitchFamily="34" charset="0"/>
                <a:ea typeface="Times New Roman" panose="02020603050405020304" pitchFamily="18" charset="0"/>
                <a:cs typeface="Arial" panose="020B0604020202020204" pitchFamily="34" charset="0"/>
              </a:rPr>
              <a:t> </a:t>
            </a:r>
            <a:r>
              <a:rPr lang="en-US" sz="2300" dirty="0" err="1">
                <a:solidFill>
                  <a:srgbClr val="000000"/>
                </a:solidFill>
                <a:latin typeface="Arial" panose="020B0604020202020204" pitchFamily="34" charset="0"/>
                <a:ea typeface="Times New Roman" panose="02020603050405020304" pitchFamily="18" charset="0"/>
                <a:cs typeface="Arial" panose="020B0604020202020204" pitchFamily="34" charset="0"/>
              </a:rPr>
              <a:t>gian</a:t>
            </a:r>
            <a:r>
              <a:rPr lang="en-US" sz="2300" dirty="0">
                <a:solidFill>
                  <a:srgbClr val="000000"/>
                </a:solidFill>
                <a:latin typeface="Arial" panose="020B0604020202020204" pitchFamily="34" charset="0"/>
                <a:ea typeface="Times New Roman" panose="02020603050405020304" pitchFamily="18" charset="0"/>
                <a:cs typeface="Arial" panose="020B0604020202020204" pitchFamily="34" charset="0"/>
              </a:rPr>
              <a:t> </a:t>
            </a:r>
            <a:r>
              <a:rPr lang="en-US" sz="2300" dirty="0" err="1">
                <a:solidFill>
                  <a:srgbClr val="000000"/>
                </a:solidFill>
                <a:latin typeface="Arial" panose="020B0604020202020204" pitchFamily="34" charset="0"/>
                <a:ea typeface="Times New Roman" panose="02020603050405020304" pitchFamily="18" charset="0"/>
                <a:cs typeface="Arial" panose="020B0604020202020204" pitchFamily="34" charset="0"/>
              </a:rPr>
              <a:t>chào</a:t>
            </a:r>
            <a:r>
              <a:rPr lang="en-US" sz="2300" dirty="0">
                <a:solidFill>
                  <a:srgbClr val="000000"/>
                </a:solidFill>
                <a:latin typeface="Arial" panose="020B0604020202020204" pitchFamily="34" charset="0"/>
                <a:ea typeface="Times New Roman" panose="02020603050405020304" pitchFamily="18" charset="0"/>
                <a:cs typeface="Arial" panose="020B0604020202020204" pitchFamily="34" charset="0"/>
              </a:rPr>
              <a:t> </a:t>
            </a:r>
            <a:r>
              <a:rPr lang="en-US" sz="2300" dirty="0" err="1">
                <a:solidFill>
                  <a:srgbClr val="000000"/>
                </a:solidFill>
                <a:latin typeface="Arial" panose="020B0604020202020204" pitchFamily="34" charset="0"/>
                <a:ea typeface="Times New Roman" panose="02020603050405020304" pitchFamily="18" charset="0"/>
                <a:cs typeface="Arial" panose="020B0604020202020204" pitchFamily="34" charset="0"/>
              </a:rPr>
              <a:t>bán</a:t>
            </a:r>
            <a:r>
              <a:rPr lang="en-US" sz="2300" dirty="0">
                <a:solidFill>
                  <a:srgbClr val="000000"/>
                </a:solidFill>
                <a:latin typeface="Arial" panose="020B0604020202020204" pitchFamily="34" charset="0"/>
                <a:ea typeface="Times New Roman" panose="02020603050405020304" pitchFamily="18" charset="0"/>
                <a:cs typeface="Arial" panose="020B0604020202020204" pitchFamily="34" charset="0"/>
              </a:rPr>
              <a:t> </a:t>
            </a:r>
            <a:r>
              <a:rPr lang="en-US" sz="2300" dirty="0" err="1">
                <a:solidFill>
                  <a:srgbClr val="000000"/>
                </a:solidFill>
                <a:latin typeface="Arial" panose="020B0604020202020204" pitchFamily="34" charset="0"/>
                <a:ea typeface="Times New Roman" panose="02020603050405020304" pitchFamily="18" charset="0"/>
                <a:cs typeface="Arial" panose="020B0604020202020204" pitchFamily="34" charset="0"/>
              </a:rPr>
              <a:t>dự</a:t>
            </a:r>
            <a:r>
              <a:rPr lang="en-US" sz="2300" dirty="0">
                <a:solidFill>
                  <a:srgbClr val="000000"/>
                </a:solidFill>
                <a:latin typeface="Arial" panose="020B0604020202020204" pitchFamily="34" charset="0"/>
                <a:ea typeface="Times New Roman" panose="02020603050405020304" pitchFamily="18" charset="0"/>
                <a:cs typeface="Arial" panose="020B0604020202020204" pitchFamily="34" charset="0"/>
              </a:rPr>
              <a:t> </a:t>
            </a:r>
            <a:r>
              <a:rPr lang="en-US" sz="2300" dirty="0" err="1">
                <a:solidFill>
                  <a:srgbClr val="000000"/>
                </a:solidFill>
                <a:latin typeface="Arial" panose="020B0604020202020204" pitchFamily="34" charset="0"/>
                <a:ea typeface="Times New Roman" panose="02020603050405020304" pitchFamily="18" charset="0"/>
                <a:cs typeface="Arial" panose="020B0604020202020204" pitchFamily="34" charset="0"/>
              </a:rPr>
              <a:t>kiến</a:t>
            </a:r>
            <a:r>
              <a:rPr lang="en-US" sz="2300" dirty="0">
                <a:solidFill>
                  <a:srgbClr val="000000"/>
                </a:solidFill>
                <a:latin typeface="Arial" panose="020B0604020202020204" pitchFamily="34" charset="0"/>
                <a:ea typeface="Times New Roman" panose="02020603050405020304" pitchFamily="18" charset="0"/>
                <a:cs typeface="Arial" panose="020B0604020202020204" pitchFamily="34" charset="0"/>
              </a:rPr>
              <a:t>: </a:t>
            </a:r>
            <a:r>
              <a:rPr lang="en-US" sz="2300" u="sng" dirty="0" err="1">
                <a:solidFill>
                  <a:srgbClr val="000000"/>
                </a:solidFill>
                <a:highlight>
                  <a:srgbClr val="FFFF00"/>
                </a:highlight>
                <a:latin typeface="Arial" panose="020B0604020202020204" pitchFamily="34" charset="0"/>
                <a:ea typeface="Times New Roman" panose="02020603050405020304" pitchFamily="18" charset="0"/>
                <a:cs typeface="Arial" panose="020B0604020202020204" pitchFamily="34" charset="0"/>
              </a:rPr>
              <a:t>Từ</a:t>
            </a:r>
            <a:r>
              <a:rPr lang="en-US" sz="2300" u="sng" dirty="0">
                <a:solidFill>
                  <a:srgbClr val="000000"/>
                </a:solidFill>
                <a:highlight>
                  <a:srgbClr val="FFFF00"/>
                </a:highlight>
                <a:latin typeface="Arial" panose="020B0604020202020204" pitchFamily="34" charset="0"/>
                <a:ea typeface="Times New Roman" panose="02020603050405020304" pitchFamily="18" charset="0"/>
                <a:cs typeface="Arial" panose="020B0604020202020204" pitchFamily="34" charset="0"/>
              </a:rPr>
              <a:t> </a:t>
            </a:r>
            <a:r>
              <a:rPr lang="en-US" sz="2300" u="sng" dirty="0" err="1">
                <a:solidFill>
                  <a:srgbClr val="000000"/>
                </a:solidFill>
                <a:highlight>
                  <a:srgbClr val="FFFF00"/>
                </a:highlight>
                <a:latin typeface="Arial" panose="020B0604020202020204" pitchFamily="34" charset="0"/>
                <a:ea typeface="Times New Roman" panose="02020603050405020304" pitchFamily="18" charset="0"/>
                <a:cs typeface="Arial" panose="020B0604020202020204" pitchFamily="34" charset="0"/>
              </a:rPr>
              <a:t>tháng</a:t>
            </a:r>
            <a:r>
              <a:rPr lang="en-US" sz="2300" u="sng" dirty="0">
                <a:solidFill>
                  <a:srgbClr val="000000"/>
                </a:solidFill>
                <a:highlight>
                  <a:srgbClr val="FFFF00"/>
                </a:highlight>
                <a:latin typeface="Arial" panose="020B0604020202020204" pitchFamily="34" charset="0"/>
                <a:ea typeface="Times New Roman" panose="02020603050405020304" pitchFamily="18" charset="0"/>
                <a:cs typeface="Arial" panose="020B0604020202020204" pitchFamily="34" charset="0"/>
              </a:rPr>
              <a:t> 8-2023 </a:t>
            </a:r>
            <a:r>
              <a:rPr lang="en-US" sz="2300" u="sng" dirty="0" err="1">
                <a:solidFill>
                  <a:srgbClr val="000000"/>
                </a:solidFill>
                <a:highlight>
                  <a:srgbClr val="FFFF00"/>
                </a:highlight>
                <a:latin typeface="Arial" panose="020B0604020202020204" pitchFamily="34" charset="0"/>
                <a:ea typeface="Times New Roman" panose="02020603050405020304" pitchFamily="18" charset="0"/>
                <a:cs typeface="Arial" panose="020B0604020202020204" pitchFamily="34" charset="0"/>
              </a:rPr>
              <a:t>đến</a:t>
            </a:r>
            <a:r>
              <a:rPr lang="en-US" sz="2300" u="sng" dirty="0">
                <a:solidFill>
                  <a:srgbClr val="000000"/>
                </a:solidFill>
                <a:highlight>
                  <a:srgbClr val="FFFF00"/>
                </a:highlight>
                <a:latin typeface="Arial" panose="020B0604020202020204" pitchFamily="34" charset="0"/>
                <a:ea typeface="Times New Roman" panose="02020603050405020304" pitchFamily="18" charset="0"/>
                <a:cs typeface="Arial" panose="020B0604020202020204" pitchFamily="34" charset="0"/>
              </a:rPr>
              <a:t> 31-12-2024</a:t>
            </a:r>
            <a:endParaRPr lang="en-US" sz="2300" dirty="0">
              <a:solidFill>
                <a:srgbClr val="000000"/>
              </a:solidFill>
              <a:latin typeface="Arial" panose="020B0604020202020204" pitchFamily="34" charset="0"/>
              <a:ea typeface="Calibri" panose="020F0502020204030204" pitchFamily="34" charset="0"/>
              <a:cs typeface="Arial" panose="020B0604020202020204" pitchFamily="34" charset="0"/>
            </a:endParaRPr>
          </a:p>
          <a:p>
            <a:pPr marL="228600" marR="0" indent="-228600">
              <a:lnSpc>
                <a:spcPts val="3000"/>
              </a:lnSpc>
              <a:spcBef>
                <a:spcPts val="600"/>
              </a:spcBef>
              <a:spcAft>
                <a:spcPts val="600"/>
              </a:spcAft>
            </a:pPr>
            <a:r>
              <a:rPr lang="en-US" sz="2300" dirty="0">
                <a:solidFill>
                  <a:srgbClr val="000000"/>
                </a:solidFill>
                <a:latin typeface="Arial" panose="020B0604020202020204" pitchFamily="34" charset="0"/>
                <a:ea typeface="Times New Roman" panose="02020603050405020304" pitchFamily="18" charset="0"/>
                <a:cs typeface="Arial" panose="020B0604020202020204" pitchFamily="34" charset="0"/>
              </a:rPr>
              <a:t>12. </a:t>
            </a:r>
            <a:r>
              <a:rPr lang="en-US" sz="2300" dirty="0" err="1">
                <a:solidFill>
                  <a:srgbClr val="000000"/>
                </a:solidFill>
                <a:latin typeface="Arial" panose="020B0604020202020204" pitchFamily="34" charset="0"/>
                <a:ea typeface="Times New Roman" panose="02020603050405020304" pitchFamily="18" charset="0"/>
                <a:cs typeface="Arial" panose="020B0604020202020204" pitchFamily="34" charset="0"/>
              </a:rPr>
              <a:t>Phương</a:t>
            </a:r>
            <a:r>
              <a:rPr lang="en-US" sz="2300" dirty="0">
                <a:solidFill>
                  <a:srgbClr val="000000"/>
                </a:solidFill>
                <a:latin typeface="Arial" panose="020B0604020202020204" pitchFamily="34" charset="0"/>
                <a:ea typeface="Times New Roman" panose="02020603050405020304" pitchFamily="18" charset="0"/>
                <a:cs typeface="Arial" panose="020B0604020202020204" pitchFamily="34" charset="0"/>
              </a:rPr>
              <a:t> </a:t>
            </a:r>
            <a:r>
              <a:rPr lang="en-US" sz="2300" dirty="0" err="1">
                <a:solidFill>
                  <a:srgbClr val="000000"/>
                </a:solidFill>
                <a:latin typeface="Arial" panose="020B0604020202020204" pitchFamily="34" charset="0"/>
                <a:ea typeface="Times New Roman" panose="02020603050405020304" pitchFamily="18" charset="0"/>
                <a:cs typeface="Arial" panose="020B0604020202020204" pitchFamily="34" charset="0"/>
              </a:rPr>
              <a:t>án</a:t>
            </a:r>
            <a:r>
              <a:rPr lang="en-US" sz="2300" dirty="0">
                <a:solidFill>
                  <a:srgbClr val="000000"/>
                </a:solidFill>
                <a:latin typeface="Arial" panose="020B0604020202020204" pitchFamily="34" charset="0"/>
                <a:ea typeface="Times New Roman" panose="02020603050405020304" pitchFamily="18" charset="0"/>
                <a:cs typeface="Arial" panose="020B0604020202020204" pitchFamily="34" charset="0"/>
              </a:rPr>
              <a:t> </a:t>
            </a:r>
            <a:r>
              <a:rPr lang="en-US" sz="2300" dirty="0" err="1">
                <a:solidFill>
                  <a:srgbClr val="000000"/>
                </a:solidFill>
                <a:latin typeface="Arial" panose="020B0604020202020204" pitchFamily="34" charset="0"/>
                <a:ea typeface="Times New Roman" panose="02020603050405020304" pitchFamily="18" charset="0"/>
                <a:cs typeface="Arial" panose="020B0604020202020204" pitchFamily="34" charset="0"/>
              </a:rPr>
              <a:t>sử</a:t>
            </a:r>
            <a:r>
              <a:rPr lang="en-US" sz="2300" dirty="0">
                <a:solidFill>
                  <a:srgbClr val="000000"/>
                </a:solidFill>
                <a:latin typeface="Arial" panose="020B0604020202020204" pitchFamily="34" charset="0"/>
                <a:ea typeface="Times New Roman" panose="02020603050405020304" pitchFamily="18" charset="0"/>
                <a:cs typeface="Arial" panose="020B0604020202020204" pitchFamily="34" charset="0"/>
              </a:rPr>
              <a:t> </a:t>
            </a:r>
            <a:r>
              <a:rPr lang="en-US" sz="2300" dirty="0" err="1">
                <a:solidFill>
                  <a:srgbClr val="000000"/>
                </a:solidFill>
                <a:latin typeface="Arial" panose="020B0604020202020204" pitchFamily="34" charset="0"/>
                <a:ea typeface="Times New Roman" panose="02020603050405020304" pitchFamily="18" charset="0"/>
                <a:cs typeface="Arial" panose="020B0604020202020204" pitchFamily="34" charset="0"/>
              </a:rPr>
              <a:t>dụng</a:t>
            </a:r>
            <a:r>
              <a:rPr lang="en-US" sz="2300" dirty="0">
                <a:solidFill>
                  <a:srgbClr val="000000"/>
                </a:solidFill>
                <a:latin typeface="Arial" panose="020B0604020202020204" pitchFamily="34" charset="0"/>
                <a:ea typeface="Times New Roman" panose="02020603050405020304" pitchFamily="18" charset="0"/>
                <a:cs typeface="Arial" panose="020B0604020202020204" pitchFamily="34" charset="0"/>
              </a:rPr>
              <a:t> </a:t>
            </a:r>
            <a:r>
              <a:rPr lang="en-US" sz="2300" dirty="0" err="1">
                <a:solidFill>
                  <a:srgbClr val="000000"/>
                </a:solidFill>
                <a:latin typeface="Arial" panose="020B0604020202020204" pitchFamily="34" charset="0"/>
                <a:ea typeface="Times New Roman" panose="02020603050405020304" pitchFamily="18" charset="0"/>
                <a:cs typeface="Arial" panose="020B0604020202020204" pitchFamily="34" charset="0"/>
              </a:rPr>
              <a:t>số</a:t>
            </a:r>
            <a:r>
              <a:rPr lang="en-US" sz="2300" dirty="0">
                <a:solidFill>
                  <a:srgbClr val="000000"/>
                </a:solidFill>
                <a:latin typeface="Arial" panose="020B0604020202020204" pitchFamily="34" charset="0"/>
                <a:ea typeface="Times New Roman" panose="02020603050405020304" pitchFamily="18" charset="0"/>
                <a:cs typeface="Arial" panose="020B0604020202020204" pitchFamily="34" charset="0"/>
              </a:rPr>
              <a:t> </a:t>
            </a:r>
            <a:r>
              <a:rPr lang="en-US" sz="2300" dirty="0" err="1">
                <a:solidFill>
                  <a:srgbClr val="000000"/>
                </a:solidFill>
                <a:latin typeface="Arial" panose="020B0604020202020204" pitchFamily="34" charset="0"/>
                <a:ea typeface="Times New Roman" panose="02020603050405020304" pitchFamily="18" charset="0"/>
                <a:cs typeface="Arial" panose="020B0604020202020204" pitchFamily="34" charset="0"/>
              </a:rPr>
              <a:t>tiền</a:t>
            </a:r>
            <a:r>
              <a:rPr lang="en-US" sz="2300" dirty="0">
                <a:solidFill>
                  <a:srgbClr val="000000"/>
                </a:solidFill>
                <a:latin typeface="Arial" panose="020B0604020202020204" pitchFamily="34" charset="0"/>
                <a:ea typeface="Times New Roman" panose="02020603050405020304" pitchFamily="18" charset="0"/>
                <a:cs typeface="Arial" panose="020B0604020202020204" pitchFamily="34" charset="0"/>
              </a:rPr>
              <a:t> </a:t>
            </a:r>
            <a:r>
              <a:rPr lang="en-US" sz="2300" dirty="0" err="1">
                <a:solidFill>
                  <a:srgbClr val="000000"/>
                </a:solidFill>
                <a:latin typeface="Arial" panose="020B0604020202020204" pitchFamily="34" charset="0"/>
                <a:ea typeface="Times New Roman" panose="02020603050405020304" pitchFamily="18" charset="0"/>
                <a:cs typeface="Arial" panose="020B0604020202020204" pitchFamily="34" charset="0"/>
              </a:rPr>
              <a:t>thu</a:t>
            </a:r>
            <a:r>
              <a:rPr lang="en-US" sz="2300" dirty="0">
                <a:solidFill>
                  <a:srgbClr val="000000"/>
                </a:solidFill>
                <a:latin typeface="Arial" panose="020B0604020202020204" pitchFamily="34" charset="0"/>
                <a:ea typeface="Times New Roman" panose="02020603050405020304" pitchFamily="18" charset="0"/>
                <a:cs typeface="Arial" panose="020B0604020202020204" pitchFamily="34" charset="0"/>
              </a:rPr>
              <a:t> </a:t>
            </a:r>
            <a:r>
              <a:rPr lang="en-US" sz="2300" dirty="0" err="1">
                <a:solidFill>
                  <a:srgbClr val="000000"/>
                </a:solidFill>
                <a:latin typeface="Arial" panose="020B0604020202020204" pitchFamily="34" charset="0"/>
                <a:ea typeface="Times New Roman" panose="02020603050405020304" pitchFamily="18" charset="0"/>
                <a:cs typeface="Arial" panose="020B0604020202020204" pitchFamily="34" charset="0"/>
              </a:rPr>
              <a:t>được</a:t>
            </a:r>
            <a:r>
              <a:rPr lang="en-US" sz="2300" dirty="0">
                <a:solidFill>
                  <a:srgbClr val="000000"/>
                </a:solidFill>
                <a:latin typeface="Arial" panose="020B0604020202020204" pitchFamily="34" charset="0"/>
                <a:ea typeface="Times New Roman" panose="02020603050405020304" pitchFamily="18" charset="0"/>
                <a:cs typeface="Arial" panose="020B0604020202020204" pitchFamily="34" charset="0"/>
              </a:rPr>
              <a:t> </a:t>
            </a:r>
            <a:r>
              <a:rPr lang="en-US" sz="2300" dirty="0" err="1">
                <a:solidFill>
                  <a:srgbClr val="000000"/>
                </a:solidFill>
                <a:latin typeface="Arial" panose="020B0604020202020204" pitchFamily="34" charset="0"/>
                <a:ea typeface="Times New Roman" panose="02020603050405020304" pitchFamily="18" charset="0"/>
                <a:cs typeface="Arial" panose="020B0604020202020204" pitchFamily="34" charset="0"/>
              </a:rPr>
              <a:t>từ</a:t>
            </a:r>
            <a:r>
              <a:rPr lang="en-US" sz="2300" dirty="0">
                <a:solidFill>
                  <a:srgbClr val="000000"/>
                </a:solidFill>
                <a:latin typeface="Arial" panose="020B0604020202020204" pitchFamily="34" charset="0"/>
                <a:ea typeface="Times New Roman" panose="02020603050405020304" pitchFamily="18" charset="0"/>
                <a:cs typeface="Arial" panose="020B0604020202020204" pitchFamily="34" charset="0"/>
              </a:rPr>
              <a:t> </a:t>
            </a:r>
            <a:r>
              <a:rPr lang="en-US" sz="2300" dirty="0" err="1">
                <a:solidFill>
                  <a:srgbClr val="000000"/>
                </a:solidFill>
                <a:latin typeface="Arial" panose="020B0604020202020204" pitchFamily="34" charset="0"/>
                <a:ea typeface="Times New Roman" panose="02020603050405020304" pitchFamily="18" charset="0"/>
                <a:cs typeface="Arial" panose="020B0604020202020204" pitchFamily="34" charset="0"/>
              </a:rPr>
              <a:t>đợt</a:t>
            </a:r>
            <a:r>
              <a:rPr lang="en-US" sz="2300" dirty="0">
                <a:solidFill>
                  <a:srgbClr val="000000"/>
                </a:solidFill>
                <a:latin typeface="Arial" panose="020B0604020202020204" pitchFamily="34" charset="0"/>
                <a:ea typeface="Times New Roman" panose="02020603050405020304" pitchFamily="18" charset="0"/>
                <a:cs typeface="Arial" panose="020B0604020202020204" pitchFamily="34" charset="0"/>
              </a:rPr>
              <a:t> </a:t>
            </a:r>
            <a:r>
              <a:rPr lang="en-US" sz="2300" dirty="0" err="1">
                <a:solidFill>
                  <a:srgbClr val="000000"/>
                </a:solidFill>
                <a:latin typeface="Arial" panose="020B0604020202020204" pitchFamily="34" charset="0"/>
                <a:ea typeface="Times New Roman" panose="02020603050405020304" pitchFamily="18" charset="0"/>
                <a:cs typeface="Arial" panose="020B0604020202020204" pitchFamily="34" charset="0"/>
              </a:rPr>
              <a:t>chào</a:t>
            </a:r>
            <a:r>
              <a:rPr lang="en-US" sz="2300" dirty="0">
                <a:solidFill>
                  <a:srgbClr val="000000"/>
                </a:solidFill>
                <a:latin typeface="Arial" panose="020B0604020202020204" pitchFamily="34" charset="0"/>
                <a:ea typeface="Times New Roman" panose="02020603050405020304" pitchFamily="18" charset="0"/>
                <a:cs typeface="Arial" panose="020B0604020202020204" pitchFamily="34" charset="0"/>
              </a:rPr>
              <a:t> </a:t>
            </a:r>
            <a:r>
              <a:rPr lang="en-US" sz="2300" dirty="0" err="1">
                <a:solidFill>
                  <a:srgbClr val="000000"/>
                </a:solidFill>
                <a:latin typeface="Arial" panose="020B0604020202020204" pitchFamily="34" charset="0"/>
                <a:ea typeface="Times New Roman" panose="02020603050405020304" pitchFamily="18" charset="0"/>
                <a:cs typeface="Arial" panose="020B0604020202020204" pitchFamily="34" charset="0"/>
              </a:rPr>
              <a:t>bán</a:t>
            </a:r>
            <a:r>
              <a:rPr lang="en-US" sz="2300" dirty="0">
                <a:solidFill>
                  <a:srgbClr val="000000"/>
                </a:solidFill>
                <a:latin typeface="Arial" panose="020B0604020202020204" pitchFamily="34" charset="0"/>
                <a:ea typeface="Times New Roman" panose="02020603050405020304" pitchFamily="18" charset="0"/>
                <a:cs typeface="Arial" panose="020B0604020202020204" pitchFamily="34" charset="0"/>
              </a:rPr>
              <a:t>: </a:t>
            </a:r>
            <a:r>
              <a:rPr lang="en-US" sz="2300" dirty="0" err="1">
                <a:solidFill>
                  <a:srgbClr val="000000"/>
                </a:solidFill>
                <a:highlight>
                  <a:srgbClr val="FFFF00"/>
                </a:highlight>
                <a:latin typeface="Arial" panose="020B0604020202020204" pitchFamily="34" charset="0"/>
                <a:ea typeface="Times New Roman" panose="02020603050405020304" pitchFamily="18" charset="0"/>
                <a:cs typeface="Arial" panose="020B0604020202020204" pitchFamily="34" charset="0"/>
              </a:rPr>
              <a:t>Bổ</a:t>
            </a:r>
            <a:r>
              <a:rPr lang="en-US" sz="2300" dirty="0">
                <a:solidFill>
                  <a:srgbClr val="000000"/>
                </a:solidFill>
                <a:highlight>
                  <a:srgbClr val="FFFF00"/>
                </a:highlight>
                <a:latin typeface="Arial" panose="020B0604020202020204" pitchFamily="34" charset="0"/>
                <a:ea typeface="Times New Roman" panose="02020603050405020304" pitchFamily="18" charset="0"/>
                <a:cs typeface="Arial" panose="020B0604020202020204" pitchFamily="34" charset="0"/>
              </a:rPr>
              <a:t> sung </a:t>
            </a:r>
            <a:r>
              <a:rPr lang="en-US" sz="2300" dirty="0" err="1">
                <a:solidFill>
                  <a:srgbClr val="000000"/>
                </a:solidFill>
                <a:highlight>
                  <a:srgbClr val="FFFF00"/>
                </a:highlight>
                <a:latin typeface="Arial" panose="020B0604020202020204" pitchFamily="34" charset="0"/>
                <a:ea typeface="Times New Roman" panose="02020603050405020304" pitchFamily="18" charset="0"/>
                <a:cs typeface="Arial" panose="020B0604020202020204" pitchFamily="34" charset="0"/>
              </a:rPr>
              <a:t>vốn</a:t>
            </a:r>
            <a:r>
              <a:rPr lang="en-US" sz="2300" dirty="0">
                <a:solidFill>
                  <a:srgbClr val="000000"/>
                </a:solidFill>
                <a:highlight>
                  <a:srgbClr val="FFFF00"/>
                </a:highlight>
                <a:latin typeface="Arial" panose="020B0604020202020204" pitchFamily="34" charset="0"/>
                <a:ea typeface="Times New Roman" panose="02020603050405020304" pitchFamily="18" charset="0"/>
                <a:cs typeface="Arial" panose="020B0604020202020204" pitchFamily="34" charset="0"/>
              </a:rPr>
              <a:t> </a:t>
            </a:r>
            <a:r>
              <a:rPr lang="en-US" sz="2300" dirty="0" err="1">
                <a:solidFill>
                  <a:srgbClr val="000000"/>
                </a:solidFill>
                <a:highlight>
                  <a:srgbClr val="FFFF00"/>
                </a:highlight>
                <a:latin typeface="Arial" panose="020B0604020202020204" pitchFamily="34" charset="0"/>
                <a:ea typeface="Times New Roman" panose="02020603050405020304" pitchFamily="18" charset="0"/>
                <a:cs typeface="Arial" panose="020B0604020202020204" pitchFamily="34" charset="0"/>
              </a:rPr>
              <a:t>điều</a:t>
            </a:r>
            <a:r>
              <a:rPr lang="en-US" sz="2300" dirty="0">
                <a:solidFill>
                  <a:srgbClr val="000000"/>
                </a:solidFill>
                <a:highlight>
                  <a:srgbClr val="FFFF00"/>
                </a:highlight>
                <a:latin typeface="Arial" panose="020B0604020202020204" pitchFamily="34" charset="0"/>
                <a:ea typeface="Times New Roman" panose="02020603050405020304" pitchFamily="18" charset="0"/>
                <a:cs typeface="Arial" panose="020B0604020202020204" pitchFamily="34" charset="0"/>
              </a:rPr>
              <a:t> </a:t>
            </a:r>
            <a:r>
              <a:rPr lang="en-US" sz="2300" dirty="0" err="1">
                <a:solidFill>
                  <a:srgbClr val="000000"/>
                </a:solidFill>
                <a:highlight>
                  <a:srgbClr val="FFFF00"/>
                </a:highlight>
                <a:latin typeface="Arial" panose="020B0604020202020204" pitchFamily="34" charset="0"/>
                <a:ea typeface="Times New Roman" panose="02020603050405020304" pitchFamily="18" charset="0"/>
                <a:cs typeface="Arial" panose="020B0604020202020204" pitchFamily="34" charset="0"/>
              </a:rPr>
              <a:t>lệ</a:t>
            </a:r>
            <a:r>
              <a:rPr lang="en-US" sz="2300" dirty="0">
                <a:solidFill>
                  <a:srgbClr val="000000"/>
                </a:solidFill>
                <a:latin typeface="Arial" panose="020B0604020202020204" pitchFamily="34" charset="0"/>
                <a:ea typeface="Times New Roman" panose="02020603050405020304" pitchFamily="18" charset="0"/>
                <a:cs typeface="Arial" panose="020B0604020202020204" pitchFamily="34" charset="0"/>
              </a:rPr>
              <a:t>  </a:t>
            </a:r>
            <a:endParaRPr lang="en-US" sz="2300" dirty="0">
              <a:solidFill>
                <a:srgbClr val="000000"/>
              </a:solidFill>
              <a:latin typeface="Arial" panose="020B0604020202020204" pitchFamily="34" charset="0"/>
              <a:ea typeface="Calibri" panose="020F0502020204030204" pitchFamily="34" charset="0"/>
              <a:cs typeface="Arial" panose="020B0604020202020204" pitchFamily="34" charset="0"/>
            </a:endParaRPr>
          </a:p>
          <a:p>
            <a:pPr marL="171450" marR="0" indent="-171450">
              <a:lnSpc>
                <a:spcPts val="3000"/>
              </a:lnSpc>
              <a:spcBef>
                <a:spcPts val="600"/>
              </a:spcBef>
              <a:spcAft>
                <a:spcPts val="600"/>
              </a:spcAft>
            </a:pPr>
            <a:r>
              <a:rPr lang="en-US" sz="2300" dirty="0">
                <a:solidFill>
                  <a:srgbClr val="000000"/>
                </a:solidFill>
                <a:latin typeface="Arial" panose="020B0604020202020204" pitchFamily="34" charset="0"/>
                <a:ea typeface="Times New Roman" panose="02020603050405020304" pitchFamily="18" charset="0"/>
                <a:cs typeface="Arial" panose="020B0604020202020204" pitchFamily="34" charset="0"/>
              </a:rPr>
              <a:t>13. </a:t>
            </a:r>
            <a:r>
              <a:rPr lang="en-US" sz="2300" dirty="0" err="1">
                <a:solidFill>
                  <a:srgbClr val="000000"/>
                </a:solidFill>
                <a:latin typeface="Arial" panose="020B0604020202020204" pitchFamily="34" charset="0"/>
                <a:ea typeface="Times New Roman" panose="02020603050405020304" pitchFamily="18" charset="0"/>
                <a:cs typeface="Arial" panose="020B0604020202020204" pitchFamily="34" charset="0"/>
              </a:rPr>
              <a:t>Đối</a:t>
            </a:r>
            <a:r>
              <a:rPr lang="en-US" sz="2300" dirty="0">
                <a:solidFill>
                  <a:srgbClr val="000000"/>
                </a:solidFill>
                <a:latin typeface="Arial" panose="020B0604020202020204" pitchFamily="34" charset="0"/>
                <a:ea typeface="Times New Roman" panose="02020603050405020304" pitchFamily="18" charset="0"/>
                <a:cs typeface="Arial" panose="020B0604020202020204" pitchFamily="34" charset="0"/>
              </a:rPr>
              <a:t> </a:t>
            </a:r>
            <a:r>
              <a:rPr lang="en-US" sz="2300" dirty="0" err="1">
                <a:solidFill>
                  <a:srgbClr val="000000"/>
                </a:solidFill>
                <a:latin typeface="Arial" panose="020B0604020202020204" pitchFamily="34" charset="0"/>
                <a:ea typeface="Times New Roman" panose="02020603050405020304" pitchFamily="18" charset="0"/>
                <a:cs typeface="Arial" panose="020B0604020202020204" pitchFamily="34" charset="0"/>
              </a:rPr>
              <a:t>tượng</a:t>
            </a:r>
            <a:r>
              <a:rPr lang="en-US" sz="2300" dirty="0">
                <a:solidFill>
                  <a:srgbClr val="000000"/>
                </a:solidFill>
                <a:latin typeface="Arial" panose="020B0604020202020204" pitchFamily="34" charset="0"/>
                <a:ea typeface="Times New Roman" panose="02020603050405020304" pitchFamily="18" charset="0"/>
                <a:cs typeface="Arial" panose="020B0604020202020204" pitchFamily="34" charset="0"/>
              </a:rPr>
              <a:t> </a:t>
            </a:r>
            <a:r>
              <a:rPr lang="en-US" sz="2300" dirty="0" err="1">
                <a:solidFill>
                  <a:srgbClr val="000000"/>
                </a:solidFill>
                <a:latin typeface="Arial" panose="020B0604020202020204" pitchFamily="34" charset="0"/>
                <a:ea typeface="Times New Roman" panose="02020603050405020304" pitchFamily="18" charset="0"/>
                <a:cs typeface="Arial" panose="020B0604020202020204" pitchFamily="34" charset="0"/>
              </a:rPr>
              <a:t>được</a:t>
            </a:r>
            <a:r>
              <a:rPr lang="en-US" sz="2300" dirty="0">
                <a:solidFill>
                  <a:srgbClr val="000000"/>
                </a:solidFill>
                <a:latin typeface="Arial" panose="020B0604020202020204" pitchFamily="34" charset="0"/>
                <a:ea typeface="Times New Roman" panose="02020603050405020304" pitchFamily="18" charset="0"/>
                <a:cs typeface="Arial" panose="020B0604020202020204" pitchFamily="34" charset="0"/>
              </a:rPr>
              <a:t> </a:t>
            </a:r>
            <a:r>
              <a:rPr lang="en-US" sz="2300" dirty="0" err="1">
                <a:solidFill>
                  <a:srgbClr val="000000"/>
                </a:solidFill>
                <a:latin typeface="Arial" panose="020B0604020202020204" pitchFamily="34" charset="0"/>
                <a:ea typeface="Times New Roman" panose="02020603050405020304" pitchFamily="18" charset="0"/>
                <a:cs typeface="Arial" panose="020B0604020202020204" pitchFamily="34" charset="0"/>
              </a:rPr>
              <a:t>chào</a:t>
            </a:r>
            <a:r>
              <a:rPr lang="en-US" sz="2300" dirty="0">
                <a:solidFill>
                  <a:srgbClr val="000000"/>
                </a:solidFill>
                <a:latin typeface="Arial" panose="020B0604020202020204" pitchFamily="34" charset="0"/>
                <a:ea typeface="Times New Roman" panose="02020603050405020304" pitchFamily="18" charset="0"/>
                <a:cs typeface="Arial" panose="020B0604020202020204" pitchFamily="34" charset="0"/>
              </a:rPr>
              <a:t> </a:t>
            </a:r>
            <a:r>
              <a:rPr lang="en-US" sz="2300" dirty="0" err="1">
                <a:solidFill>
                  <a:srgbClr val="000000"/>
                </a:solidFill>
                <a:latin typeface="Arial" panose="020B0604020202020204" pitchFamily="34" charset="0"/>
                <a:ea typeface="Times New Roman" panose="02020603050405020304" pitchFamily="18" charset="0"/>
                <a:cs typeface="Arial" panose="020B0604020202020204" pitchFamily="34" charset="0"/>
              </a:rPr>
              <a:t>bán</a:t>
            </a:r>
            <a:r>
              <a:rPr lang="en-US" sz="2300" dirty="0">
                <a:solidFill>
                  <a:srgbClr val="000000"/>
                </a:solidFill>
                <a:latin typeface="Arial" panose="020B0604020202020204" pitchFamily="34" charset="0"/>
                <a:ea typeface="Times New Roman" panose="02020603050405020304" pitchFamily="18" charset="0"/>
                <a:cs typeface="Arial" panose="020B0604020202020204" pitchFamily="34" charset="0"/>
              </a:rPr>
              <a:t>:</a:t>
            </a:r>
            <a:endParaRPr lang="en-US" sz="2300" dirty="0">
              <a:solidFill>
                <a:srgbClr val="000000"/>
              </a:solidFill>
              <a:latin typeface="Arial" panose="020B0604020202020204" pitchFamily="34" charset="0"/>
              <a:ea typeface="Calibri" panose="020F0502020204030204" pitchFamily="34" charset="0"/>
              <a:cs typeface="Arial" panose="020B0604020202020204" pitchFamily="34" charset="0"/>
            </a:endParaRPr>
          </a:p>
          <a:p>
            <a:pPr indent="396875">
              <a:lnSpc>
                <a:spcPts val="3000"/>
              </a:lnSpc>
              <a:spcBef>
                <a:spcPts val="600"/>
              </a:spcBef>
              <a:spcAft>
                <a:spcPts val="600"/>
              </a:spcAft>
            </a:pPr>
            <a:r>
              <a:rPr lang="en-US" sz="2300" dirty="0">
                <a:solidFill>
                  <a:srgbClr val="000000"/>
                </a:solidFill>
                <a:latin typeface="Arial" panose="020B0604020202020204" pitchFamily="34" charset="0"/>
                <a:ea typeface="Times New Roman" panose="02020603050405020304" pitchFamily="18" charset="0"/>
                <a:cs typeface="Arial" panose="020B0604020202020204" pitchFamily="34" charset="0"/>
              </a:rPr>
              <a:t>A- </a:t>
            </a:r>
            <a:r>
              <a:rPr lang="en-US" sz="2300" dirty="0" err="1">
                <a:solidFill>
                  <a:srgbClr val="000000"/>
                </a:solidFill>
                <a:latin typeface="Arial" panose="020B0604020202020204" pitchFamily="34" charset="0"/>
                <a:ea typeface="Times New Roman" panose="02020603050405020304" pitchFamily="18" charset="0"/>
                <a:cs typeface="Arial" panose="020B0604020202020204" pitchFamily="34" charset="0"/>
              </a:rPr>
              <a:t>Tiêu</a:t>
            </a:r>
            <a:r>
              <a:rPr lang="en-US" sz="2300" dirty="0">
                <a:solidFill>
                  <a:srgbClr val="000000"/>
                </a:solidFill>
                <a:latin typeface="Arial" panose="020B0604020202020204" pitchFamily="34" charset="0"/>
                <a:ea typeface="Times New Roman" panose="02020603050405020304" pitchFamily="18" charset="0"/>
                <a:cs typeface="Arial" panose="020B0604020202020204" pitchFamily="34" charset="0"/>
              </a:rPr>
              <a:t> </a:t>
            </a:r>
            <a:r>
              <a:rPr lang="en-US" sz="2300" dirty="0" err="1">
                <a:solidFill>
                  <a:srgbClr val="000000"/>
                </a:solidFill>
                <a:latin typeface="Arial" panose="020B0604020202020204" pitchFamily="34" charset="0"/>
                <a:ea typeface="Times New Roman" panose="02020603050405020304" pitchFamily="18" charset="0"/>
                <a:cs typeface="Arial" panose="020B0604020202020204" pitchFamily="34" charset="0"/>
              </a:rPr>
              <a:t>chí</a:t>
            </a:r>
            <a:r>
              <a:rPr lang="en-US" sz="2300" dirty="0">
                <a:solidFill>
                  <a:srgbClr val="000000"/>
                </a:solidFill>
                <a:latin typeface="Arial" panose="020B0604020202020204" pitchFamily="34" charset="0"/>
                <a:ea typeface="Times New Roman" panose="02020603050405020304" pitchFamily="18" charset="0"/>
                <a:cs typeface="Arial" panose="020B0604020202020204" pitchFamily="34" charset="0"/>
              </a:rPr>
              <a:t> </a:t>
            </a:r>
            <a:r>
              <a:rPr lang="en-US" sz="2300" dirty="0" err="1">
                <a:solidFill>
                  <a:srgbClr val="000000"/>
                </a:solidFill>
                <a:latin typeface="Arial" panose="020B0604020202020204" pitchFamily="34" charset="0"/>
                <a:ea typeface="Times New Roman" panose="02020603050405020304" pitchFamily="18" charset="0"/>
                <a:cs typeface="Arial" panose="020B0604020202020204" pitchFamily="34" charset="0"/>
              </a:rPr>
              <a:t>lựa</a:t>
            </a:r>
            <a:r>
              <a:rPr lang="en-US" sz="2300" dirty="0">
                <a:solidFill>
                  <a:srgbClr val="000000"/>
                </a:solidFill>
                <a:latin typeface="Arial" panose="020B0604020202020204" pitchFamily="34" charset="0"/>
                <a:ea typeface="Times New Roman" panose="02020603050405020304" pitchFamily="18" charset="0"/>
                <a:cs typeface="Arial" panose="020B0604020202020204" pitchFamily="34" charset="0"/>
              </a:rPr>
              <a:t> </a:t>
            </a:r>
            <a:r>
              <a:rPr lang="en-US" sz="2300" dirty="0" err="1">
                <a:solidFill>
                  <a:srgbClr val="000000"/>
                </a:solidFill>
                <a:latin typeface="Arial" panose="020B0604020202020204" pitchFamily="34" charset="0"/>
                <a:ea typeface="Times New Roman" panose="02020603050405020304" pitchFamily="18" charset="0"/>
                <a:cs typeface="Arial" panose="020B0604020202020204" pitchFamily="34" charset="0"/>
              </a:rPr>
              <a:t>chọn</a:t>
            </a:r>
            <a:r>
              <a:rPr lang="en-US" sz="2300" dirty="0">
                <a:solidFill>
                  <a:srgbClr val="000000"/>
                </a:solidFill>
                <a:latin typeface="Arial" panose="020B0604020202020204" pitchFamily="34" charset="0"/>
                <a:ea typeface="Times New Roman" panose="02020603050405020304" pitchFamily="18" charset="0"/>
                <a:cs typeface="Arial" panose="020B0604020202020204" pitchFamily="34" charset="0"/>
              </a:rPr>
              <a:t> </a:t>
            </a:r>
            <a:r>
              <a:rPr lang="en-US" sz="2300" dirty="0" err="1">
                <a:solidFill>
                  <a:srgbClr val="000000"/>
                </a:solidFill>
                <a:latin typeface="Arial" panose="020B0604020202020204" pitchFamily="34" charset="0"/>
                <a:ea typeface="Times New Roman" panose="02020603050405020304" pitchFamily="18" charset="0"/>
                <a:cs typeface="Arial" panose="020B0604020202020204" pitchFamily="34" charset="0"/>
              </a:rPr>
              <a:t>đối</a:t>
            </a:r>
            <a:r>
              <a:rPr lang="en-US" sz="2300" dirty="0">
                <a:solidFill>
                  <a:srgbClr val="000000"/>
                </a:solidFill>
                <a:latin typeface="Arial" panose="020B0604020202020204" pitchFamily="34" charset="0"/>
                <a:ea typeface="Times New Roman" panose="02020603050405020304" pitchFamily="18" charset="0"/>
                <a:cs typeface="Arial" panose="020B0604020202020204" pitchFamily="34" charset="0"/>
              </a:rPr>
              <a:t> </a:t>
            </a:r>
            <a:r>
              <a:rPr lang="en-US" sz="2300" dirty="0" err="1">
                <a:solidFill>
                  <a:srgbClr val="000000"/>
                </a:solidFill>
                <a:latin typeface="Arial" panose="020B0604020202020204" pitchFamily="34" charset="0"/>
                <a:ea typeface="Times New Roman" panose="02020603050405020304" pitchFamily="18" charset="0"/>
                <a:cs typeface="Arial" panose="020B0604020202020204" pitchFamily="34" charset="0"/>
              </a:rPr>
              <a:t>tượng</a:t>
            </a:r>
            <a:r>
              <a:rPr lang="en-US" sz="2300" dirty="0">
                <a:solidFill>
                  <a:srgbClr val="000000"/>
                </a:solidFill>
                <a:latin typeface="Arial" panose="020B0604020202020204" pitchFamily="34" charset="0"/>
                <a:ea typeface="Times New Roman" panose="02020603050405020304" pitchFamily="18" charset="0"/>
                <a:cs typeface="Arial" panose="020B0604020202020204" pitchFamily="34" charset="0"/>
              </a:rPr>
              <a:t> </a:t>
            </a:r>
            <a:r>
              <a:rPr lang="en-US" sz="2300" dirty="0" err="1">
                <a:solidFill>
                  <a:srgbClr val="000000"/>
                </a:solidFill>
                <a:latin typeface="Arial" panose="020B0604020202020204" pitchFamily="34" charset="0"/>
                <a:ea typeface="Times New Roman" panose="02020603050405020304" pitchFamily="18" charset="0"/>
                <a:cs typeface="Arial" panose="020B0604020202020204" pitchFamily="34" charset="0"/>
              </a:rPr>
              <a:t>được</a:t>
            </a:r>
            <a:r>
              <a:rPr lang="en-US" sz="2300" dirty="0">
                <a:solidFill>
                  <a:srgbClr val="000000"/>
                </a:solidFill>
                <a:latin typeface="Arial" panose="020B0604020202020204" pitchFamily="34" charset="0"/>
                <a:ea typeface="Times New Roman" panose="02020603050405020304" pitchFamily="18" charset="0"/>
                <a:cs typeface="Arial" panose="020B0604020202020204" pitchFamily="34" charset="0"/>
              </a:rPr>
              <a:t> </a:t>
            </a:r>
            <a:r>
              <a:rPr lang="en-US" sz="2300" dirty="0" err="1">
                <a:solidFill>
                  <a:srgbClr val="000000"/>
                </a:solidFill>
                <a:latin typeface="Arial" panose="020B0604020202020204" pitchFamily="34" charset="0"/>
                <a:ea typeface="Times New Roman" panose="02020603050405020304" pitchFamily="18" charset="0"/>
                <a:cs typeface="Arial" panose="020B0604020202020204" pitchFamily="34" charset="0"/>
              </a:rPr>
              <a:t>chào</a:t>
            </a:r>
            <a:r>
              <a:rPr lang="en-US" sz="2300" dirty="0">
                <a:solidFill>
                  <a:srgbClr val="000000"/>
                </a:solidFill>
                <a:latin typeface="Arial" panose="020B0604020202020204" pitchFamily="34" charset="0"/>
                <a:ea typeface="Times New Roman" panose="02020603050405020304" pitchFamily="18" charset="0"/>
                <a:cs typeface="Arial" panose="020B0604020202020204" pitchFamily="34" charset="0"/>
              </a:rPr>
              <a:t> </a:t>
            </a:r>
            <a:r>
              <a:rPr lang="en-US" sz="2300" dirty="0" err="1">
                <a:solidFill>
                  <a:srgbClr val="000000"/>
                </a:solidFill>
                <a:latin typeface="Arial" panose="020B0604020202020204" pitchFamily="34" charset="0"/>
                <a:ea typeface="Times New Roman" panose="02020603050405020304" pitchFamily="18" charset="0"/>
                <a:cs typeface="Arial" panose="020B0604020202020204" pitchFamily="34" charset="0"/>
              </a:rPr>
              <a:t>bán</a:t>
            </a:r>
            <a:r>
              <a:rPr lang="en-US" sz="2300" dirty="0">
                <a:solidFill>
                  <a:srgbClr val="000000"/>
                </a:solidFill>
                <a:latin typeface="Arial" panose="020B0604020202020204" pitchFamily="34" charset="0"/>
                <a:ea typeface="Times New Roman" panose="02020603050405020304" pitchFamily="18" charset="0"/>
                <a:cs typeface="Arial" panose="020B0604020202020204" pitchFamily="34" charset="0"/>
              </a:rPr>
              <a:t>:</a:t>
            </a:r>
            <a:endParaRPr lang="en-US" sz="2300" dirty="0">
              <a:solidFill>
                <a:srgbClr val="000000"/>
              </a:solidFill>
              <a:latin typeface="Arial" panose="020B0604020202020204" pitchFamily="34" charset="0"/>
              <a:ea typeface="Calibri" panose="020F0502020204030204" pitchFamily="34" charset="0"/>
              <a:cs typeface="Arial" panose="020B0604020202020204" pitchFamily="34" charset="0"/>
            </a:endParaRPr>
          </a:p>
          <a:p>
            <a:pPr indent="804863">
              <a:lnSpc>
                <a:spcPts val="3000"/>
              </a:lnSpc>
              <a:spcBef>
                <a:spcPts val="600"/>
              </a:spcBef>
              <a:spcAft>
                <a:spcPts val="600"/>
              </a:spcAft>
            </a:pPr>
            <a:r>
              <a:rPr lang="en-US" sz="2300" dirty="0">
                <a:solidFill>
                  <a:srgbClr val="000000"/>
                </a:solidFill>
                <a:latin typeface="Arial" panose="020B0604020202020204" pitchFamily="34" charset="0"/>
                <a:ea typeface="DejaVu Sans Condensed"/>
                <a:cs typeface="Arial" panose="020B0604020202020204" pitchFamily="34" charset="0"/>
              </a:rPr>
              <a:t>a- </a:t>
            </a:r>
            <a:r>
              <a:rPr lang="vi-VN" sz="2300" dirty="0">
                <a:solidFill>
                  <a:srgbClr val="000000"/>
                </a:solidFill>
                <a:latin typeface="Arial" panose="020B0604020202020204" pitchFamily="34" charset="0"/>
                <a:ea typeface="DejaVu Sans Condensed"/>
                <a:cs typeface="Arial" panose="020B0604020202020204" pitchFamily="34" charset="0"/>
              </a:rPr>
              <a:t>Có năng lực tài chính đăng ký mua toàn bộ cổ phiếu phát hành riêng lẻ</a:t>
            </a:r>
            <a:endParaRPr lang="en-US" sz="2300" dirty="0">
              <a:solidFill>
                <a:srgbClr val="000000"/>
              </a:solidFill>
              <a:latin typeface="Arial" panose="020B0604020202020204" pitchFamily="34" charset="0"/>
              <a:ea typeface="DejaVu Sans Condensed"/>
              <a:cs typeface="Arial" panose="020B0604020202020204" pitchFamily="34" charset="0"/>
            </a:endParaRPr>
          </a:p>
          <a:p>
            <a:pPr indent="804863">
              <a:lnSpc>
                <a:spcPts val="3000"/>
              </a:lnSpc>
              <a:spcBef>
                <a:spcPts val="600"/>
              </a:spcBef>
              <a:spcAft>
                <a:spcPts val="600"/>
              </a:spcAft>
            </a:pPr>
            <a:r>
              <a:rPr lang="en-US" sz="2300" dirty="0">
                <a:solidFill>
                  <a:srgbClr val="000000"/>
                </a:solidFill>
                <a:latin typeface="Arial" panose="020B0604020202020204" pitchFamily="34" charset="0"/>
                <a:ea typeface="DejaVu Sans Condensed"/>
                <a:cs typeface="Arial" panose="020B0604020202020204" pitchFamily="34" charset="0"/>
              </a:rPr>
              <a:t>b- </a:t>
            </a:r>
            <a:r>
              <a:rPr lang="vi-VN" sz="2300" dirty="0">
                <a:solidFill>
                  <a:srgbClr val="000000"/>
                </a:solidFill>
                <a:latin typeface="Arial" panose="020B0604020202020204" pitchFamily="34" charset="0"/>
                <a:ea typeface="DejaVu Sans Condensed"/>
                <a:cs typeface="Arial" panose="020B0604020202020204" pitchFamily="34" charset="0"/>
              </a:rPr>
              <a:t>Am hiểu ngành kinh doanh của Công ty</a:t>
            </a:r>
            <a:endParaRPr lang="en-US" sz="2300" dirty="0">
              <a:solidFill>
                <a:srgbClr val="000000"/>
              </a:solidFill>
              <a:latin typeface="Arial" panose="020B0604020202020204" pitchFamily="34" charset="0"/>
              <a:ea typeface="DejaVu Sans Condensed"/>
              <a:cs typeface="Arial" panose="020B0604020202020204" pitchFamily="34" charset="0"/>
            </a:endParaRPr>
          </a:p>
          <a:p>
            <a:pPr indent="341313">
              <a:lnSpc>
                <a:spcPts val="3000"/>
              </a:lnSpc>
              <a:spcBef>
                <a:spcPts val="600"/>
              </a:spcBef>
              <a:spcAft>
                <a:spcPts val="600"/>
              </a:spcAft>
            </a:pPr>
            <a:r>
              <a:rPr lang="en-US" sz="2300" dirty="0">
                <a:solidFill>
                  <a:srgbClr val="000000"/>
                </a:solidFill>
                <a:latin typeface="Arial" panose="020B0604020202020204" pitchFamily="34" charset="0"/>
                <a:ea typeface="Times New Roman" panose="02020603050405020304" pitchFamily="18" charset="0"/>
                <a:cs typeface="Arial" panose="020B0604020202020204" pitchFamily="34" charset="0"/>
              </a:rPr>
              <a:t>B- </a:t>
            </a:r>
            <a:r>
              <a:rPr lang="en-US" sz="2300" dirty="0" err="1">
                <a:solidFill>
                  <a:srgbClr val="000000"/>
                </a:solidFill>
                <a:latin typeface="Arial" panose="020B0604020202020204" pitchFamily="34" charset="0"/>
                <a:ea typeface="Times New Roman" panose="02020603050405020304" pitchFamily="18" charset="0"/>
                <a:cs typeface="Arial" panose="020B0604020202020204" pitchFamily="34" charset="0"/>
              </a:rPr>
              <a:t>Tên</a:t>
            </a:r>
            <a:r>
              <a:rPr lang="en-US" sz="2300" dirty="0">
                <a:solidFill>
                  <a:srgbClr val="000000"/>
                </a:solidFill>
                <a:latin typeface="Arial" panose="020B0604020202020204" pitchFamily="34" charset="0"/>
                <a:ea typeface="Times New Roman" panose="02020603050405020304" pitchFamily="18" charset="0"/>
                <a:cs typeface="Arial" panose="020B0604020202020204" pitchFamily="34" charset="0"/>
              </a:rPr>
              <a:t> </a:t>
            </a:r>
            <a:r>
              <a:rPr lang="en-US" sz="2300" dirty="0" err="1">
                <a:solidFill>
                  <a:srgbClr val="000000"/>
                </a:solidFill>
                <a:latin typeface="Arial" panose="020B0604020202020204" pitchFamily="34" charset="0"/>
                <a:ea typeface="Times New Roman" panose="02020603050405020304" pitchFamily="18" charset="0"/>
                <a:cs typeface="Arial" panose="020B0604020202020204" pitchFamily="34" charset="0"/>
              </a:rPr>
              <a:t>nhà</a:t>
            </a:r>
            <a:r>
              <a:rPr lang="en-US" sz="2300" dirty="0">
                <a:solidFill>
                  <a:srgbClr val="000000"/>
                </a:solidFill>
                <a:latin typeface="Arial" panose="020B0604020202020204" pitchFamily="34" charset="0"/>
                <a:ea typeface="Times New Roman" panose="02020603050405020304" pitchFamily="18" charset="0"/>
                <a:cs typeface="Arial" panose="020B0604020202020204" pitchFamily="34" charset="0"/>
              </a:rPr>
              <a:t> </a:t>
            </a:r>
            <a:r>
              <a:rPr lang="en-US" sz="2300" dirty="0" err="1">
                <a:solidFill>
                  <a:srgbClr val="000000"/>
                </a:solidFill>
                <a:latin typeface="Arial" panose="020B0604020202020204" pitchFamily="34" charset="0"/>
                <a:ea typeface="Times New Roman" panose="02020603050405020304" pitchFamily="18" charset="0"/>
                <a:cs typeface="Arial" panose="020B0604020202020204" pitchFamily="34" charset="0"/>
              </a:rPr>
              <a:t>đầu</a:t>
            </a:r>
            <a:r>
              <a:rPr lang="en-US" sz="2300" dirty="0">
                <a:solidFill>
                  <a:srgbClr val="000000"/>
                </a:solidFill>
                <a:latin typeface="Arial" panose="020B0604020202020204" pitchFamily="34" charset="0"/>
                <a:ea typeface="Times New Roman" panose="02020603050405020304" pitchFamily="18" charset="0"/>
                <a:cs typeface="Arial" panose="020B0604020202020204" pitchFamily="34" charset="0"/>
              </a:rPr>
              <a:t> </a:t>
            </a:r>
            <a:r>
              <a:rPr lang="en-US" sz="2300" dirty="0" err="1">
                <a:solidFill>
                  <a:srgbClr val="000000"/>
                </a:solidFill>
                <a:latin typeface="Arial" panose="020B0604020202020204" pitchFamily="34" charset="0"/>
                <a:ea typeface="Times New Roman" panose="02020603050405020304" pitchFamily="18" charset="0"/>
                <a:cs typeface="Arial" panose="020B0604020202020204" pitchFamily="34" charset="0"/>
              </a:rPr>
              <a:t>tư</a:t>
            </a:r>
            <a:r>
              <a:rPr lang="en-US" sz="2300" dirty="0">
                <a:solidFill>
                  <a:srgbClr val="000000"/>
                </a:solidFill>
                <a:latin typeface="Arial" panose="020B0604020202020204" pitchFamily="34" charset="0"/>
                <a:ea typeface="Times New Roman" panose="02020603050405020304" pitchFamily="18" charset="0"/>
                <a:cs typeface="Arial" panose="020B0604020202020204" pitchFamily="34" charset="0"/>
              </a:rPr>
              <a:t>: </a:t>
            </a:r>
            <a:r>
              <a:rPr lang="en-US" sz="2300" dirty="0" err="1">
                <a:solidFill>
                  <a:srgbClr val="000000"/>
                </a:solidFill>
                <a:latin typeface="Arial" panose="020B0604020202020204" pitchFamily="34" charset="0"/>
                <a:ea typeface="Times New Roman" panose="02020603050405020304" pitchFamily="18" charset="0"/>
                <a:cs typeface="Arial" panose="020B0604020202020204" pitchFamily="34" charset="0"/>
              </a:rPr>
              <a:t>Công</a:t>
            </a:r>
            <a:r>
              <a:rPr lang="en-US" sz="2300" dirty="0">
                <a:solidFill>
                  <a:srgbClr val="000000"/>
                </a:solidFill>
                <a:latin typeface="Arial" panose="020B0604020202020204" pitchFamily="34" charset="0"/>
                <a:ea typeface="Times New Roman" panose="02020603050405020304" pitchFamily="18" charset="0"/>
                <a:cs typeface="Arial" panose="020B0604020202020204" pitchFamily="34" charset="0"/>
              </a:rPr>
              <a:t> ty </a:t>
            </a:r>
            <a:r>
              <a:rPr lang="en-US" sz="2300" dirty="0" err="1">
                <a:solidFill>
                  <a:srgbClr val="000000"/>
                </a:solidFill>
                <a:latin typeface="Arial" panose="020B0604020202020204" pitchFamily="34" charset="0"/>
                <a:ea typeface="Times New Roman" panose="02020603050405020304" pitchFamily="18" charset="0"/>
                <a:cs typeface="Arial" panose="020B0604020202020204" pitchFamily="34" charset="0"/>
              </a:rPr>
              <a:t>Thép</a:t>
            </a:r>
            <a:r>
              <a:rPr lang="en-US" sz="2300" dirty="0">
                <a:solidFill>
                  <a:srgbClr val="000000"/>
                </a:solidFill>
                <a:latin typeface="Arial" panose="020B0604020202020204" pitchFamily="34" charset="0"/>
                <a:ea typeface="Times New Roman" panose="02020603050405020304" pitchFamily="18" charset="0"/>
                <a:cs typeface="Arial" panose="020B0604020202020204" pitchFamily="34" charset="0"/>
              </a:rPr>
              <a:t> NANSEI – </a:t>
            </a:r>
            <a:r>
              <a:rPr lang="en-US" sz="2300" dirty="0" err="1">
                <a:solidFill>
                  <a:srgbClr val="000000"/>
                </a:solidFill>
                <a:latin typeface="Arial" panose="020B0604020202020204" pitchFamily="34" charset="0"/>
                <a:ea typeface="Times New Roman" panose="02020603050405020304" pitchFamily="18" charset="0"/>
                <a:cs typeface="Arial" panose="020B0604020202020204" pitchFamily="34" charset="0"/>
              </a:rPr>
              <a:t>Nhật</a:t>
            </a:r>
            <a:r>
              <a:rPr lang="en-US" sz="2300" dirty="0">
                <a:solidFill>
                  <a:srgbClr val="000000"/>
                </a:solidFill>
                <a:latin typeface="Arial" panose="020B0604020202020204" pitchFamily="34" charset="0"/>
                <a:ea typeface="Times New Roman" panose="02020603050405020304" pitchFamily="18" charset="0"/>
                <a:cs typeface="Arial" panose="020B0604020202020204" pitchFamily="34" charset="0"/>
              </a:rPr>
              <a:t> </a:t>
            </a:r>
            <a:r>
              <a:rPr lang="en-US" sz="2300" dirty="0" err="1">
                <a:solidFill>
                  <a:srgbClr val="000000"/>
                </a:solidFill>
                <a:latin typeface="Arial" panose="020B0604020202020204" pitchFamily="34" charset="0"/>
                <a:ea typeface="Times New Roman" panose="02020603050405020304" pitchFamily="18" charset="0"/>
                <a:cs typeface="Arial" panose="020B0604020202020204" pitchFamily="34" charset="0"/>
              </a:rPr>
              <a:t>Bản</a:t>
            </a:r>
            <a:endParaRPr lang="en-US" sz="2300" dirty="0">
              <a:solidFill>
                <a:srgbClr val="000000"/>
              </a:solidFill>
              <a:latin typeface="Arial" panose="020B0604020202020204" pitchFamily="34" charset="0"/>
              <a:ea typeface="Calibri" panose="020F0502020204030204" pitchFamily="34" charset="0"/>
              <a:cs typeface="Arial" panose="020B0604020202020204" pitchFamily="34" charset="0"/>
            </a:endParaRPr>
          </a:p>
          <a:p>
            <a:pPr marL="1146175" indent="-341313">
              <a:lnSpc>
                <a:spcPts val="3000"/>
              </a:lnSpc>
              <a:spcBef>
                <a:spcPts val="600"/>
              </a:spcBef>
              <a:spcAft>
                <a:spcPts val="600"/>
              </a:spcAft>
              <a:buFont typeface="+mj-lt"/>
              <a:buAutoNum type="alphaLcParenR"/>
            </a:pPr>
            <a:r>
              <a:rPr lang="en-US" sz="2300" dirty="0" err="1">
                <a:solidFill>
                  <a:srgbClr val="000000"/>
                </a:solidFill>
                <a:latin typeface="Arial" panose="020B0604020202020204" pitchFamily="34" charset="0"/>
                <a:ea typeface="Times New Roman" panose="02020603050405020304" pitchFamily="18" charset="0"/>
                <a:cs typeface="Arial" panose="020B0604020202020204" pitchFamily="34" charset="0"/>
              </a:rPr>
              <a:t>Đối</a:t>
            </a:r>
            <a:r>
              <a:rPr lang="en-US" sz="2300" dirty="0">
                <a:solidFill>
                  <a:srgbClr val="000000"/>
                </a:solidFill>
                <a:latin typeface="Arial" panose="020B0604020202020204" pitchFamily="34" charset="0"/>
                <a:ea typeface="Times New Roman" panose="02020603050405020304" pitchFamily="18" charset="0"/>
                <a:cs typeface="Arial" panose="020B0604020202020204" pitchFamily="34" charset="0"/>
              </a:rPr>
              <a:t> </a:t>
            </a:r>
            <a:r>
              <a:rPr lang="en-US" sz="2300" dirty="0" err="1">
                <a:solidFill>
                  <a:srgbClr val="000000"/>
                </a:solidFill>
                <a:latin typeface="Arial" panose="020B0604020202020204" pitchFamily="34" charset="0"/>
                <a:ea typeface="Times New Roman" panose="02020603050405020304" pitchFamily="18" charset="0"/>
                <a:cs typeface="Arial" panose="020B0604020202020204" pitchFamily="34" charset="0"/>
              </a:rPr>
              <a:t>tượng</a:t>
            </a:r>
            <a:r>
              <a:rPr lang="en-US" sz="2300" dirty="0">
                <a:solidFill>
                  <a:srgbClr val="000000"/>
                </a:solidFill>
                <a:latin typeface="Arial" panose="020B0604020202020204" pitchFamily="34" charset="0"/>
                <a:ea typeface="Times New Roman" panose="02020603050405020304" pitchFamily="18" charset="0"/>
                <a:cs typeface="Arial" panose="020B0604020202020204" pitchFamily="34" charset="0"/>
              </a:rPr>
              <a:t>:</a:t>
            </a:r>
            <a:r>
              <a:rPr lang="en-US" sz="2300" b="1" dirty="0">
                <a:solidFill>
                  <a:srgbClr val="000000"/>
                </a:solidFill>
                <a:latin typeface="Arial" panose="020B0604020202020204" pitchFamily="34" charset="0"/>
                <a:ea typeface="Times New Roman" panose="02020603050405020304" pitchFamily="18" charset="0"/>
                <a:cs typeface="Arial" panose="020B0604020202020204" pitchFamily="34" charset="0"/>
              </a:rPr>
              <a:t> </a:t>
            </a:r>
            <a:r>
              <a:rPr lang="en-US" sz="2300" dirty="0" err="1">
                <a:solidFill>
                  <a:srgbClr val="000000"/>
                </a:solidFill>
                <a:latin typeface="Arial" panose="020B0604020202020204" pitchFamily="34" charset="0"/>
                <a:ea typeface="Times New Roman" panose="02020603050405020304" pitchFamily="18" charset="0"/>
                <a:cs typeface="Arial" panose="020B0604020202020204" pitchFamily="34" charset="0"/>
              </a:rPr>
              <a:t>Nhà</a:t>
            </a:r>
            <a:r>
              <a:rPr lang="en-US" sz="2300" dirty="0">
                <a:solidFill>
                  <a:srgbClr val="000000"/>
                </a:solidFill>
                <a:latin typeface="Arial" panose="020B0604020202020204" pitchFamily="34" charset="0"/>
                <a:ea typeface="Times New Roman" panose="02020603050405020304" pitchFamily="18" charset="0"/>
                <a:cs typeface="Arial" panose="020B0604020202020204" pitchFamily="34" charset="0"/>
              </a:rPr>
              <a:t> </a:t>
            </a:r>
            <a:r>
              <a:rPr lang="en-US" sz="2300" dirty="0" err="1">
                <a:solidFill>
                  <a:srgbClr val="000000"/>
                </a:solidFill>
                <a:latin typeface="Arial" panose="020B0604020202020204" pitchFamily="34" charset="0"/>
                <a:ea typeface="Times New Roman" panose="02020603050405020304" pitchFamily="18" charset="0"/>
                <a:cs typeface="Arial" panose="020B0604020202020204" pitchFamily="34" charset="0"/>
              </a:rPr>
              <a:t>đầu</a:t>
            </a:r>
            <a:r>
              <a:rPr lang="en-US" sz="2300" dirty="0">
                <a:solidFill>
                  <a:srgbClr val="000000"/>
                </a:solidFill>
                <a:latin typeface="Arial" panose="020B0604020202020204" pitchFamily="34" charset="0"/>
                <a:ea typeface="Times New Roman" panose="02020603050405020304" pitchFamily="18" charset="0"/>
                <a:cs typeface="Arial" panose="020B0604020202020204" pitchFamily="34" charset="0"/>
              </a:rPr>
              <a:t> </a:t>
            </a:r>
            <a:r>
              <a:rPr lang="en-US" sz="2300" dirty="0" err="1">
                <a:solidFill>
                  <a:srgbClr val="000000"/>
                </a:solidFill>
                <a:latin typeface="Arial" panose="020B0604020202020204" pitchFamily="34" charset="0"/>
                <a:ea typeface="Times New Roman" panose="02020603050405020304" pitchFamily="18" charset="0"/>
                <a:cs typeface="Arial" panose="020B0604020202020204" pitchFamily="34" charset="0"/>
              </a:rPr>
              <a:t>tư</a:t>
            </a:r>
            <a:r>
              <a:rPr lang="en-US" sz="2300" dirty="0">
                <a:solidFill>
                  <a:srgbClr val="000000"/>
                </a:solidFill>
                <a:latin typeface="Arial" panose="020B0604020202020204" pitchFamily="34" charset="0"/>
                <a:ea typeface="Times New Roman" panose="02020603050405020304" pitchFamily="18" charset="0"/>
                <a:cs typeface="Arial" panose="020B0604020202020204" pitchFamily="34" charset="0"/>
              </a:rPr>
              <a:t> </a:t>
            </a:r>
            <a:r>
              <a:rPr lang="en-US" sz="2300" dirty="0" err="1">
                <a:solidFill>
                  <a:srgbClr val="000000"/>
                </a:solidFill>
                <a:latin typeface="Arial" panose="020B0604020202020204" pitchFamily="34" charset="0"/>
                <a:ea typeface="Times New Roman" panose="02020603050405020304" pitchFamily="18" charset="0"/>
                <a:cs typeface="Arial" panose="020B0604020202020204" pitchFamily="34" charset="0"/>
              </a:rPr>
              <a:t>chiến</a:t>
            </a:r>
            <a:r>
              <a:rPr lang="en-US" sz="2300" dirty="0">
                <a:solidFill>
                  <a:srgbClr val="000000"/>
                </a:solidFill>
                <a:latin typeface="Arial" panose="020B0604020202020204" pitchFamily="34" charset="0"/>
                <a:ea typeface="Times New Roman" panose="02020603050405020304" pitchFamily="18" charset="0"/>
                <a:cs typeface="Arial" panose="020B0604020202020204" pitchFamily="34" charset="0"/>
              </a:rPr>
              <a:t> </a:t>
            </a:r>
            <a:r>
              <a:rPr lang="en-US" sz="2300" dirty="0" err="1">
                <a:solidFill>
                  <a:srgbClr val="000000"/>
                </a:solidFill>
                <a:latin typeface="Arial" panose="020B0604020202020204" pitchFamily="34" charset="0"/>
                <a:ea typeface="Times New Roman" panose="02020603050405020304" pitchFamily="18" charset="0"/>
                <a:cs typeface="Arial" panose="020B0604020202020204" pitchFamily="34" charset="0"/>
              </a:rPr>
              <a:t>lược</a:t>
            </a:r>
            <a:r>
              <a:rPr lang="en-US" sz="2300" dirty="0">
                <a:solidFill>
                  <a:srgbClr val="000000"/>
                </a:solidFill>
                <a:latin typeface="Arial" panose="020B0604020202020204" pitchFamily="34" charset="0"/>
                <a:ea typeface="Times New Roman" panose="02020603050405020304" pitchFamily="18" charset="0"/>
                <a:cs typeface="Arial" panose="020B0604020202020204" pitchFamily="34" charset="0"/>
              </a:rPr>
              <a:t> - </a:t>
            </a:r>
            <a:r>
              <a:rPr lang="en-US" sz="2300" dirty="0" err="1">
                <a:solidFill>
                  <a:srgbClr val="000000"/>
                </a:solidFill>
                <a:latin typeface="Arial" panose="020B0604020202020204" pitchFamily="34" charset="0"/>
                <a:ea typeface="Times New Roman" panose="02020603050405020304" pitchFamily="18" charset="0"/>
                <a:cs typeface="Arial" panose="020B0604020202020204" pitchFamily="34" charset="0"/>
              </a:rPr>
              <a:t>Nhà</a:t>
            </a:r>
            <a:r>
              <a:rPr lang="en-US" sz="2300" dirty="0">
                <a:solidFill>
                  <a:srgbClr val="000000"/>
                </a:solidFill>
                <a:latin typeface="Arial" panose="020B0604020202020204" pitchFamily="34" charset="0"/>
                <a:ea typeface="Times New Roman" panose="02020603050405020304" pitchFamily="18" charset="0"/>
                <a:cs typeface="Arial" panose="020B0604020202020204" pitchFamily="34" charset="0"/>
              </a:rPr>
              <a:t> </a:t>
            </a:r>
            <a:r>
              <a:rPr lang="en-US" sz="2300" dirty="0" err="1">
                <a:solidFill>
                  <a:srgbClr val="000000"/>
                </a:solidFill>
                <a:latin typeface="Arial" panose="020B0604020202020204" pitchFamily="34" charset="0"/>
                <a:ea typeface="Times New Roman" panose="02020603050405020304" pitchFamily="18" charset="0"/>
                <a:cs typeface="Arial" panose="020B0604020202020204" pitchFamily="34" charset="0"/>
              </a:rPr>
              <a:t>đầu</a:t>
            </a:r>
            <a:r>
              <a:rPr lang="en-US" sz="2300" dirty="0">
                <a:solidFill>
                  <a:srgbClr val="000000"/>
                </a:solidFill>
                <a:latin typeface="Arial" panose="020B0604020202020204" pitchFamily="34" charset="0"/>
                <a:ea typeface="Times New Roman" panose="02020603050405020304" pitchFamily="18" charset="0"/>
                <a:cs typeface="Arial" panose="020B0604020202020204" pitchFamily="34" charset="0"/>
              </a:rPr>
              <a:t> </a:t>
            </a:r>
            <a:r>
              <a:rPr lang="en-US" sz="2300" dirty="0" err="1">
                <a:solidFill>
                  <a:srgbClr val="000000"/>
                </a:solidFill>
                <a:latin typeface="Arial" panose="020B0604020202020204" pitchFamily="34" charset="0"/>
                <a:ea typeface="Times New Roman" panose="02020603050405020304" pitchFamily="18" charset="0"/>
                <a:cs typeface="Arial" panose="020B0604020202020204" pitchFamily="34" charset="0"/>
              </a:rPr>
              <a:t>tư</a:t>
            </a:r>
            <a:r>
              <a:rPr lang="en-US" sz="2300" dirty="0">
                <a:solidFill>
                  <a:srgbClr val="000000"/>
                </a:solidFill>
                <a:latin typeface="Arial" panose="020B0604020202020204" pitchFamily="34" charset="0"/>
                <a:ea typeface="Times New Roman" panose="02020603050405020304" pitchFamily="18" charset="0"/>
                <a:cs typeface="Arial" panose="020B0604020202020204" pitchFamily="34" charset="0"/>
              </a:rPr>
              <a:t> </a:t>
            </a:r>
            <a:r>
              <a:rPr lang="en-US" sz="2300" dirty="0" err="1">
                <a:solidFill>
                  <a:srgbClr val="000000"/>
                </a:solidFill>
                <a:latin typeface="Arial" panose="020B0604020202020204" pitchFamily="34" charset="0"/>
                <a:ea typeface="Times New Roman" panose="02020603050405020304" pitchFamily="18" charset="0"/>
                <a:cs typeface="Arial" panose="020B0604020202020204" pitchFamily="34" charset="0"/>
              </a:rPr>
              <a:t>nước</a:t>
            </a:r>
            <a:r>
              <a:rPr lang="en-US" sz="2300" dirty="0">
                <a:solidFill>
                  <a:srgbClr val="000000"/>
                </a:solidFill>
                <a:latin typeface="Arial" panose="020B0604020202020204" pitchFamily="34" charset="0"/>
                <a:ea typeface="Times New Roman" panose="02020603050405020304" pitchFamily="18" charset="0"/>
                <a:cs typeface="Arial" panose="020B0604020202020204" pitchFamily="34" charset="0"/>
              </a:rPr>
              <a:t> </a:t>
            </a:r>
            <a:r>
              <a:rPr lang="en-US" sz="2300" dirty="0" err="1">
                <a:solidFill>
                  <a:srgbClr val="000000"/>
                </a:solidFill>
                <a:latin typeface="Arial" panose="020B0604020202020204" pitchFamily="34" charset="0"/>
                <a:ea typeface="Times New Roman" panose="02020603050405020304" pitchFamily="18" charset="0"/>
                <a:cs typeface="Arial" panose="020B0604020202020204" pitchFamily="34" charset="0"/>
              </a:rPr>
              <a:t>ngoài</a:t>
            </a:r>
            <a:endParaRPr lang="en-US" sz="2300" dirty="0">
              <a:solidFill>
                <a:srgbClr val="000000"/>
              </a:solidFill>
              <a:latin typeface="Arial" panose="020B0604020202020204" pitchFamily="34" charset="0"/>
              <a:ea typeface="Calibri" panose="020F0502020204030204" pitchFamily="34" charset="0"/>
              <a:cs typeface="Arial" panose="020B0604020202020204" pitchFamily="34" charset="0"/>
            </a:endParaRPr>
          </a:p>
          <a:p>
            <a:pPr marL="1146175" indent="-341313">
              <a:lnSpc>
                <a:spcPts val="3000"/>
              </a:lnSpc>
              <a:spcBef>
                <a:spcPts val="600"/>
              </a:spcBef>
              <a:spcAft>
                <a:spcPts val="600"/>
              </a:spcAft>
              <a:buFont typeface="+mj-lt"/>
              <a:buAutoNum type="alphaLcParenR"/>
            </a:pPr>
            <a:r>
              <a:rPr lang="en-US" sz="2300" dirty="0" err="1">
                <a:solidFill>
                  <a:srgbClr val="000000"/>
                </a:solidFill>
                <a:latin typeface="Arial" panose="020B0604020202020204" pitchFamily="34" charset="0"/>
                <a:ea typeface="Times New Roman" panose="02020603050405020304" pitchFamily="18" charset="0"/>
                <a:cs typeface="Arial" panose="020B0604020202020204" pitchFamily="34" charset="0"/>
              </a:rPr>
              <a:t>Số</a:t>
            </a:r>
            <a:r>
              <a:rPr lang="en-US" sz="2300" dirty="0">
                <a:solidFill>
                  <a:srgbClr val="000000"/>
                </a:solidFill>
                <a:latin typeface="Arial" panose="020B0604020202020204" pitchFamily="34" charset="0"/>
                <a:ea typeface="Times New Roman" panose="02020603050405020304" pitchFamily="18" charset="0"/>
                <a:cs typeface="Arial" panose="020B0604020202020204" pitchFamily="34" charset="0"/>
              </a:rPr>
              <a:t> </a:t>
            </a:r>
            <a:r>
              <a:rPr lang="en-US" sz="2300" dirty="0" err="1">
                <a:solidFill>
                  <a:srgbClr val="000000"/>
                </a:solidFill>
                <a:latin typeface="Arial" panose="020B0604020202020204" pitchFamily="34" charset="0"/>
                <a:ea typeface="Times New Roman" panose="02020603050405020304" pitchFamily="18" charset="0"/>
                <a:cs typeface="Arial" panose="020B0604020202020204" pitchFamily="34" charset="0"/>
              </a:rPr>
              <a:t>lượng</a:t>
            </a:r>
            <a:r>
              <a:rPr lang="en-US" sz="2300" dirty="0">
                <a:solidFill>
                  <a:srgbClr val="000000"/>
                </a:solidFill>
                <a:latin typeface="Arial" panose="020B0604020202020204" pitchFamily="34" charset="0"/>
                <a:ea typeface="Times New Roman" panose="02020603050405020304" pitchFamily="18" charset="0"/>
                <a:cs typeface="Arial" panose="020B0604020202020204" pitchFamily="34" charset="0"/>
              </a:rPr>
              <a:t> </a:t>
            </a:r>
            <a:r>
              <a:rPr lang="en-US" sz="2300" dirty="0" err="1">
                <a:solidFill>
                  <a:srgbClr val="000000"/>
                </a:solidFill>
                <a:latin typeface="Arial" panose="020B0604020202020204" pitchFamily="34" charset="0"/>
                <a:ea typeface="Times New Roman" panose="02020603050405020304" pitchFamily="18" charset="0"/>
                <a:cs typeface="Arial" panose="020B0604020202020204" pitchFamily="34" charset="0"/>
              </a:rPr>
              <a:t>cổ</a:t>
            </a:r>
            <a:r>
              <a:rPr lang="en-US" sz="2300" dirty="0">
                <a:solidFill>
                  <a:srgbClr val="000000"/>
                </a:solidFill>
                <a:latin typeface="Arial" panose="020B0604020202020204" pitchFamily="34" charset="0"/>
                <a:ea typeface="Times New Roman" panose="02020603050405020304" pitchFamily="18" charset="0"/>
                <a:cs typeface="Arial" panose="020B0604020202020204" pitchFamily="34" charset="0"/>
              </a:rPr>
              <a:t> </a:t>
            </a:r>
            <a:r>
              <a:rPr lang="en-US" sz="2300" dirty="0" err="1">
                <a:solidFill>
                  <a:srgbClr val="000000"/>
                </a:solidFill>
                <a:latin typeface="Arial" panose="020B0604020202020204" pitchFamily="34" charset="0"/>
                <a:ea typeface="Times New Roman" panose="02020603050405020304" pitchFamily="18" charset="0"/>
                <a:cs typeface="Arial" panose="020B0604020202020204" pitchFamily="34" charset="0"/>
              </a:rPr>
              <a:t>phiếu</a:t>
            </a:r>
            <a:r>
              <a:rPr lang="en-US" sz="2300" dirty="0">
                <a:solidFill>
                  <a:srgbClr val="000000"/>
                </a:solidFill>
                <a:latin typeface="Arial" panose="020B0604020202020204" pitchFamily="34" charset="0"/>
                <a:ea typeface="Times New Roman" panose="02020603050405020304" pitchFamily="18" charset="0"/>
                <a:cs typeface="Arial" panose="020B0604020202020204" pitchFamily="34" charset="0"/>
              </a:rPr>
              <a:t> </a:t>
            </a:r>
            <a:r>
              <a:rPr lang="en-US" sz="2300" dirty="0" err="1">
                <a:solidFill>
                  <a:srgbClr val="000000"/>
                </a:solidFill>
                <a:latin typeface="Arial" panose="020B0604020202020204" pitchFamily="34" charset="0"/>
                <a:ea typeface="Times New Roman" panose="02020603050405020304" pitchFamily="18" charset="0"/>
                <a:cs typeface="Arial" panose="020B0604020202020204" pitchFamily="34" charset="0"/>
              </a:rPr>
              <a:t>dự</a:t>
            </a:r>
            <a:r>
              <a:rPr lang="en-US" sz="2300" dirty="0">
                <a:solidFill>
                  <a:srgbClr val="000000"/>
                </a:solidFill>
                <a:latin typeface="Arial" panose="020B0604020202020204" pitchFamily="34" charset="0"/>
                <a:ea typeface="Times New Roman" panose="02020603050405020304" pitchFamily="18" charset="0"/>
                <a:cs typeface="Arial" panose="020B0604020202020204" pitchFamily="34" charset="0"/>
              </a:rPr>
              <a:t> </a:t>
            </a:r>
            <a:r>
              <a:rPr lang="en-US" sz="2300" dirty="0" err="1">
                <a:solidFill>
                  <a:srgbClr val="000000"/>
                </a:solidFill>
                <a:latin typeface="Arial" panose="020B0604020202020204" pitchFamily="34" charset="0"/>
                <a:ea typeface="Times New Roman" panose="02020603050405020304" pitchFamily="18" charset="0"/>
                <a:cs typeface="Arial" panose="020B0604020202020204" pitchFamily="34" charset="0"/>
              </a:rPr>
              <a:t>kiến</a:t>
            </a:r>
            <a:r>
              <a:rPr lang="en-US" sz="2300" dirty="0">
                <a:solidFill>
                  <a:srgbClr val="000000"/>
                </a:solidFill>
                <a:latin typeface="Arial" panose="020B0604020202020204" pitchFamily="34" charset="0"/>
                <a:ea typeface="Times New Roman" panose="02020603050405020304" pitchFamily="18" charset="0"/>
                <a:cs typeface="Arial" panose="020B0604020202020204" pitchFamily="34" charset="0"/>
              </a:rPr>
              <a:t> </a:t>
            </a:r>
            <a:r>
              <a:rPr lang="en-US" sz="2300" dirty="0" err="1">
                <a:solidFill>
                  <a:srgbClr val="000000"/>
                </a:solidFill>
                <a:latin typeface="Arial" panose="020B0604020202020204" pitchFamily="34" charset="0"/>
                <a:ea typeface="Times New Roman" panose="02020603050405020304" pitchFamily="18" charset="0"/>
                <a:cs typeface="Arial" panose="020B0604020202020204" pitchFamily="34" charset="0"/>
              </a:rPr>
              <a:t>được</a:t>
            </a:r>
            <a:r>
              <a:rPr lang="en-US" sz="2300" dirty="0">
                <a:solidFill>
                  <a:srgbClr val="000000"/>
                </a:solidFill>
                <a:latin typeface="Arial" panose="020B0604020202020204" pitchFamily="34" charset="0"/>
                <a:ea typeface="Times New Roman" panose="02020603050405020304" pitchFamily="18" charset="0"/>
                <a:cs typeface="Arial" panose="020B0604020202020204" pitchFamily="34" charset="0"/>
              </a:rPr>
              <a:t> </a:t>
            </a:r>
            <a:r>
              <a:rPr lang="en-US" sz="2300" dirty="0" err="1">
                <a:solidFill>
                  <a:srgbClr val="000000"/>
                </a:solidFill>
                <a:latin typeface="Arial" panose="020B0604020202020204" pitchFamily="34" charset="0"/>
                <a:ea typeface="Times New Roman" panose="02020603050405020304" pitchFamily="18" charset="0"/>
                <a:cs typeface="Arial" panose="020B0604020202020204" pitchFamily="34" charset="0"/>
              </a:rPr>
              <a:t>phân</a:t>
            </a:r>
            <a:r>
              <a:rPr lang="en-US" sz="2300" dirty="0">
                <a:solidFill>
                  <a:srgbClr val="000000"/>
                </a:solidFill>
                <a:latin typeface="Arial" panose="020B0604020202020204" pitchFamily="34" charset="0"/>
                <a:ea typeface="Times New Roman" panose="02020603050405020304" pitchFamily="18" charset="0"/>
                <a:cs typeface="Arial" panose="020B0604020202020204" pitchFamily="34" charset="0"/>
              </a:rPr>
              <a:t> </a:t>
            </a:r>
            <a:r>
              <a:rPr lang="en-US" sz="2300" dirty="0" err="1">
                <a:solidFill>
                  <a:srgbClr val="000000"/>
                </a:solidFill>
                <a:latin typeface="Arial" panose="020B0604020202020204" pitchFamily="34" charset="0"/>
                <a:ea typeface="Times New Roman" panose="02020603050405020304" pitchFamily="18" charset="0"/>
                <a:cs typeface="Arial" panose="020B0604020202020204" pitchFamily="34" charset="0"/>
              </a:rPr>
              <a:t>phối</a:t>
            </a:r>
            <a:r>
              <a:rPr lang="en-US" sz="2300" dirty="0">
                <a:solidFill>
                  <a:srgbClr val="000000"/>
                </a:solidFill>
                <a:latin typeface="Arial" panose="020B0604020202020204" pitchFamily="34" charset="0"/>
                <a:ea typeface="Times New Roman" panose="02020603050405020304" pitchFamily="18" charset="0"/>
                <a:cs typeface="Arial" panose="020B0604020202020204" pitchFamily="34" charset="0"/>
              </a:rPr>
              <a:t>: </a:t>
            </a:r>
            <a:r>
              <a:rPr lang="en-US" sz="2300" dirty="0">
                <a:solidFill>
                  <a:srgbClr val="000000"/>
                </a:solidFill>
                <a:highlight>
                  <a:srgbClr val="FFFF00"/>
                </a:highlight>
                <a:latin typeface="Arial" panose="020B0604020202020204" pitchFamily="34" charset="0"/>
                <a:ea typeface="Times New Roman" panose="02020603050405020304" pitchFamily="18" charset="0"/>
                <a:cs typeface="Arial" panose="020B0604020202020204" pitchFamily="34" charset="0"/>
              </a:rPr>
              <a:t>70,175,343</a:t>
            </a:r>
            <a:r>
              <a:rPr lang="en-US" sz="2300" dirty="0">
                <a:solidFill>
                  <a:srgbClr val="000000"/>
                </a:solidFill>
                <a:latin typeface="Arial" panose="020B0604020202020204" pitchFamily="34" charset="0"/>
                <a:ea typeface="Times New Roman" panose="02020603050405020304" pitchFamily="18" charset="0"/>
                <a:cs typeface="Arial" panose="020B0604020202020204" pitchFamily="34" charset="0"/>
              </a:rPr>
              <a:t> </a:t>
            </a:r>
            <a:r>
              <a:rPr lang="en-US" sz="2300" dirty="0" err="1">
                <a:solidFill>
                  <a:srgbClr val="000000"/>
                </a:solidFill>
                <a:latin typeface="Arial" panose="020B0604020202020204" pitchFamily="34" charset="0"/>
                <a:ea typeface="Times New Roman" panose="02020603050405020304" pitchFamily="18" charset="0"/>
                <a:cs typeface="Arial" panose="020B0604020202020204" pitchFamily="34" charset="0"/>
              </a:rPr>
              <a:t>cổ</a:t>
            </a:r>
            <a:r>
              <a:rPr lang="en-US" sz="2300" dirty="0">
                <a:solidFill>
                  <a:srgbClr val="000000"/>
                </a:solidFill>
                <a:latin typeface="Arial" panose="020B0604020202020204" pitchFamily="34" charset="0"/>
                <a:ea typeface="Times New Roman" panose="02020603050405020304" pitchFamily="18" charset="0"/>
                <a:cs typeface="Arial" panose="020B0604020202020204" pitchFamily="34" charset="0"/>
              </a:rPr>
              <a:t> </a:t>
            </a:r>
            <a:r>
              <a:rPr lang="en-US" sz="2300" dirty="0" err="1">
                <a:solidFill>
                  <a:srgbClr val="000000"/>
                </a:solidFill>
                <a:latin typeface="Arial" panose="020B0604020202020204" pitchFamily="34" charset="0"/>
                <a:ea typeface="Times New Roman" panose="02020603050405020304" pitchFamily="18" charset="0"/>
                <a:cs typeface="Arial" panose="020B0604020202020204" pitchFamily="34" charset="0"/>
              </a:rPr>
              <a:t>phiếu</a:t>
            </a:r>
            <a:endParaRPr lang="en-US" sz="2300" dirty="0">
              <a:solidFill>
                <a:srgbClr val="000000"/>
              </a:solidFill>
              <a:latin typeface="Arial" panose="020B0604020202020204" pitchFamily="34" charset="0"/>
              <a:ea typeface="Calibri" panose="020F0502020204030204" pitchFamily="34" charset="0"/>
              <a:cs typeface="Arial" panose="020B0604020202020204" pitchFamily="34" charset="0"/>
            </a:endParaRPr>
          </a:p>
          <a:p>
            <a:pPr marL="738188" marR="0" indent="-452438">
              <a:lnSpc>
                <a:spcPts val="3000"/>
              </a:lnSpc>
              <a:spcBef>
                <a:spcPts val="600"/>
              </a:spcBef>
              <a:spcAft>
                <a:spcPts val="600"/>
              </a:spcAft>
            </a:pPr>
            <a:r>
              <a:rPr lang="en-US" sz="2300" dirty="0">
                <a:solidFill>
                  <a:srgbClr val="000000"/>
                </a:solidFill>
                <a:latin typeface="Arial" panose="020B0604020202020204" pitchFamily="34" charset="0"/>
                <a:ea typeface="Times New Roman" panose="02020603050405020304" pitchFamily="18" charset="0"/>
                <a:cs typeface="Arial" panose="020B0604020202020204" pitchFamily="34" charset="0"/>
              </a:rPr>
              <a:t>C- Quan </a:t>
            </a:r>
            <a:r>
              <a:rPr lang="en-US" sz="2300" dirty="0" err="1">
                <a:solidFill>
                  <a:srgbClr val="000000"/>
                </a:solidFill>
                <a:latin typeface="Arial" panose="020B0604020202020204" pitchFamily="34" charset="0"/>
                <a:ea typeface="Times New Roman" panose="02020603050405020304" pitchFamily="18" charset="0"/>
                <a:cs typeface="Arial" panose="020B0604020202020204" pitchFamily="34" charset="0"/>
              </a:rPr>
              <a:t>hệ</a:t>
            </a:r>
            <a:r>
              <a:rPr lang="en-US" sz="2300" dirty="0">
                <a:solidFill>
                  <a:srgbClr val="000000"/>
                </a:solidFill>
                <a:latin typeface="Arial" panose="020B0604020202020204" pitchFamily="34" charset="0"/>
                <a:ea typeface="Times New Roman" panose="02020603050405020304" pitchFamily="18" charset="0"/>
                <a:cs typeface="Arial" panose="020B0604020202020204" pitchFamily="34" charset="0"/>
              </a:rPr>
              <a:t> </a:t>
            </a:r>
            <a:r>
              <a:rPr lang="en-US" sz="2300" dirty="0" err="1">
                <a:solidFill>
                  <a:srgbClr val="000000"/>
                </a:solidFill>
                <a:latin typeface="Arial" panose="020B0604020202020204" pitchFamily="34" charset="0"/>
                <a:ea typeface="Times New Roman" panose="02020603050405020304" pitchFamily="18" charset="0"/>
                <a:cs typeface="Arial" panose="020B0604020202020204" pitchFamily="34" charset="0"/>
              </a:rPr>
              <a:t>của</a:t>
            </a:r>
            <a:r>
              <a:rPr lang="en-US" sz="2300" dirty="0">
                <a:solidFill>
                  <a:srgbClr val="000000"/>
                </a:solidFill>
                <a:latin typeface="Arial" panose="020B0604020202020204" pitchFamily="34" charset="0"/>
                <a:ea typeface="Times New Roman" panose="02020603050405020304" pitchFamily="18" charset="0"/>
                <a:cs typeface="Arial" panose="020B0604020202020204" pitchFamily="34" charset="0"/>
              </a:rPr>
              <a:t> </a:t>
            </a:r>
            <a:r>
              <a:rPr lang="en-US" sz="2300" dirty="0" err="1">
                <a:solidFill>
                  <a:srgbClr val="000000"/>
                </a:solidFill>
                <a:latin typeface="Arial" panose="020B0604020202020204" pitchFamily="34" charset="0"/>
                <a:ea typeface="Times New Roman" panose="02020603050405020304" pitchFamily="18" charset="0"/>
                <a:cs typeface="Arial" panose="020B0604020202020204" pitchFamily="34" charset="0"/>
              </a:rPr>
              <a:t>các</a:t>
            </a:r>
            <a:r>
              <a:rPr lang="en-US" sz="2300" dirty="0">
                <a:solidFill>
                  <a:srgbClr val="000000"/>
                </a:solidFill>
                <a:latin typeface="Arial" panose="020B0604020202020204" pitchFamily="34" charset="0"/>
                <a:ea typeface="Times New Roman" panose="02020603050405020304" pitchFamily="18" charset="0"/>
                <a:cs typeface="Arial" panose="020B0604020202020204" pitchFamily="34" charset="0"/>
              </a:rPr>
              <a:t> </a:t>
            </a:r>
            <a:r>
              <a:rPr lang="en-US" sz="2300" dirty="0" err="1">
                <a:solidFill>
                  <a:srgbClr val="000000"/>
                </a:solidFill>
                <a:latin typeface="Arial" panose="020B0604020202020204" pitchFamily="34" charset="0"/>
                <a:ea typeface="Times New Roman" panose="02020603050405020304" pitchFamily="18" charset="0"/>
                <a:cs typeface="Arial" panose="020B0604020202020204" pitchFamily="34" charset="0"/>
              </a:rPr>
              <a:t>đối</a:t>
            </a:r>
            <a:r>
              <a:rPr lang="en-US" sz="2300" dirty="0">
                <a:solidFill>
                  <a:srgbClr val="000000"/>
                </a:solidFill>
                <a:latin typeface="Arial" panose="020B0604020202020204" pitchFamily="34" charset="0"/>
                <a:ea typeface="Times New Roman" panose="02020603050405020304" pitchFamily="18" charset="0"/>
                <a:cs typeface="Arial" panose="020B0604020202020204" pitchFamily="34" charset="0"/>
              </a:rPr>
              <a:t> </a:t>
            </a:r>
            <a:r>
              <a:rPr lang="en-US" sz="2300" dirty="0" err="1">
                <a:solidFill>
                  <a:srgbClr val="000000"/>
                </a:solidFill>
                <a:latin typeface="Arial" panose="020B0604020202020204" pitchFamily="34" charset="0"/>
                <a:ea typeface="Times New Roman" panose="02020603050405020304" pitchFamily="18" charset="0"/>
                <a:cs typeface="Arial" panose="020B0604020202020204" pitchFamily="34" charset="0"/>
              </a:rPr>
              <a:t>tượng</a:t>
            </a:r>
            <a:r>
              <a:rPr lang="en-US" sz="2300" dirty="0">
                <a:solidFill>
                  <a:srgbClr val="000000"/>
                </a:solidFill>
                <a:latin typeface="Arial" panose="020B0604020202020204" pitchFamily="34" charset="0"/>
                <a:ea typeface="Times New Roman" panose="02020603050405020304" pitchFamily="18" charset="0"/>
                <a:cs typeface="Arial" panose="020B0604020202020204" pitchFamily="34" charset="0"/>
              </a:rPr>
              <a:t> </a:t>
            </a:r>
            <a:r>
              <a:rPr lang="en-US" sz="2300" dirty="0" err="1">
                <a:solidFill>
                  <a:srgbClr val="000000"/>
                </a:solidFill>
                <a:latin typeface="Arial" panose="020B0604020202020204" pitchFamily="34" charset="0"/>
                <a:ea typeface="Times New Roman" panose="02020603050405020304" pitchFamily="18" charset="0"/>
                <a:cs typeface="Arial" panose="020B0604020202020204" pitchFamily="34" charset="0"/>
              </a:rPr>
              <a:t>được</a:t>
            </a:r>
            <a:r>
              <a:rPr lang="en-US" sz="2300" dirty="0">
                <a:solidFill>
                  <a:srgbClr val="000000"/>
                </a:solidFill>
                <a:latin typeface="Arial" panose="020B0604020202020204" pitchFamily="34" charset="0"/>
                <a:ea typeface="Times New Roman" panose="02020603050405020304" pitchFamily="18" charset="0"/>
                <a:cs typeface="Arial" panose="020B0604020202020204" pitchFamily="34" charset="0"/>
              </a:rPr>
              <a:t> </a:t>
            </a:r>
            <a:r>
              <a:rPr lang="en-US" sz="2300" dirty="0" err="1">
                <a:solidFill>
                  <a:srgbClr val="000000"/>
                </a:solidFill>
                <a:latin typeface="Arial" panose="020B0604020202020204" pitchFamily="34" charset="0"/>
                <a:ea typeface="Times New Roman" panose="02020603050405020304" pitchFamily="18" charset="0"/>
                <a:cs typeface="Arial" panose="020B0604020202020204" pitchFamily="34" charset="0"/>
              </a:rPr>
              <a:t>chào</a:t>
            </a:r>
            <a:r>
              <a:rPr lang="en-US" sz="2300" dirty="0">
                <a:solidFill>
                  <a:srgbClr val="000000"/>
                </a:solidFill>
                <a:latin typeface="Arial" panose="020B0604020202020204" pitchFamily="34" charset="0"/>
                <a:ea typeface="Times New Roman" panose="02020603050405020304" pitchFamily="18" charset="0"/>
                <a:cs typeface="Arial" panose="020B0604020202020204" pitchFamily="34" charset="0"/>
              </a:rPr>
              <a:t> </a:t>
            </a:r>
            <a:r>
              <a:rPr lang="en-US" sz="2300" dirty="0" err="1">
                <a:solidFill>
                  <a:srgbClr val="000000"/>
                </a:solidFill>
                <a:latin typeface="Arial" panose="020B0604020202020204" pitchFamily="34" charset="0"/>
                <a:ea typeface="Times New Roman" panose="02020603050405020304" pitchFamily="18" charset="0"/>
                <a:cs typeface="Arial" panose="020B0604020202020204" pitchFamily="34" charset="0"/>
              </a:rPr>
              <a:t>bán</a:t>
            </a:r>
            <a:r>
              <a:rPr lang="en-US" sz="2300" dirty="0">
                <a:solidFill>
                  <a:srgbClr val="000000"/>
                </a:solidFill>
                <a:latin typeface="Arial" panose="020B0604020202020204" pitchFamily="34" charset="0"/>
                <a:ea typeface="Times New Roman" panose="02020603050405020304" pitchFamily="18" charset="0"/>
                <a:cs typeface="Arial" panose="020B0604020202020204" pitchFamily="34" charset="0"/>
              </a:rPr>
              <a:t> </a:t>
            </a:r>
            <a:r>
              <a:rPr lang="en-US" sz="2300" dirty="0" err="1">
                <a:solidFill>
                  <a:srgbClr val="000000"/>
                </a:solidFill>
                <a:latin typeface="Arial" panose="020B0604020202020204" pitchFamily="34" charset="0"/>
                <a:ea typeface="Times New Roman" panose="02020603050405020304" pitchFamily="18" charset="0"/>
                <a:cs typeface="Arial" panose="020B0604020202020204" pitchFamily="34" charset="0"/>
              </a:rPr>
              <a:t>với</a:t>
            </a:r>
            <a:r>
              <a:rPr lang="en-US" sz="2300" dirty="0">
                <a:solidFill>
                  <a:srgbClr val="000000"/>
                </a:solidFill>
                <a:latin typeface="Arial" panose="020B0604020202020204" pitchFamily="34" charset="0"/>
                <a:ea typeface="Times New Roman" panose="02020603050405020304" pitchFamily="18" charset="0"/>
                <a:cs typeface="Arial" panose="020B0604020202020204" pitchFamily="34" charset="0"/>
              </a:rPr>
              <a:t> </a:t>
            </a:r>
            <a:r>
              <a:rPr lang="en-US" sz="2300" dirty="0" err="1">
                <a:solidFill>
                  <a:srgbClr val="000000"/>
                </a:solidFill>
                <a:latin typeface="Arial" panose="020B0604020202020204" pitchFamily="34" charset="0"/>
                <a:ea typeface="Times New Roman" panose="02020603050405020304" pitchFamily="18" charset="0"/>
                <a:cs typeface="Arial" panose="020B0604020202020204" pitchFamily="34" charset="0"/>
              </a:rPr>
              <a:t>tổ</a:t>
            </a:r>
            <a:r>
              <a:rPr lang="en-US" sz="2300" dirty="0">
                <a:solidFill>
                  <a:srgbClr val="000000"/>
                </a:solidFill>
                <a:latin typeface="Arial" panose="020B0604020202020204" pitchFamily="34" charset="0"/>
                <a:ea typeface="Times New Roman" panose="02020603050405020304" pitchFamily="18" charset="0"/>
                <a:cs typeface="Arial" panose="020B0604020202020204" pitchFamily="34" charset="0"/>
              </a:rPr>
              <a:t> </a:t>
            </a:r>
            <a:r>
              <a:rPr lang="en-US" sz="2300" dirty="0" err="1">
                <a:solidFill>
                  <a:srgbClr val="000000"/>
                </a:solidFill>
                <a:latin typeface="Arial" panose="020B0604020202020204" pitchFamily="34" charset="0"/>
                <a:ea typeface="Times New Roman" panose="02020603050405020304" pitchFamily="18" charset="0"/>
                <a:cs typeface="Arial" panose="020B0604020202020204" pitchFamily="34" charset="0"/>
              </a:rPr>
              <a:t>chức</a:t>
            </a:r>
            <a:r>
              <a:rPr lang="en-US" sz="2300" dirty="0">
                <a:solidFill>
                  <a:srgbClr val="000000"/>
                </a:solidFill>
                <a:latin typeface="Arial" panose="020B0604020202020204" pitchFamily="34" charset="0"/>
                <a:ea typeface="Times New Roman" panose="02020603050405020304" pitchFamily="18" charset="0"/>
                <a:cs typeface="Arial" panose="020B0604020202020204" pitchFamily="34" charset="0"/>
              </a:rPr>
              <a:t> </a:t>
            </a:r>
            <a:r>
              <a:rPr lang="en-US" sz="2300" dirty="0" err="1">
                <a:solidFill>
                  <a:srgbClr val="000000"/>
                </a:solidFill>
                <a:latin typeface="Arial" panose="020B0604020202020204" pitchFamily="34" charset="0"/>
                <a:ea typeface="Times New Roman" panose="02020603050405020304" pitchFamily="18" charset="0"/>
                <a:cs typeface="Arial" panose="020B0604020202020204" pitchFamily="34" charset="0"/>
              </a:rPr>
              <a:t>phát</a:t>
            </a:r>
            <a:r>
              <a:rPr lang="en-US" sz="2300" dirty="0">
                <a:solidFill>
                  <a:srgbClr val="000000"/>
                </a:solidFill>
                <a:latin typeface="Arial" panose="020B0604020202020204" pitchFamily="34" charset="0"/>
                <a:ea typeface="Times New Roman" panose="02020603050405020304" pitchFamily="18" charset="0"/>
                <a:cs typeface="Arial" panose="020B0604020202020204" pitchFamily="34" charset="0"/>
              </a:rPr>
              <a:t> </a:t>
            </a:r>
            <a:r>
              <a:rPr lang="en-US" sz="2300" dirty="0" err="1">
                <a:solidFill>
                  <a:srgbClr val="000000"/>
                </a:solidFill>
                <a:latin typeface="Arial" panose="020B0604020202020204" pitchFamily="34" charset="0"/>
                <a:ea typeface="Times New Roman" panose="02020603050405020304" pitchFamily="18" charset="0"/>
                <a:cs typeface="Arial" panose="020B0604020202020204" pitchFamily="34" charset="0"/>
              </a:rPr>
              <a:t>hành</a:t>
            </a:r>
            <a:r>
              <a:rPr lang="en-US" sz="2300" dirty="0">
                <a:solidFill>
                  <a:srgbClr val="000000"/>
                </a:solidFill>
                <a:latin typeface="Arial" panose="020B0604020202020204" pitchFamily="34" charset="0"/>
                <a:ea typeface="Times New Roman" panose="02020603050405020304" pitchFamily="18" charset="0"/>
                <a:cs typeface="Arial" panose="020B0604020202020204" pitchFamily="34" charset="0"/>
              </a:rPr>
              <a:t>, </a:t>
            </a:r>
            <a:r>
              <a:rPr lang="en-US" sz="2300" dirty="0" err="1">
                <a:solidFill>
                  <a:srgbClr val="000000"/>
                </a:solidFill>
                <a:latin typeface="Arial" panose="020B0604020202020204" pitchFamily="34" charset="0"/>
                <a:ea typeface="Times New Roman" panose="02020603050405020304" pitchFamily="18" charset="0"/>
                <a:cs typeface="Arial" panose="020B0604020202020204" pitchFamily="34" charset="0"/>
              </a:rPr>
              <a:t>thành</a:t>
            </a:r>
            <a:r>
              <a:rPr lang="en-US" sz="2300" dirty="0">
                <a:solidFill>
                  <a:srgbClr val="000000"/>
                </a:solidFill>
                <a:latin typeface="Arial" panose="020B0604020202020204" pitchFamily="34" charset="0"/>
                <a:ea typeface="Times New Roman" panose="02020603050405020304" pitchFamily="18" charset="0"/>
                <a:cs typeface="Arial" panose="020B0604020202020204" pitchFamily="34" charset="0"/>
              </a:rPr>
              <a:t> </a:t>
            </a:r>
            <a:r>
              <a:rPr lang="en-US" sz="2300" dirty="0" err="1">
                <a:solidFill>
                  <a:srgbClr val="000000"/>
                </a:solidFill>
                <a:latin typeface="Arial" panose="020B0604020202020204" pitchFamily="34" charset="0"/>
                <a:ea typeface="Times New Roman" panose="02020603050405020304" pitchFamily="18" charset="0"/>
                <a:cs typeface="Arial" panose="020B0604020202020204" pitchFamily="34" charset="0"/>
              </a:rPr>
              <a:t>viên</a:t>
            </a:r>
            <a:r>
              <a:rPr lang="en-US" sz="2300" dirty="0">
                <a:solidFill>
                  <a:srgbClr val="000000"/>
                </a:solidFill>
                <a:latin typeface="Arial" panose="020B0604020202020204" pitchFamily="34" charset="0"/>
                <a:ea typeface="Times New Roman" panose="02020603050405020304" pitchFamily="18" charset="0"/>
                <a:cs typeface="Arial" panose="020B0604020202020204" pitchFamily="34" charset="0"/>
              </a:rPr>
              <a:t> </a:t>
            </a:r>
            <a:r>
              <a:rPr lang="en-US" sz="2300" dirty="0" err="1">
                <a:solidFill>
                  <a:srgbClr val="000000"/>
                </a:solidFill>
                <a:latin typeface="Arial" panose="020B0604020202020204" pitchFamily="34" charset="0"/>
                <a:ea typeface="Times New Roman" panose="02020603050405020304" pitchFamily="18" charset="0"/>
                <a:cs typeface="Arial" panose="020B0604020202020204" pitchFamily="34" charset="0"/>
              </a:rPr>
              <a:t>Hội</a:t>
            </a:r>
            <a:r>
              <a:rPr lang="en-US" sz="2300" dirty="0">
                <a:solidFill>
                  <a:srgbClr val="000000"/>
                </a:solidFill>
                <a:latin typeface="Arial" panose="020B0604020202020204" pitchFamily="34" charset="0"/>
                <a:ea typeface="Times New Roman" panose="02020603050405020304" pitchFamily="18" charset="0"/>
                <a:cs typeface="Arial" panose="020B0604020202020204" pitchFamily="34" charset="0"/>
              </a:rPr>
              <a:t> </a:t>
            </a:r>
            <a:r>
              <a:rPr lang="en-US" sz="2300" dirty="0" err="1">
                <a:solidFill>
                  <a:srgbClr val="000000"/>
                </a:solidFill>
                <a:latin typeface="Arial" panose="020B0604020202020204" pitchFamily="34" charset="0"/>
                <a:ea typeface="Times New Roman" panose="02020603050405020304" pitchFamily="18" charset="0"/>
                <a:cs typeface="Arial" panose="020B0604020202020204" pitchFamily="34" charset="0"/>
              </a:rPr>
              <a:t>đồng</a:t>
            </a:r>
            <a:r>
              <a:rPr lang="en-US" sz="2300" dirty="0">
                <a:solidFill>
                  <a:srgbClr val="000000"/>
                </a:solidFill>
                <a:latin typeface="Arial" panose="020B0604020202020204" pitchFamily="34" charset="0"/>
                <a:ea typeface="Times New Roman" panose="02020603050405020304" pitchFamily="18" charset="0"/>
                <a:cs typeface="Arial" panose="020B0604020202020204" pitchFamily="34" charset="0"/>
              </a:rPr>
              <a:t> </a:t>
            </a:r>
            <a:r>
              <a:rPr lang="en-US" sz="2300" dirty="0" err="1">
                <a:solidFill>
                  <a:srgbClr val="000000"/>
                </a:solidFill>
                <a:latin typeface="Arial" panose="020B0604020202020204" pitchFamily="34" charset="0"/>
                <a:ea typeface="Times New Roman" panose="02020603050405020304" pitchFamily="18" charset="0"/>
                <a:cs typeface="Arial" panose="020B0604020202020204" pitchFamily="34" charset="0"/>
              </a:rPr>
              <a:t>quản</a:t>
            </a:r>
            <a:r>
              <a:rPr lang="en-US" sz="2300" dirty="0">
                <a:solidFill>
                  <a:srgbClr val="000000"/>
                </a:solidFill>
                <a:latin typeface="Arial" panose="020B0604020202020204" pitchFamily="34" charset="0"/>
                <a:ea typeface="Times New Roman" panose="02020603050405020304" pitchFamily="18" charset="0"/>
                <a:cs typeface="Arial" panose="020B0604020202020204" pitchFamily="34" charset="0"/>
              </a:rPr>
              <a:t> </a:t>
            </a:r>
            <a:r>
              <a:rPr lang="en-US" sz="2300" dirty="0" err="1">
                <a:solidFill>
                  <a:srgbClr val="000000"/>
                </a:solidFill>
                <a:latin typeface="Arial" panose="020B0604020202020204" pitchFamily="34" charset="0"/>
                <a:ea typeface="Times New Roman" panose="02020603050405020304" pitchFamily="18" charset="0"/>
                <a:cs typeface="Arial" panose="020B0604020202020204" pitchFamily="34" charset="0"/>
              </a:rPr>
              <a:t>trị</a:t>
            </a:r>
            <a:r>
              <a:rPr lang="en-US" sz="2300" dirty="0">
                <a:solidFill>
                  <a:srgbClr val="000000"/>
                </a:solidFill>
                <a:latin typeface="Arial" panose="020B0604020202020204" pitchFamily="34" charset="0"/>
                <a:ea typeface="Times New Roman" panose="02020603050405020304" pitchFamily="18" charset="0"/>
                <a:cs typeface="Arial" panose="020B0604020202020204" pitchFamily="34" charset="0"/>
              </a:rPr>
              <a:t>, </a:t>
            </a:r>
            <a:r>
              <a:rPr lang="en-US" sz="2300" dirty="0" err="1">
                <a:solidFill>
                  <a:srgbClr val="000000"/>
                </a:solidFill>
                <a:latin typeface="Arial" panose="020B0604020202020204" pitchFamily="34" charset="0"/>
                <a:ea typeface="Times New Roman" panose="02020603050405020304" pitchFamily="18" charset="0"/>
                <a:cs typeface="Arial" panose="020B0604020202020204" pitchFamily="34" charset="0"/>
              </a:rPr>
              <a:t>Kiểm</a:t>
            </a:r>
            <a:r>
              <a:rPr lang="en-US" sz="2300" dirty="0">
                <a:solidFill>
                  <a:srgbClr val="000000"/>
                </a:solidFill>
                <a:latin typeface="Arial" panose="020B0604020202020204" pitchFamily="34" charset="0"/>
                <a:ea typeface="Times New Roman" panose="02020603050405020304" pitchFamily="18" charset="0"/>
                <a:cs typeface="Arial" panose="020B0604020202020204" pitchFamily="34" charset="0"/>
              </a:rPr>
              <a:t> </a:t>
            </a:r>
            <a:r>
              <a:rPr lang="en-US" sz="2300" dirty="0" err="1">
                <a:solidFill>
                  <a:srgbClr val="000000"/>
                </a:solidFill>
                <a:latin typeface="Arial" panose="020B0604020202020204" pitchFamily="34" charset="0"/>
                <a:ea typeface="Times New Roman" panose="02020603050405020304" pitchFamily="18" charset="0"/>
                <a:cs typeface="Arial" panose="020B0604020202020204" pitchFamily="34" charset="0"/>
              </a:rPr>
              <a:t>soát</a:t>
            </a:r>
            <a:r>
              <a:rPr lang="en-US" sz="2300" dirty="0">
                <a:solidFill>
                  <a:srgbClr val="000000"/>
                </a:solidFill>
                <a:latin typeface="Arial" panose="020B0604020202020204" pitchFamily="34" charset="0"/>
                <a:ea typeface="Times New Roman" panose="02020603050405020304" pitchFamily="18" charset="0"/>
                <a:cs typeface="Arial" panose="020B0604020202020204" pitchFamily="34" charset="0"/>
              </a:rPr>
              <a:t> </a:t>
            </a:r>
            <a:r>
              <a:rPr lang="en-US" sz="2300" dirty="0" err="1">
                <a:solidFill>
                  <a:srgbClr val="000000"/>
                </a:solidFill>
                <a:latin typeface="Arial" panose="020B0604020202020204" pitchFamily="34" charset="0"/>
                <a:ea typeface="Times New Roman" panose="02020603050405020304" pitchFamily="18" charset="0"/>
                <a:cs typeface="Arial" panose="020B0604020202020204" pitchFamily="34" charset="0"/>
              </a:rPr>
              <a:t>viên</a:t>
            </a:r>
            <a:r>
              <a:rPr lang="en-US" sz="2300" dirty="0">
                <a:solidFill>
                  <a:srgbClr val="000000"/>
                </a:solidFill>
                <a:latin typeface="Arial" panose="020B0604020202020204" pitchFamily="34" charset="0"/>
                <a:ea typeface="Times New Roman" panose="02020603050405020304" pitchFamily="18" charset="0"/>
                <a:cs typeface="Arial" panose="020B0604020202020204" pitchFamily="34" charset="0"/>
              </a:rPr>
              <a:t> </a:t>
            </a:r>
            <a:r>
              <a:rPr lang="en-US" sz="2300" dirty="0" err="1">
                <a:solidFill>
                  <a:srgbClr val="000000"/>
                </a:solidFill>
                <a:latin typeface="Arial" panose="020B0604020202020204" pitchFamily="34" charset="0"/>
                <a:ea typeface="Times New Roman" panose="02020603050405020304" pitchFamily="18" charset="0"/>
                <a:cs typeface="Arial" panose="020B0604020202020204" pitchFamily="34" charset="0"/>
              </a:rPr>
              <a:t>và</a:t>
            </a:r>
            <a:r>
              <a:rPr lang="en-US" sz="2300" dirty="0">
                <a:solidFill>
                  <a:srgbClr val="000000"/>
                </a:solidFill>
                <a:latin typeface="Arial" panose="020B0604020202020204" pitchFamily="34" charset="0"/>
                <a:ea typeface="Times New Roman" panose="02020603050405020304" pitchFamily="18" charset="0"/>
                <a:cs typeface="Arial" panose="020B0604020202020204" pitchFamily="34" charset="0"/>
              </a:rPr>
              <a:t> Ban </a:t>
            </a:r>
            <a:r>
              <a:rPr lang="en-US" sz="2300" dirty="0" err="1">
                <a:solidFill>
                  <a:srgbClr val="000000"/>
                </a:solidFill>
                <a:latin typeface="Arial" panose="020B0604020202020204" pitchFamily="34" charset="0"/>
                <a:ea typeface="Times New Roman" panose="02020603050405020304" pitchFamily="18" charset="0"/>
                <a:cs typeface="Arial" panose="020B0604020202020204" pitchFamily="34" charset="0"/>
              </a:rPr>
              <a:t>Giám</a:t>
            </a:r>
            <a:r>
              <a:rPr lang="en-US" sz="2300" dirty="0">
                <a:solidFill>
                  <a:srgbClr val="000000"/>
                </a:solidFill>
                <a:latin typeface="Arial" panose="020B0604020202020204" pitchFamily="34" charset="0"/>
                <a:ea typeface="Times New Roman" panose="02020603050405020304" pitchFamily="18" charset="0"/>
                <a:cs typeface="Arial" panose="020B0604020202020204" pitchFamily="34" charset="0"/>
              </a:rPr>
              <a:t> </a:t>
            </a:r>
            <a:r>
              <a:rPr lang="en-US" sz="2300" dirty="0" err="1">
                <a:solidFill>
                  <a:srgbClr val="000000"/>
                </a:solidFill>
                <a:latin typeface="Arial" panose="020B0604020202020204" pitchFamily="34" charset="0"/>
                <a:ea typeface="Times New Roman" panose="02020603050405020304" pitchFamily="18" charset="0"/>
                <a:cs typeface="Arial" panose="020B0604020202020204" pitchFamily="34" charset="0"/>
              </a:rPr>
              <a:t>đốc</a:t>
            </a:r>
            <a:r>
              <a:rPr lang="en-US" sz="2300" dirty="0">
                <a:solidFill>
                  <a:srgbClr val="000000"/>
                </a:solidFill>
                <a:latin typeface="Arial" panose="020B0604020202020204" pitchFamily="34" charset="0"/>
                <a:ea typeface="Times New Roman" panose="02020603050405020304" pitchFamily="18" charset="0"/>
                <a:cs typeface="Arial" panose="020B0604020202020204" pitchFamily="34" charset="0"/>
              </a:rPr>
              <a:t>: </a:t>
            </a:r>
            <a:r>
              <a:rPr lang="en-US" sz="2300" dirty="0" err="1">
                <a:solidFill>
                  <a:srgbClr val="000000"/>
                </a:solidFill>
                <a:latin typeface="Arial" panose="020B0604020202020204" pitchFamily="34" charset="0"/>
                <a:ea typeface="Times New Roman" panose="02020603050405020304" pitchFamily="18" charset="0"/>
                <a:cs typeface="Arial" panose="020B0604020202020204" pitchFamily="34" charset="0"/>
              </a:rPr>
              <a:t>không</a:t>
            </a:r>
            <a:r>
              <a:rPr lang="en-US" sz="2300" dirty="0">
                <a:solidFill>
                  <a:srgbClr val="000000"/>
                </a:solidFill>
                <a:latin typeface="Arial" panose="020B0604020202020204" pitchFamily="34" charset="0"/>
                <a:ea typeface="Times New Roman" panose="02020603050405020304" pitchFamily="18" charset="0"/>
                <a:cs typeface="Arial" panose="020B0604020202020204" pitchFamily="34" charset="0"/>
              </a:rPr>
              <a:t> </a:t>
            </a:r>
            <a:r>
              <a:rPr lang="en-US" sz="2300" dirty="0" err="1">
                <a:solidFill>
                  <a:srgbClr val="000000"/>
                </a:solidFill>
                <a:latin typeface="Arial" panose="020B0604020202020204" pitchFamily="34" charset="0"/>
                <a:ea typeface="Times New Roman" panose="02020603050405020304" pitchFamily="18" charset="0"/>
                <a:cs typeface="Arial" panose="020B0604020202020204" pitchFamily="34" charset="0"/>
              </a:rPr>
              <a:t>có</a:t>
            </a:r>
            <a:r>
              <a:rPr lang="en-US" sz="2300" dirty="0">
                <a:solidFill>
                  <a:srgbClr val="000000"/>
                </a:solidFill>
                <a:latin typeface="Arial" panose="020B0604020202020204" pitchFamily="34" charset="0"/>
                <a:ea typeface="Times New Roman" panose="02020603050405020304" pitchFamily="18" charset="0"/>
                <a:cs typeface="Arial" panose="020B0604020202020204" pitchFamily="34" charset="0"/>
              </a:rPr>
              <a:t>.</a:t>
            </a:r>
            <a:endParaRPr lang="en-US" sz="2300" dirty="0">
              <a:solidFill>
                <a:srgbClr val="000000"/>
              </a:solidFill>
              <a:effectLst/>
              <a:latin typeface="Arial" panose="020B0604020202020204" pitchFamily="34" charset="0"/>
              <a:ea typeface="Calibri" panose="020F0502020204030204" pitchFamily="34" charset="0"/>
              <a:cs typeface="Arial" panose="020B0604020202020204" pitchFamily="34" charset="0"/>
            </a:endParaRPr>
          </a:p>
        </p:txBody>
      </p:sp>
      <p:sp>
        <p:nvSpPr>
          <p:cNvPr id="3" name="Rectangle 2">
            <a:extLst>
              <a:ext uri="{FF2B5EF4-FFF2-40B4-BE49-F238E27FC236}">
                <a16:creationId xmlns:a16="http://schemas.microsoft.com/office/drawing/2014/main" id="{D004A7D6-AFB5-4A22-BB83-CFFF67C27793}"/>
              </a:ext>
            </a:extLst>
          </p:cNvPr>
          <p:cNvSpPr/>
          <p:nvPr/>
        </p:nvSpPr>
        <p:spPr>
          <a:xfrm>
            <a:off x="3406802" y="688513"/>
            <a:ext cx="5378395" cy="433452"/>
          </a:xfrm>
          <a:prstGeom prst="rect">
            <a:avLst/>
          </a:prstGeom>
        </p:spPr>
        <p:txBody>
          <a:bodyPr wrap="none">
            <a:spAutoFit/>
          </a:bodyPr>
          <a:lstStyle/>
          <a:p>
            <a:pPr indent="-171450" algn="ctr">
              <a:lnSpc>
                <a:spcPts val="3000"/>
              </a:lnSpc>
              <a:spcBef>
                <a:spcPts val="600"/>
              </a:spcBef>
              <a:spcAft>
                <a:spcPts val="600"/>
              </a:spcAft>
            </a:pPr>
            <a:r>
              <a:rPr lang="en-US" b="1" dirty="0">
                <a:solidFill>
                  <a:srgbClr val="000000"/>
                </a:solidFill>
                <a:latin typeface="Arial" panose="020B0604020202020204" pitchFamily="34" charset="0"/>
                <a:ea typeface="Calibri" panose="020F0502020204030204" pitchFamily="34" charset="0"/>
                <a:cs typeface="Arial" panose="020B0604020202020204" pitchFamily="34" charset="0"/>
              </a:rPr>
              <a:t>I- KẾ HOẠCH PHÁT HÀNH CỔ PHIẾU RIÊNG LẺ</a:t>
            </a:r>
            <a:endParaRPr lang="en-US" dirty="0">
              <a:solidFill>
                <a:srgbClr val="000000"/>
              </a:solidFill>
              <a:latin typeface="Arial" panose="020B060402020202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426191861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0C4316C1-B603-4E4F-8841-8193BDBB3364}"/>
              </a:ext>
            </a:extLst>
          </p:cNvPr>
          <p:cNvSpPr/>
          <p:nvPr/>
        </p:nvSpPr>
        <p:spPr>
          <a:xfrm>
            <a:off x="0" y="1610790"/>
            <a:ext cx="12192000" cy="4759765"/>
          </a:xfrm>
          <a:prstGeom prst="rect">
            <a:avLst/>
          </a:prstGeom>
        </p:spPr>
        <p:txBody>
          <a:bodyPr wrap="square">
            <a:spAutoFit/>
          </a:bodyPr>
          <a:lstStyle/>
          <a:p>
            <a:pPr marL="457200" indent="-628650">
              <a:lnSpc>
                <a:spcPts val="3000"/>
              </a:lnSpc>
              <a:spcBef>
                <a:spcPts val="600"/>
              </a:spcBef>
              <a:spcAft>
                <a:spcPts val="600"/>
              </a:spcAft>
            </a:pPr>
            <a:r>
              <a:rPr lang="en-US" sz="2200" b="1" dirty="0">
                <a:solidFill>
                  <a:srgbClr val="000000"/>
                </a:solidFill>
                <a:latin typeface="Arial" panose="020B0604020202020204" pitchFamily="34" charset="0"/>
                <a:ea typeface="Calibri" panose="020F0502020204030204" pitchFamily="34" charset="0"/>
                <a:cs typeface="Arial" panose="020B0604020202020204" pitchFamily="34" charset="0"/>
              </a:rPr>
              <a:t>II - CHUYỂN NHƯỢNG CỔ PHIẾU CỦA CỔ ĐÔNG SÁNG LẬP CHO CỔ ĐÔNG CHIẾN LƯỢC</a:t>
            </a:r>
            <a:endParaRPr lang="en-US" sz="2200" dirty="0">
              <a:solidFill>
                <a:srgbClr val="000000"/>
              </a:solidFill>
              <a:latin typeface="Arial" panose="020B0604020202020204" pitchFamily="34" charset="0"/>
              <a:ea typeface="Calibri" panose="020F0502020204030204" pitchFamily="34" charset="0"/>
              <a:cs typeface="Arial" panose="020B0604020202020204" pitchFamily="34" charset="0"/>
            </a:endParaRPr>
          </a:p>
          <a:p>
            <a:pPr indent="461963">
              <a:lnSpc>
                <a:spcPts val="3000"/>
              </a:lnSpc>
              <a:spcBef>
                <a:spcPts val="600"/>
              </a:spcBef>
              <a:spcAft>
                <a:spcPts val="600"/>
              </a:spcAft>
            </a:pPr>
            <a:r>
              <a:rPr lang="en-US" sz="2400" dirty="0">
                <a:solidFill>
                  <a:srgbClr val="000000"/>
                </a:solidFill>
                <a:latin typeface="Arial" panose="020B0604020202020204" pitchFamily="34" charset="0"/>
                <a:ea typeface="Calibri" panose="020F0502020204030204" pitchFamily="34" charset="0"/>
                <a:cs typeface="Arial" panose="020B0604020202020204" pitchFamily="34" charset="0"/>
              </a:rPr>
              <a:t>1- </a:t>
            </a:r>
            <a:r>
              <a:rPr lang="en-US" sz="2400" dirty="0" err="1">
                <a:solidFill>
                  <a:srgbClr val="000000"/>
                </a:solidFill>
                <a:latin typeface="Arial" panose="020B0604020202020204" pitchFamily="34" charset="0"/>
                <a:ea typeface="Calibri" panose="020F0502020204030204" pitchFamily="34" charset="0"/>
                <a:cs typeface="Arial" panose="020B0604020202020204" pitchFamily="34" charset="0"/>
              </a:rPr>
              <a:t>Loại</a:t>
            </a:r>
            <a:r>
              <a:rPr lang="en-US" sz="2400" dirty="0">
                <a:solidFill>
                  <a:srgbClr val="000000"/>
                </a:solidFill>
                <a:latin typeface="Arial" panose="020B0604020202020204" pitchFamily="34" charset="0"/>
                <a:ea typeface="Calibri" panose="020F0502020204030204" pitchFamily="34" charset="0"/>
                <a:cs typeface="Arial" panose="020B0604020202020204" pitchFamily="34" charset="0"/>
              </a:rPr>
              <a:t> </a:t>
            </a:r>
            <a:r>
              <a:rPr lang="en-US" sz="2400" dirty="0" err="1">
                <a:solidFill>
                  <a:srgbClr val="000000"/>
                </a:solidFill>
                <a:latin typeface="Arial" panose="020B0604020202020204" pitchFamily="34" charset="0"/>
                <a:ea typeface="Calibri" panose="020F0502020204030204" pitchFamily="34" charset="0"/>
                <a:cs typeface="Arial" panose="020B0604020202020204" pitchFamily="34" charset="0"/>
              </a:rPr>
              <a:t>cổ</a:t>
            </a:r>
            <a:r>
              <a:rPr lang="en-US" sz="2400" dirty="0">
                <a:solidFill>
                  <a:srgbClr val="000000"/>
                </a:solidFill>
                <a:latin typeface="Arial" panose="020B0604020202020204" pitchFamily="34" charset="0"/>
                <a:ea typeface="Calibri" panose="020F0502020204030204" pitchFamily="34" charset="0"/>
                <a:cs typeface="Arial" panose="020B0604020202020204" pitchFamily="34" charset="0"/>
              </a:rPr>
              <a:t> </a:t>
            </a:r>
            <a:r>
              <a:rPr lang="en-US" sz="2400" dirty="0" err="1">
                <a:solidFill>
                  <a:srgbClr val="000000"/>
                </a:solidFill>
                <a:latin typeface="Arial" panose="020B0604020202020204" pitchFamily="34" charset="0"/>
                <a:ea typeface="Calibri" panose="020F0502020204030204" pitchFamily="34" charset="0"/>
                <a:cs typeface="Arial" panose="020B0604020202020204" pitchFamily="34" charset="0"/>
              </a:rPr>
              <a:t>phiếu</a:t>
            </a:r>
            <a:r>
              <a:rPr lang="en-US" sz="2400" dirty="0">
                <a:solidFill>
                  <a:srgbClr val="000000"/>
                </a:solidFill>
                <a:latin typeface="Arial" panose="020B0604020202020204" pitchFamily="34" charset="0"/>
                <a:ea typeface="Calibri" panose="020F0502020204030204" pitchFamily="34" charset="0"/>
                <a:cs typeface="Arial" panose="020B0604020202020204" pitchFamily="34" charset="0"/>
              </a:rPr>
              <a:t> </a:t>
            </a:r>
            <a:r>
              <a:rPr lang="en-US" sz="2400" dirty="0" err="1">
                <a:solidFill>
                  <a:srgbClr val="000000"/>
                </a:solidFill>
                <a:latin typeface="Arial" panose="020B0604020202020204" pitchFamily="34" charset="0"/>
                <a:ea typeface="Calibri" panose="020F0502020204030204" pitchFamily="34" charset="0"/>
                <a:cs typeface="Arial" panose="020B0604020202020204" pitchFamily="34" charset="0"/>
              </a:rPr>
              <a:t>chuyển</a:t>
            </a:r>
            <a:r>
              <a:rPr lang="en-US" sz="2400" dirty="0">
                <a:solidFill>
                  <a:srgbClr val="000000"/>
                </a:solidFill>
                <a:latin typeface="Arial" panose="020B0604020202020204" pitchFamily="34" charset="0"/>
                <a:ea typeface="Calibri" panose="020F0502020204030204" pitchFamily="34" charset="0"/>
                <a:cs typeface="Arial" panose="020B0604020202020204" pitchFamily="34" charset="0"/>
              </a:rPr>
              <a:t> </a:t>
            </a:r>
            <a:r>
              <a:rPr lang="en-US" sz="2400" dirty="0" err="1">
                <a:solidFill>
                  <a:srgbClr val="000000"/>
                </a:solidFill>
                <a:latin typeface="Arial" panose="020B0604020202020204" pitchFamily="34" charset="0"/>
                <a:ea typeface="Calibri" panose="020F0502020204030204" pitchFamily="34" charset="0"/>
                <a:cs typeface="Arial" panose="020B0604020202020204" pitchFamily="34" charset="0"/>
              </a:rPr>
              <a:t>nhượng</a:t>
            </a:r>
            <a:r>
              <a:rPr lang="en-US" sz="2400" dirty="0">
                <a:solidFill>
                  <a:srgbClr val="000000"/>
                </a:solidFill>
                <a:latin typeface="Arial" panose="020B0604020202020204" pitchFamily="34" charset="0"/>
                <a:ea typeface="Calibri" panose="020F0502020204030204" pitchFamily="34" charset="0"/>
                <a:cs typeface="Arial" panose="020B0604020202020204" pitchFamily="34" charset="0"/>
              </a:rPr>
              <a:t>: </a:t>
            </a:r>
            <a:r>
              <a:rPr lang="en-US" sz="2400" dirty="0" err="1">
                <a:solidFill>
                  <a:srgbClr val="000000"/>
                </a:solidFill>
                <a:latin typeface="Arial" panose="020B0604020202020204" pitchFamily="34" charset="0"/>
                <a:ea typeface="Calibri" panose="020F0502020204030204" pitchFamily="34" charset="0"/>
                <a:cs typeface="Arial" panose="020B0604020202020204" pitchFamily="34" charset="0"/>
              </a:rPr>
              <a:t>cổ</a:t>
            </a:r>
            <a:r>
              <a:rPr lang="en-US" sz="2400" dirty="0">
                <a:solidFill>
                  <a:srgbClr val="000000"/>
                </a:solidFill>
                <a:latin typeface="Arial" panose="020B0604020202020204" pitchFamily="34" charset="0"/>
                <a:ea typeface="Calibri" panose="020F0502020204030204" pitchFamily="34" charset="0"/>
                <a:cs typeface="Arial" panose="020B0604020202020204" pitchFamily="34" charset="0"/>
              </a:rPr>
              <a:t> </a:t>
            </a:r>
            <a:r>
              <a:rPr lang="en-US" sz="2400" dirty="0" err="1">
                <a:solidFill>
                  <a:srgbClr val="000000"/>
                </a:solidFill>
                <a:latin typeface="Arial" panose="020B0604020202020204" pitchFamily="34" charset="0"/>
                <a:ea typeface="Calibri" panose="020F0502020204030204" pitchFamily="34" charset="0"/>
                <a:cs typeface="Arial" panose="020B0604020202020204" pitchFamily="34" charset="0"/>
              </a:rPr>
              <a:t>phiếu</a:t>
            </a:r>
            <a:r>
              <a:rPr lang="en-US" sz="2400" dirty="0">
                <a:solidFill>
                  <a:srgbClr val="000000"/>
                </a:solidFill>
                <a:latin typeface="Arial" panose="020B0604020202020204" pitchFamily="34" charset="0"/>
                <a:ea typeface="Calibri" panose="020F0502020204030204" pitchFamily="34" charset="0"/>
                <a:cs typeface="Arial" panose="020B0604020202020204" pitchFamily="34" charset="0"/>
              </a:rPr>
              <a:t> </a:t>
            </a:r>
            <a:r>
              <a:rPr lang="en-US" sz="2400" dirty="0" err="1">
                <a:solidFill>
                  <a:srgbClr val="000000"/>
                </a:solidFill>
                <a:latin typeface="Arial" panose="020B0604020202020204" pitchFamily="34" charset="0"/>
                <a:ea typeface="Calibri" panose="020F0502020204030204" pitchFamily="34" charset="0"/>
                <a:cs typeface="Arial" panose="020B0604020202020204" pitchFamily="34" charset="0"/>
              </a:rPr>
              <a:t>phổ</a:t>
            </a:r>
            <a:r>
              <a:rPr lang="en-US" sz="2400" dirty="0">
                <a:solidFill>
                  <a:srgbClr val="000000"/>
                </a:solidFill>
                <a:latin typeface="Arial" panose="020B0604020202020204" pitchFamily="34" charset="0"/>
                <a:ea typeface="Calibri" panose="020F0502020204030204" pitchFamily="34" charset="0"/>
                <a:cs typeface="Arial" panose="020B0604020202020204" pitchFamily="34" charset="0"/>
              </a:rPr>
              <a:t> </a:t>
            </a:r>
            <a:r>
              <a:rPr lang="en-US" sz="2400" dirty="0" err="1">
                <a:solidFill>
                  <a:srgbClr val="000000"/>
                </a:solidFill>
                <a:latin typeface="Arial" panose="020B0604020202020204" pitchFamily="34" charset="0"/>
                <a:ea typeface="Calibri" panose="020F0502020204030204" pitchFamily="34" charset="0"/>
                <a:cs typeface="Arial" panose="020B0604020202020204" pitchFamily="34" charset="0"/>
              </a:rPr>
              <a:t>thông</a:t>
            </a:r>
            <a:endParaRPr lang="en-US" sz="2400" dirty="0">
              <a:solidFill>
                <a:srgbClr val="000000"/>
              </a:solidFill>
              <a:latin typeface="Arial" panose="020B0604020202020204" pitchFamily="34" charset="0"/>
              <a:ea typeface="Calibri" panose="020F0502020204030204" pitchFamily="34" charset="0"/>
              <a:cs typeface="Arial" panose="020B0604020202020204" pitchFamily="34" charset="0"/>
            </a:endParaRPr>
          </a:p>
          <a:p>
            <a:pPr marR="0" indent="461963">
              <a:lnSpc>
                <a:spcPts val="3000"/>
              </a:lnSpc>
              <a:spcBef>
                <a:spcPts val="600"/>
              </a:spcBef>
              <a:spcAft>
                <a:spcPts val="600"/>
              </a:spcAft>
            </a:pPr>
            <a:r>
              <a:rPr lang="en-US" sz="2400" dirty="0">
                <a:solidFill>
                  <a:srgbClr val="000000"/>
                </a:solidFill>
                <a:latin typeface="Arial" panose="020B0604020202020204" pitchFamily="34" charset="0"/>
                <a:ea typeface="Calibri" panose="020F0502020204030204" pitchFamily="34" charset="0"/>
                <a:cs typeface="Arial" panose="020B0604020202020204" pitchFamily="34" charset="0"/>
              </a:rPr>
              <a:t>2- </a:t>
            </a:r>
            <a:r>
              <a:rPr lang="en-US" sz="2400" dirty="0" err="1">
                <a:solidFill>
                  <a:srgbClr val="000000"/>
                </a:solidFill>
                <a:latin typeface="Arial" panose="020B0604020202020204" pitchFamily="34" charset="0"/>
                <a:ea typeface="Calibri" panose="020F0502020204030204" pitchFamily="34" charset="0"/>
                <a:cs typeface="Arial" panose="020B0604020202020204" pitchFamily="34" charset="0"/>
              </a:rPr>
              <a:t>Số</a:t>
            </a:r>
            <a:r>
              <a:rPr lang="en-US" sz="2400" dirty="0">
                <a:solidFill>
                  <a:srgbClr val="000000"/>
                </a:solidFill>
                <a:latin typeface="Arial" panose="020B0604020202020204" pitchFamily="34" charset="0"/>
                <a:ea typeface="Calibri" panose="020F0502020204030204" pitchFamily="34" charset="0"/>
                <a:cs typeface="Arial" panose="020B0604020202020204" pitchFamily="34" charset="0"/>
              </a:rPr>
              <a:t> </a:t>
            </a:r>
            <a:r>
              <a:rPr lang="en-US" sz="2400" dirty="0" err="1">
                <a:solidFill>
                  <a:srgbClr val="000000"/>
                </a:solidFill>
                <a:latin typeface="Arial" panose="020B0604020202020204" pitchFamily="34" charset="0"/>
                <a:ea typeface="Calibri" panose="020F0502020204030204" pitchFamily="34" charset="0"/>
                <a:cs typeface="Arial" panose="020B0604020202020204" pitchFamily="34" charset="0"/>
              </a:rPr>
              <a:t>lượng</a:t>
            </a:r>
            <a:r>
              <a:rPr lang="en-US" sz="2400" dirty="0">
                <a:solidFill>
                  <a:srgbClr val="000000"/>
                </a:solidFill>
                <a:latin typeface="Arial" panose="020B0604020202020204" pitchFamily="34" charset="0"/>
                <a:ea typeface="Calibri" panose="020F0502020204030204" pitchFamily="34" charset="0"/>
                <a:cs typeface="Arial" panose="020B0604020202020204" pitchFamily="34" charset="0"/>
              </a:rPr>
              <a:t> </a:t>
            </a:r>
            <a:r>
              <a:rPr lang="en-US" sz="2400" dirty="0" err="1">
                <a:solidFill>
                  <a:srgbClr val="000000"/>
                </a:solidFill>
                <a:latin typeface="Arial" panose="020B0604020202020204" pitchFamily="34" charset="0"/>
                <a:ea typeface="Calibri" panose="020F0502020204030204" pitchFamily="34" charset="0"/>
                <a:cs typeface="Arial" panose="020B0604020202020204" pitchFamily="34" charset="0"/>
              </a:rPr>
              <a:t>cổ</a:t>
            </a:r>
            <a:r>
              <a:rPr lang="en-US" sz="2400" dirty="0">
                <a:solidFill>
                  <a:srgbClr val="000000"/>
                </a:solidFill>
                <a:latin typeface="Arial" panose="020B0604020202020204" pitchFamily="34" charset="0"/>
                <a:ea typeface="Calibri" panose="020F0502020204030204" pitchFamily="34" charset="0"/>
                <a:cs typeface="Arial" panose="020B0604020202020204" pitchFamily="34" charset="0"/>
              </a:rPr>
              <a:t> </a:t>
            </a:r>
            <a:r>
              <a:rPr lang="en-US" sz="2400" dirty="0" err="1">
                <a:solidFill>
                  <a:srgbClr val="000000"/>
                </a:solidFill>
                <a:latin typeface="Arial" panose="020B0604020202020204" pitchFamily="34" charset="0"/>
                <a:ea typeface="Calibri" panose="020F0502020204030204" pitchFamily="34" charset="0"/>
                <a:cs typeface="Arial" panose="020B0604020202020204" pitchFamily="34" charset="0"/>
              </a:rPr>
              <a:t>phiếu</a:t>
            </a:r>
            <a:r>
              <a:rPr lang="en-US" sz="2400" dirty="0">
                <a:solidFill>
                  <a:srgbClr val="000000"/>
                </a:solidFill>
                <a:latin typeface="Arial" panose="020B0604020202020204" pitchFamily="34" charset="0"/>
                <a:ea typeface="Calibri" panose="020F0502020204030204" pitchFamily="34" charset="0"/>
                <a:cs typeface="Arial" panose="020B0604020202020204" pitchFamily="34" charset="0"/>
              </a:rPr>
              <a:t> </a:t>
            </a:r>
            <a:r>
              <a:rPr lang="en-US" sz="2400" dirty="0" err="1">
                <a:solidFill>
                  <a:srgbClr val="000000"/>
                </a:solidFill>
                <a:latin typeface="Arial" panose="020B0604020202020204" pitchFamily="34" charset="0"/>
                <a:ea typeface="Calibri" panose="020F0502020204030204" pitchFamily="34" charset="0"/>
                <a:cs typeface="Arial" panose="020B0604020202020204" pitchFamily="34" charset="0"/>
              </a:rPr>
              <a:t>chuyển</a:t>
            </a:r>
            <a:r>
              <a:rPr lang="en-US" sz="2400" dirty="0">
                <a:solidFill>
                  <a:srgbClr val="000000"/>
                </a:solidFill>
                <a:latin typeface="Arial" panose="020B0604020202020204" pitchFamily="34" charset="0"/>
                <a:ea typeface="Calibri" panose="020F0502020204030204" pitchFamily="34" charset="0"/>
                <a:cs typeface="Arial" panose="020B0604020202020204" pitchFamily="34" charset="0"/>
              </a:rPr>
              <a:t> </a:t>
            </a:r>
            <a:r>
              <a:rPr lang="en-US" sz="2400" dirty="0" err="1">
                <a:solidFill>
                  <a:srgbClr val="000000"/>
                </a:solidFill>
                <a:latin typeface="Arial" panose="020B0604020202020204" pitchFamily="34" charset="0"/>
                <a:ea typeface="Calibri" panose="020F0502020204030204" pitchFamily="34" charset="0"/>
                <a:cs typeface="Arial" panose="020B0604020202020204" pitchFamily="34" charset="0"/>
              </a:rPr>
              <a:t>nhượng</a:t>
            </a:r>
            <a:r>
              <a:rPr lang="en-US" sz="2400" dirty="0">
                <a:solidFill>
                  <a:srgbClr val="000000"/>
                </a:solidFill>
                <a:latin typeface="Arial" panose="020B0604020202020204" pitchFamily="34" charset="0"/>
                <a:ea typeface="Calibri" panose="020F0502020204030204" pitchFamily="34" charset="0"/>
                <a:cs typeface="Arial" panose="020B0604020202020204" pitchFamily="34" charset="0"/>
              </a:rPr>
              <a:t>: </a:t>
            </a:r>
            <a:r>
              <a:rPr lang="en-US" sz="2400" dirty="0">
                <a:solidFill>
                  <a:srgbClr val="000000"/>
                </a:solidFill>
                <a:highlight>
                  <a:srgbClr val="FFFF00"/>
                </a:highlight>
                <a:latin typeface="Arial" panose="020B0604020202020204" pitchFamily="34" charset="0"/>
                <a:ea typeface="Calibri" panose="020F0502020204030204" pitchFamily="34" charset="0"/>
                <a:cs typeface="Arial" panose="020B0604020202020204" pitchFamily="34" charset="0"/>
              </a:rPr>
              <a:t>108,175,700</a:t>
            </a:r>
            <a:r>
              <a:rPr lang="en-US" sz="2400" dirty="0">
                <a:solidFill>
                  <a:srgbClr val="000000"/>
                </a:solidFill>
                <a:latin typeface="Arial" panose="020B0604020202020204" pitchFamily="34" charset="0"/>
                <a:ea typeface="Calibri" panose="020F0502020204030204" pitchFamily="34" charset="0"/>
                <a:cs typeface="Arial" panose="020B0604020202020204" pitchFamily="34" charset="0"/>
              </a:rPr>
              <a:t> </a:t>
            </a:r>
            <a:r>
              <a:rPr lang="en-US" sz="2400" dirty="0" err="1">
                <a:solidFill>
                  <a:srgbClr val="000000"/>
                </a:solidFill>
                <a:latin typeface="Arial" panose="020B0604020202020204" pitchFamily="34" charset="0"/>
                <a:ea typeface="Calibri" panose="020F0502020204030204" pitchFamily="34" charset="0"/>
                <a:cs typeface="Arial" panose="020B0604020202020204" pitchFamily="34" charset="0"/>
              </a:rPr>
              <a:t>cổ</a:t>
            </a:r>
            <a:r>
              <a:rPr lang="en-US" sz="2400" dirty="0">
                <a:solidFill>
                  <a:srgbClr val="000000"/>
                </a:solidFill>
                <a:latin typeface="Arial" panose="020B0604020202020204" pitchFamily="34" charset="0"/>
                <a:ea typeface="Calibri" panose="020F0502020204030204" pitchFamily="34" charset="0"/>
                <a:cs typeface="Arial" panose="020B0604020202020204" pitchFamily="34" charset="0"/>
              </a:rPr>
              <a:t> </a:t>
            </a:r>
            <a:r>
              <a:rPr lang="en-US" sz="2400" dirty="0" err="1">
                <a:solidFill>
                  <a:srgbClr val="000000"/>
                </a:solidFill>
                <a:latin typeface="Arial" panose="020B0604020202020204" pitchFamily="34" charset="0"/>
                <a:ea typeface="Calibri" panose="020F0502020204030204" pitchFamily="34" charset="0"/>
                <a:cs typeface="Arial" panose="020B0604020202020204" pitchFamily="34" charset="0"/>
              </a:rPr>
              <a:t>phiếu</a:t>
            </a:r>
            <a:endParaRPr lang="en-US" sz="2400" dirty="0">
              <a:solidFill>
                <a:srgbClr val="000000"/>
              </a:solidFill>
              <a:latin typeface="Arial" panose="020B0604020202020204" pitchFamily="34" charset="0"/>
              <a:ea typeface="Calibri" panose="020F0502020204030204" pitchFamily="34" charset="0"/>
              <a:cs typeface="Arial" panose="020B0604020202020204" pitchFamily="34" charset="0"/>
            </a:endParaRPr>
          </a:p>
          <a:p>
            <a:pPr marR="0" indent="461963">
              <a:lnSpc>
                <a:spcPts val="3000"/>
              </a:lnSpc>
              <a:spcBef>
                <a:spcPts val="600"/>
              </a:spcBef>
              <a:spcAft>
                <a:spcPts val="600"/>
              </a:spcAft>
            </a:pPr>
            <a:r>
              <a:rPr lang="en-US" sz="2400" dirty="0">
                <a:solidFill>
                  <a:srgbClr val="000000"/>
                </a:solidFill>
                <a:latin typeface="Arial" panose="020B0604020202020204" pitchFamily="34" charset="0"/>
                <a:ea typeface="Calibri" panose="020F0502020204030204" pitchFamily="34" charset="0"/>
                <a:cs typeface="Arial" panose="020B0604020202020204" pitchFamily="34" charset="0"/>
              </a:rPr>
              <a:t>3- </a:t>
            </a:r>
            <a:r>
              <a:rPr lang="en-US" sz="2400" dirty="0" err="1">
                <a:solidFill>
                  <a:srgbClr val="000000"/>
                </a:solidFill>
                <a:latin typeface="Arial" panose="020B0604020202020204" pitchFamily="34" charset="0"/>
                <a:ea typeface="Calibri" panose="020F0502020204030204" pitchFamily="34" charset="0"/>
                <a:cs typeface="Arial" panose="020B0604020202020204" pitchFamily="34" charset="0"/>
              </a:rPr>
              <a:t>Giá</a:t>
            </a:r>
            <a:r>
              <a:rPr lang="en-US" sz="2400" dirty="0">
                <a:solidFill>
                  <a:srgbClr val="000000"/>
                </a:solidFill>
                <a:latin typeface="Arial" panose="020B0604020202020204" pitchFamily="34" charset="0"/>
                <a:ea typeface="Calibri" panose="020F0502020204030204" pitchFamily="34" charset="0"/>
                <a:cs typeface="Arial" panose="020B0604020202020204" pitchFamily="34" charset="0"/>
              </a:rPr>
              <a:t> </a:t>
            </a:r>
            <a:r>
              <a:rPr lang="en-US" sz="2400" dirty="0" err="1">
                <a:solidFill>
                  <a:srgbClr val="000000"/>
                </a:solidFill>
                <a:latin typeface="Arial" panose="020B0604020202020204" pitchFamily="34" charset="0"/>
                <a:ea typeface="Calibri" panose="020F0502020204030204" pitchFamily="34" charset="0"/>
                <a:cs typeface="Arial" panose="020B0604020202020204" pitchFamily="34" charset="0"/>
              </a:rPr>
              <a:t>chào</a:t>
            </a:r>
            <a:r>
              <a:rPr lang="en-US" sz="2400" dirty="0">
                <a:solidFill>
                  <a:srgbClr val="000000"/>
                </a:solidFill>
                <a:latin typeface="Arial" panose="020B0604020202020204" pitchFamily="34" charset="0"/>
                <a:ea typeface="Calibri" panose="020F0502020204030204" pitchFamily="34" charset="0"/>
                <a:cs typeface="Arial" panose="020B0604020202020204" pitchFamily="34" charset="0"/>
              </a:rPr>
              <a:t> </a:t>
            </a:r>
            <a:r>
              <a:rPr lang="en-US" sz="2400" dirty="0" err="1">
                <a:solidFill>
                  <a:srgbClr val="000000"/>
                </a:solidFill>
                <a:latin typeface="Arial" panose="020B0604020202020204" pitchFamily="34" charset="0"/>
                <a:ea typeface="Calibri" panose="020F0502020204030204" pitchFamily="34" charset="0"/>
                <a:cs typeface="Arial" panose="020B0604020202020204" pitchFamily="34" charset="0"/>
              </a:rPr>
              <a:t>bán</a:t>
            </a:r>
            <a:r>
              <a:rPr lang="en-US" sz="2400" dirty="0">
                <a:solidFill>
                  <a:srgbClr val="000000"/>
                </a:solidFill>
                <a:latin typeface="Arial" panose="020B0604020202020204" pitchFamily="34" charset="0"/>
                <a:ea typeface="Calibri" panose="020F0502020204030204" pitchFamily="34" charset="0"/>
                <a:cs typeface="Arial" panose="020B0604020202020204" pitchFamily="34" charset="0"/>
              </a:rPr>
              <a:t> </a:t>
            </a:r>
            <a:r>
              <a:rPr lang="en-US" sz="2400" dirty="0" err="1">
                <a:solidFill>
                  <a:srgbClr val="000000"/>
                </a:solidFill>
                <a:latin typeface="Arial" panose="020B0604020202020204" pitchFamily="34" charset="0"/>
                <a:ea typeface="Calibri" panose="020F0502020204030204" pitchFamily="34" charset="0"/>
                <a:cs typeface="Arial" panose="020B0604020202020204" pitchFamily="34" charset="0"/>
              </a:rPr>
              <a:t>dự</a:t>
            </a:r>
            <a:r>
              <a:rPr lang="en-US" sz="2400" dirty="0">
                <a:solidFill>
                  <a:srgbClr val="000000"/>
                </a:solidFill>
                <a:latin typeface="Arial" panose="020B0604020202020204" pitchFamily="34" charset="0"/>
                <a:ea typeface="Calibri" panose="020F0502020204030204" pitchFamily="34" charset="0"/>
                <a:cs typeface="Arial" panose="020B0604020202020204" pitchFamily="34" charset="0"/>
              </a:rPr>
              <a:t> </a:t>
            </a:r>
            <a:r>
              <a:rPr lang="en-US" sz="2400" dirty="0" err="1">
                <a:solidFill>
                  <a:srgbClr val="000000"/>
                </a:solidFill>
                <a:latin typeface="Arial" panose="020B0604020202020204" pitchFamily="34" charset="0"/>
                <a:ea typeface="Calibri" panose="020F0502020204030204" pitchFamily="34" charset="0"/>
                <a:cs typeface="Arial" panose="020B0604020202020204" pitchFamily="34" charset="0"/>
              </a:rPr>
              <a:t>kiến</a:t>
            </a:r>
            <a:r>
              <a:rPr lang="en-US" sz="2400" dirty="0">
                <a:solidFill>
                  <a:srgbClr val="000000"/>
                </a:solidFill>
                <a:latin typeface="Arial" panose="020B0604020202020204" pitchFamily="34" charset="0"/>
                <a:ea typeface="Calibri" panose="020F0502020204030204" pitchFamily="34" charset="0"/>
                <a:cs typeface="Arial" panose="020B0604020202020204" pitchFamily="34" charset="0"/>
              </a:rPr>
              <a:t>: </a:t>
            </a:r>
            <a:r>
              <a:rPr lang="en-US" sz="2400" dirty="0" err="1">
                <a:solidFill>
                  <a:srgbClr val="000000"/>
                </a:solidFill>
                <a:highlight>
                  <a:srgbClr val="FFFF00"/>
                </a:highlight>
                <a:latin typeface="Arial" panose="020B0604020202020204" pitchFamily="34" charset="0"/>
                <a:ea typeface="Calibri" panose="020F0502020204030204" pitchFamily="34" charset="0"/>
                <a:cs typeface="Arial" panose="020B0604020202020204" pitchFamily="34" charset="0"/>
              </a:rPr>
              <a:t>giá</a:t>
            </a:r>
            <a:r>
              <a:rPr lang="en-US" sz="2400" dirty="0">
                <a:solidFill>
                  <a:srgbClr val="000000"/>
                </a:solidFill>
                <a:highlight>
                  <a:srgbClr val="FFFF00"/>
                </a:highlight>
                <a:latin typeface="Arial" panose="020B0604020202020204" pitchFamily="34" charset="0"/>
                <a:ea typeface="Calibri" panose="020F0502020204030204" pitchFamily="34" charset="0"/>
                <a:cs typeface="Arial" panose="020B0604020202020204" pitchFamily="34" charset="0"/>
              </a:rPr>
              <a:t> </a:t>
            </a:r>
            <a:r>
              <a:rPr lang="en-US" sz="2400" dirty="0" err="1">
                <a:solidFill>
                  <a:srgbClr val="000000"/>
                </a:solidFill>
                <a:highlight>
                  <a:srgbClr val="FFFF00"/>
                </a:highlight>
                <a:latin typeface="Arial" panose="020B0604020202020204" pitchFamily="34" charset="0"/>
                <a:ea typeface="Calibri" panose="020F0502020204030204" pitchFamily="34" charset="0"/>
                <a:cs typeface="Arial" panose="020B0604020202020204" pitchFamily="34" charset="0"/>
              </a:rPr>
              <a:t>thỏa</a:t>
            </a:r>
            <a:r>
              <a:rPr lang="en-US" sz="2400" dirty="0">
                <a:solidFill>
                  <a:srgbClr val="000000"/>
                </a:solidFill>
                <a:highlight>
                  <a:srgbClr val="FFFF00"/>
                </a:highlight>
                <a:latin typeface="Arial" panose="020B0604020202020204" pitchFamily="34" charset="0"/>
                <a:ea typeface="Calibri" panose="020F0502020204030204" pitchFamily="34" charset="0"/>
                <a:cs typeface="Arial" panose="020B0604020202020204" pitchFamily="34" charset="0"/>
              </a:rPr>
              <a:t> </a:t>
            </a:r>
            <a:r>
              <a:rPr lang="en-US" sz="2400" dirty="0" err="1">
                <a:solidFill>
                  <a:srgbClr val="000000"/>
                </a:solidFill>
                <a:highlight>
                  <a:srgbClr val="FFFF00"/>
                </a:highlight>
                <a:latin typeface="Arial" panose="020B0604020202020204" pitchFamily="34" charset="0"/>
                <a:ea typeface="Calibri" panose="020F0502020204030204" pitchFamily="34" charset="0"/>
                <a:cs typeface="Arial" panose="020B0604020202020204" pitchFamily="34" charset="0"/>
              </a:rPr>
              <a:t>thuận</a:t>
            </a:r>
            <a:endParaRPr lang="en-US" sz="2400" dirty="0">
              <a:solidFill>
                <a:srgbClr val="000000"/>
              </a:solidFill>
              <a:highlight>
                <a:srgbClr val="FFFF00"/>
              </a:highlight>
              <a:latin typeface="Arial" panose="020B0604020202020204" pitchFamily="34" charset="0"/>
              <a:ea typeface="Calibri" panose="020F0502020204030204" pitchFamily="34" charset="0"/>
              <a:cs typeface="Arial" panose="020B0604020202020204" pitchFamily="34" charset="0"/>
            </a:endParaRPr>
          </a:p>
          <a:p>
            <a:pPr marR="0" indent="461963">
              <a:lnSpc>
                <a:spcPts val="3000"/>
              </a:lnSpc>
              <a:spcBef>
                <a:spcPts val="600"/>
              </a:spcBef>
              <a:spcAft>
                <a:spcPts val="600"/>
              </a:spcAft>
            </a:pPr>
            <a:r>
              <a:rPr lang="en-US" sz="2400" dirty="0">
                <a:solidFill>
                  <a:srgbClr val="000000"/>
                </a:solidFill>
                <a:latin typeface="Arial" panose="020B0604020202020204" pitchFamily="34" charset="0"/>
                <a:ea typeface="Calibri" panose="020F0502020204030204" pitchFamily="34" charset="0"/>
                <a:cs typeface="Arial" panose="020B0604020202020204" pitchFamily="34" charset="0"/>
              </a:rPr>
              <a:t>4- </a:t>
            </a:r>
            <a:r>
              <a:rPr lang="en-US" sz="2400" dirty="0" err="1">
                <a:solidFill>
                  <a:srgbClr val="000000"/>
                </a:solidFill>
                <a:latin typeface="Arial" panose="020B0604020202020204" pitchFamily="34" charset="0"/>
                <a:ea typeface="Calibri" panose="020F0502020204030204" pitchFamily="34" charset="0"/>
                <a:cs typeface="Arial" panose="020B0604020202020204" pitchFamily="34" charset="0"/>
              </a:rPr>
              <a:t>Thời</a:t>
            </a:r>
            <a:r>
              <a:rPr lang="en-US" sz="2400" dirty="0">
                <a:solidFill>
                  <a:srgbClr val="000000"/>
                </a:solidFill>
                <a:latin typeface="Arial" panose="020B0604020202020204" pitchFamily="34" charset="0"/>
                <a:ea typeface="Calibri" panose="020F0502020204030204" pitchFamily="34" charset="0"/>
                <a:cs typeface="Arial" panose="020B0604020202020204" pitchFamily="34" charset="0"/>
              </a:rPr>
              <a:t> </a:t>
            </a:r>
            <a:r>
              <a:rPr lang="en-US" sz="2400" dirty="0" err="1">
                <a:solidFill>
                  <a:srgbClr val="000000"/>
                </a:solidFill>
                <a:latin typeface="Arial" panose="020B0604020202020204" pitchFamily="34" charset="0"/>
                <a:ea typeface="Calibri" panose="020F0502020204030204" pitchFamily="34" charset="0"/>
                <a:cs typeface="Arial" panose="020B0604020202020204" pitchFamily="34" charset="0"/>
              </a:rPr>
              <a:t>gian</a:t>
            </a:r>
            <a:r>
              <a:rPr lang="en-US" sz="2400" dirty="0">
                <a:solidFill>
                  <a:srgbClr val="000000"/>
                </a:solidFill>
                <a:latin typeface="Arial" panose="020B0604020202020204" pitchFamily="34" charset="0"/>
                <a:ea typeface="Calibri" panose="020F0502020204030204" pitchFamily="34" charset="0"/>
                <a:cs typeface="Arial" panose="020B0604020202020204" pitchFamily="34" charset="0"/>
              </a:rPr>
              <a:t> </a:t>
            </a:r>
            <a:r>
              <a:rPr lang="en-US" sz="2400" dirty="0" err="1">
                <a:solidFill>
                  <a:srgbClr val="000000"/>
                </a:solidFill>
                <a:latin typeface="Arial" panose="020B0604020202020204" pitchFamily="34" charset="0"/>
                <a:ea typeface="Calibri" panose="020F0502020204030204" pitchFamily="34" charset="0"/>
                <a:cs typeface="Arial" panose="020B0604020202020204" pitchFamily="34" charset="0"/>
              </a:rPr>
              <a:t>chuyển</a:t>
            </a:r>
            <a:r>
              <a:rPr lang="en-US" sz="2400" dirty="0">
                <a:solidFill>
                  <a:srgbClr val="000000"/>
                </a:solidFill>
                <a:latin typeface="Arial" panose="020B0604020202020204" pitchFamily="34" charset="0"/>
                <a:ea typeface="Calibri" panose="020F0502020204030204" pitchFamily="34" charset="0"/>
                <a:cs typeface="Arial" panose="020B0604020202020204" pitchFamily="34" charset="0"/>
              </a:rPr>
              <a:t> </a:t>
            </a:r>
            <a:r>
              <a:rPr lang="en-US" sz="2400" dirty="0" err="1">
                <a:solidFill>
                  <a:srgbClr val="000000"/>
                </a:solidFill>
                <a:latin typeface="Arial" panose="020B0604020202020204" pitchFamily="34" charset="0"/>
                <a:ea typeface="Calibri" panose="020F0502020204030204" pitchFamily="34" charset="0"/>
                <a:cs typeface="Arial" panose="020B0604020202020204" pitchFamily="34" charset="0"/>
              </a:rPr>
              <a:t>nhượng</a:t>
            </a:r>
            <a:r>
              <a:rPr lang="en-US" sz="2400" dirty="0">
                <a:solidFill>
                  <a:srgbClr val="000000"/>
                </a:solidFill>
                <a:latin typeface="Arial" panose="020B0604020202020204" pitchFamily="34" charset="0"/>
                <a:ea typeface="Calibri" panose="020F0502020204030204" pitchFamily="34" charset="0"/>
                <a:cs typeface="Arial" panose="020B0604020202020204" pitchFamily="34" charset="0"/>
              </a:rPr>
              <a:t> </a:t>
            </a:r>
            <a:r>
              <a:rPr lang="en-US" sz="2400" dirty="0" err="1">
                <a:solidFill>
                  <a:srgbClr val="000000"/>
                </a:solidFill>
                <a:latin typeface="Arial" panose="020B0604020202020204" pitchFamily="34" charset="0"/>
                <a:ea typeface="Calibri" panose="020F0502020204030204" pitchFamily="34" charset="0"/>
                <a:cs typeface="Arial" panose="020B0604020202020204" pitchFamily="34" charset="0"/>
              </a:rPr>
              <a:t>dự</a:t>
            </a:r>
            <a:r>
              <a:rPr lang="en-US" sz="2400" dirty="0">
                <a:solidFill>
                  <a:srgbClr val="000000"/>
                </a:solidFill>
                <a:latin typeface="Arial" panose="020B0604020202020204" pitchFamily="34" charset="0"/>
                <a:ea typeface="Calibri" panose="020F0502020204030204" pitchFamily="34" charset="0"/>
                <a:cs typeface="Arial" panose="020B0604020202020204" pitchFamily="34" charset="0"/>
              </a:rPr>
              <a:t> </a:t>
            </a:r>
            <a:r>
              <a:rPr lang="en-US" sz="2400" dirty="0" err="1">
                <a:solidFill>
                  <a:srgbClr val="000000"/>
                </a:solidFill>
                <a:latin typeface="Arial" panose="020B0604020202020204" pitchFamily="34" charset="0"/>
                <a:ea typeface="Calibri" panose="020F0502020204030204" pitchFamily="34" charset="0"/>
                <a:cs typeface="Arial" panose="020B0604020202020204" pitchFamily="34" charset="0"/>
              </a:rPr>
              <a:t>kiến</a:t>
            </a:r>
            <a:r>
              <a:rPr lang="en-US" sz="2400" dirty="0">
                <a:solidFill>
                  <a:srgbClr val="000000"/>
                </a:solidFill>
                <a:latin typeface="Arial" panose="020B0604020202020204" pitchFamily="34" charset="0"/>
                <a:ea typeface="Calibri" panose="020F0502020204030204" pitchFamily="34" charset="0"/>
                <a:cs typeface="Arial" panose="020B0604020202020204" pitchFamily="34" charset="0"/>
              </a:rPr>
              <a:t> </a:t>
            </a:r>
          </a:p>
          <a:p>
            <a:pPr marL="858838" indent="396875">
              <a:lnSpc>
                <a:spcPts val="3000"/>
              </a:lnSpc>
              <a:spcBef>
                <a:spcPts val="600"/>
              </a:spcBef>
              <a:spcAft>
                <a:spcPts val="600"/>
              </a:spcAft>
              <a:buFont typeface="Wingdings" panose="05000000000000000000" pitchFamily="2" charset="2"/>
              <a:buChar char="§"/>
            </a:pPr>
            <a:r>
              <a:rPr lang="en-US" sz="2400" dirty="0" err="1">
                <a:solidFill>
                  <a:srgbClr val="000000"/>
                </a:solidFill>
                <a:highlight>
                  <a:srgbClr val="FFFF00"/>
                </a:highlight>
                <a:latin typeface="Arial" panose="020B0604020202020204" pitchFamily="34" charset="0"/>
                <a:ea typeface="Calibri" panose="020F0502020204030204" pitchFamily="34" charset="0"/>
                <a:cs typeface="Arial" panose="020B0604020202020204" pitchFamily="34" charset="0"/>
              </a:rPr>
              <a:t>đợt</a:t>
            </a:r>
            <a:r>
              <a:rPr lang="en-US" sz="2400" dirty="0">
                <a:solidFill>
                  <a:srgbClr val="000000"/>
                </a:solidFill>
                <a:highlight>
                  <a:srgbClr val="FFFF00"/>
                </a:highlight>
                <a:latin typeface="Arial" panose="020B0604020202020204" pitchFamily="34" charset="0"/>
                <a:ea typeface="Calibri" panose="020F0502020204030204" pitchFamily="34" charset="0"/>
                <a:cs typeface="Arial" panose="020B0604020202020204" pitchFamily="34" charset="0"/>
              </a:rPr>
              <a:t> 1: </a:t>
            </a:r>
            <a:r>
              <a:rPr lang="en-US" sz="2400" dirty="0" err="1">
                <a:solidFill>
                  <a:srgbClr val="000000"/>
                </a:solidFill>
                <a:highlight>
                  <a:srgbClr val="FFFF00"/>
                </a:highlight>
                <a:latin typeface="Arial" panose="020B0604020202020204" pitchFamily="34" charset="0"/>
                <a:ea typeface="Calibri" panose="020F0502020204030204" pitchFamily="34" charset="0"/>
                <a:cs typeface="Arial" panose="020B0604020202020204" pitchFamily="34" charset="0"/>
              </a:rPr>
              <a:t>tháng</a:t>
            </a:r>
            <a:r>
              <a:rPr lang="en-US" sz="2400" dirty="0">
                <a:solidFill>
                  <a:srgbClr val="000000"/>
                </a:solidFill>
                <a:highlight>
                  <a:srgbClr val="FFFF00"/>
                </a:highlight>
                <a:latin typeface="Arial" panose="020B0604020202020204" pitchFamily="34" charset="0"/>
                <a:ea typeface="Calibri" panose="020F0502020204030204" pitchFamily="34" charset="0"/>
                <a:cs typeface="Arial" panose="020B0604020202020204" pitchFamily="34" charset="0"/>
              </a:rPr>
              <a:t> 8/2023:  </a:t>
            </a:r>
            <a:r>
              <a:rPr lang="en-US" sz="2400" dirty="0">
                <a:highlight>
                  <a:srgbClr val="FFFF00"/>
                </a:highlight>
                <a:latin typeface="Arial" panose="020B0604020202020204" pitchFamily="34" charset="0"/>
                <a:cs typeface="Arial" panose="020B0604020202020204" pitchFamily="34" charset="0"/>
              </a:rPr>
              <a:t>81,681,200 cp</a:t>
            </a:r>
            <a:endParaRPr lang="en-US" sz="2400" dirty="0">
              <a:solidFill>
                <a:srgbClr val="000000"/>
              </a:solidFill>
              <a:highlight>
                <a:srgbClr val="FFFF00"/>
              </a:highlight>
              <a:latin typeface="Arial" panose="020B0604020202020204" pitchFamily="34" charset="0"/>
              <a:ea typeface="Calibri" panose="020F0502020204030204" pitchFamily="34" charset="0"/>
              <a:cs typeface="Arial" panose="020B0604020202020204" pitchFamily="34" charset="0"/>
            </a:endParaRPr>
          </a:p>
          <a:p>
            <a:pPr marL="858838" indent="396875">
              <a:lnSpc>
                <a:spcPts val="3000"/>
              </a:lnSpc>
              <a:spcBef>
                <a:spcPts val="600"/>
              </a:spcBef>
              <a:spcAft>
                <a:spcPts val="600"/>
              </a:spcAft>
              <a:buFont typeface="Wingdings" panose="05000000000000000000" pitchFamily="2" charset="2"/>
              <a:buChar char="§"/>
            </a:pPr>
            <a:r>
              <a:rPr lang="en-US" sz="2400" dirty="0" err="1">
                <a:solidFill>
                  <a:srgbClr val="000000"/>
                </a:solidFill>
                <a:highlight>
                  <a:srgbClr val="FFFF00"/>
                </a:highlight>
                <a:latin typeface="Arial" panose="020B0604020202020204" pitchFamily="34" charset="0"/>
                <a:ea typeface="Calibri" panose="020F0502020204030204" pitchFamily="34" charset="0"/>
                <a:cs typeface="Arial" panose="020B0604020202020204" pitchFamily="34" charset="0"/>
              </a:rPr>
              <a:t>đợt</a:t>
            </a:r>
            <a:r>
              <a:rPr lang="en-US" sz="2400" dirty="0">
                <a:solidFill>
                  <a:srgbClr val="000000"/>
                </a:solidFill>
                <a:highlight>
                  <a:srgbClr val="FFFF00"/>
                </a:highlight>
                <a:latin typeface="Arial" panose="020B0604020202020204" pitchFamily="34" charset="0"/>
                <a:ea typeface="Calibri" panose="020F0502020204030204" pitchFamily="34" charset="0"/>
                <a:cs typeface="Arial" panose="020B0604020202020204" pitchFamily="34" charset="0"/>
              </a:rPr>
              <a:t> 2: </a:t>
            </a:r>
            <a:r>
              <a:rPr lang="en-US" sz="2400" dirty="0" err="1">
                <a:solidFill>
                  <a:srgbClr val="000000"/>
                </a:solidFill>
                <a:highlight>
                  <a:srgbClr val="FFFF00"/>
                </a:highlight>
                <a:latin typeface="Arial" panose="020B0604020202020204" pitchFamily="34" charset="0"/>
                <a:ea typeface="Calibri" panose="020F0502020204030204" pitchFamily="34" charset="0"/>
                <a:cs typeface="Arial" panose="020B0604020202020204" pitchFamily="34" charset="0"/>
              </a:rPr>
              <a:t>tháng</a:t>
            </a:r>
            <a:r>
              <a:rPr lang="en-US" sz="2400" dirty="0">
                <a:solidFill>
                  <a:srgbClr val="000000"/>
                </a:solidFill>
                <a:highlight>
                  <a:srgbClr val="FFFF00"/>
                </a:highlight>
                <a:latin typeface="Arial" panose="020B0604020202020204" pitchFamily="34" charset="0"/>
                <a:ea typeface="Calibri" panose="020F0502020204030204" pitchFamily="34" charset="0"/>
                <a:cs typeface="Arial" panose="020B0604020202020204" pitchFamily="34" charset="0"/>
              </a:rPr>
              <a:t> 9/2024:  </a:t>
            </a:r>
            <a:r>
              <a:rPr lang="en-US" sz="2400" dirty="0">
                <a:highlight>
                  <a:srgbClr val="FFFF00"/>
                </a:highlight>
                <a:latin typeface="Arial" panose="020B0604020202020204" pitchFamily="34" charset="0"/>
                <a:cs typeface="Arial" panose="020B0604020202020204" pitchFamily="34" charset="0"/>
              </a:rPr>
              <a:t>26,494,500 cp</a:t>
            </a:r>
            <a:endParaRPr lang="en-US" sz="2400" dirty="0">
              <a:solidFill>
                <a:srgbClr val="000000"/>
              </a:solidFill>
              <a:latin typeface="Arial" panose="020B0604020202020204" pitchFamily="34" charset="0"/>
              <a:ea typeface="Calibri" panose="020F0502020204030204" pitchFamily="34" charset="0"/>
              <a:cs typeface="Arial" panose="020B0604020202020204" pitchFamily="34" charset="0"/>
            </a:endParaRPr>
          </a:p>
          <a:p>
            <a:pPr marL="171450" marR="0" indent="290513">
              <a:lnSpc>
                <a:spcPts val="3000"/>
              </a:lnSpc>
              <a:spcBef>
                <a:spcPts val="600"/>
              </a:spcBef>
              <a:spcAft>
                <a:spcPts val="600"/>
              </a:spcAft>
            </a:pPr>
            <a:r>
              <a:rPr lang="en-US" sz="2400" dirty="0">
                <a:solidFill>
                  <a:srgbClr val="000000"/>
                </a:solidFill>
                <a:latin typeface="Arial" panose="020B0604020202020204" pitchFamily="34" charset="0"/>
                <a:ea typeface="Calibri" panose="020F0502020204030204" pitchFamily="34" charset="0"/>
                <a:cs typeface="Arial" panose="020B0604020202020204" pitchFamily="34" charset="0"/>
              </a:rPr>
              <a:t>5- </a:t>
            </a:r>
            <a:r>
              <a:rPr lang="en-US" sz="2400" dirty="0" err="1">
                <a:solidFill>
                  <a:srgbClr val="000000"/>
                </a:solidFill>
                <a:latin typeface="Arial" panose="020B0604020202020204" pitchFamily="34" charset="0"/>
                <a:ea typeface="Times New Roman" panose="02020603050405020304" pitchFamily="18" charset="0"/>
                <a:cs typeface="Arial" panose="020B0604020202020204" pitchFamily="34" charset="0"/>
              </a:rPr>
              <a:t>Các</a:t>
            </a:r>
            <a:r>
              <a:rPr lang="en-US" sz="2400" dirty="0">
                <a:solidFill>
                  <a:srgbClr val="000000"/>
                </a:solidFill>
                <a:latin typeface="Arial" panose="020B0604020202020204" pitchFamily="34" charset="0"/>
                <a:ea typeface="Times New Roman" panose="02020603050405020304" pitchFamily="18" charset="0"/>
                <a:cs typeface="Arial" panose="020B0604020202020204" pitchFamily="34" charset="0"/>
              </a:rPr>
              <a:t> </a:t>
            </a:r>
            <a:r>
              <a:rPr lang="en-US" sz="2400" dirty="0" err="1">
                <a:solidFill>
                  <a:srgbClr val="000000"/>
                </a:solidFill>
                <a:latin typeface="Arial" panose="020B0604020202020204" pitchFamily="34" charset="0"/>
                <a:ea typeface="Times New Roman" panose="02020603050405020304" pitchFamily="18" charset="0"/>
                <a:cs typeface="Arial" panose="020B0604020202020204" pitchFamily="34" charset="0"/>
              </a:rPr>
              <a:t>điều</a:t>
            </a:r>
            <a:r>
              <a:rPr lang="en-US" sz="2400" dirty="0">
                <a:solidFill>
                  <a:srgbClr val="000000"/>
                </a:solidFill>
                <a:latin typeface="Arial" panose="020B0604020202020204" pitchFamily="34" charset="0"/>
                <a:ea typeface="Times New Roman" panose="02020603050405020304" pitchFamily="18" charset="0"/>
                <a:cs typeface="Arial" panose="020B0604020202020204" pitchFamily="34" charset="0"/>
              </a:rPr>
              <a:t> </a:t>
            </a:r>
            <a:r>
              <a:rPr lang="en-US" sz="2400" dirty="0" err="1">
                <a:solidFill>
                  <a:srgbClr val="000000"/>
                </a:solidFill>
                <a:latin typeface="Arial" panose="020B0604020202020204" pitchFamily="34" charset="0"/>
                <a:ea typeface="Times New Roman" panose="02020603050405020304" pitchFamily="18" charset="0"/>
                <a:cs typeface="Arial" panose="020B0604020202020204" pitchFamily="34" charset="0"/>
              </a:rPr>
              <a:t>khoản</a:t>
            </a:r>
            <a:r>
              <a:rPr lang="en-US" sz="2400" dirty="0">
                <a:solidFill>
                  <a:srgbClr val="000000"/>
                </a:solidFill>
                <a:latin typeface="Arial" panose="020B0604020202020204" pitchFamily="34" charset="0"/>
                <a:ea typeface="Times New Roman" panose="02020603050405020304" pitchFamily="18" charset="0"/>
                <a:cs typeface="Arial" panose="020B0604020202020204" pitchFamily="34" charset="0"/>
              </a:rPr>
              <a:t> </a:t>
            </a:r>
            <a:r>
              <a:rPr lang="en-US" sz="2400" dirty="0" err="1">
                <a:solidFill>
                  <a:srgbClr val="000000"/>
                </a:solidFill>
                <a:latin typeface="Arial" panose="020B0604020202020204" pitchFamily="34" charset="0"/>
                <a:ea typeface="Times New Roman" panose="02020603050405020304" pitchFamily="18" charset="0"/>
                <a:cs typeface="Arial" panose="020B0604020202020204" pitchFamily="34" charset="0"/>
              </a:rPr>
              <a:t>của</a:t>
            </a:r>
            <a:r>
              <a:rPr lang="en-US" sz="2400" dirty="0">
                <a:solidFill>
                  <a:srgbClr val="000000"/>
                </a:solidFill>
                <a:latin typeface="Arial" panose="020B0604020202020204" pitchFamily="34" charset="0"/>
                <a:ea typeface="Times New Roman" panose="02020603050405020304" pitchFamily="18" charset="0"/>
                <a:cs typeface="Arial" panose="020B0604020202020204" pitchFamily="34" charset="0"/>
              </a:rPr>
              <a:t> </a:t>
            </a:r>
            <a:r>
              <a:rPr lang="en-US" sz="2400" dirty="0" err="1">
                <a:solidFill>
                  <a:srgbClr val="000000"/>
                </a:solidFill>
                <a:latin typeface="Arial" panose="020B0604020202020204" pitchFamily="34" charset="0"/>
                <a:ea typeface="Times New Roman" panose="02020603050405020304" pitchFamily="18" charset="0"/>
                <a:cs typeface="Arial" panose="020B0604020202020204" pitchFamily="34" charset="0"/>
              </a:rPr>
              <a:t>ưu</a:t>
            </a:r>
            <a:r>
              <a:rPr lang="en-US" sz="2400" dirty="0">
                <a:solidFill>
                  <a:srgbClr val="000000"/>
                </a:solidFill>
                <a:latin typeface="Arial" panose="020B0604020202020204" pitchFamily="34" charset="0"/>
                <a:ea typeface="Times New Roman" panose="02020603050405020304" pitchFamily="18" charset="0"/>
                <a:cs typeface="Arial" panose="020B0604020202020204" pitchFamily="34" charset="0"/>
              </a:rPr>
              <a:t> </a:t>
            </a:r>
            <a:r>
              <a:rPr lang="en-US" sz="2400" dirty="0" err="1">
                <a:solidFill>
                  <a:srgbClr val="000000"/>
                </a:solidFill>
                <a:latin typeface="Arial" panose="020B0604020202020204" pitchFamily="34" charset="0"/>
                <a:ea typeface="Times New Roman" panose="02020603050405020304" pitchFamily="18" charset="0"/>
                <a:cs typeface="Arial" panose="020B0604020202020204" pitchFamily="34" charset="0"/>
              </a:rPr>
              <a:t>quyền</a:t>
            </a:r>
            <a:r>
              <a:rPr lang="en-US" sz="2400" dirty="0">
                <a:solidFill>
                  <a:srgbClr val="000000"/>
                </a:solidFill>
                <a:latin typeface="Arial" panose="020B0604020202020204" pitchFamily="34" charset="0"/>
                <a:ea typeface="Times New Roman" panose="02020603050405020304" pitchFamily="18" charset="0"/>
                <a:cs typeface="Arial" panose="020B0604020202020204" pitchFamily="34" charset="0"/>
              </a:rPr>
              <a:t> </a:t>
            </a:r>
            <a:r>
              <a:rPr lang="en-US" sz="2400" dirty="0" err="1">
                <a:solidFill>
                  <a:srgbClr val="000000"/>
                </a:solidFill>
                <a:latin typeface="Arial" panose="020B0604020202020204" pitchFamily="34" charset="0"/>
                <a:ea typeface="Times New Roman" panose="02020603050405020304" pitchFamily="18" charset="0"/>
                <a:cs typeface="Arial" panose="020B0604020202020204" pitchFamily="34" charset="0"/>
              </a:rPr>
              <a:t>kèm</a:t>
            </a:r>
            <a:r>
              <a:rPr lang="en-US" sz="2400" dirty="0">
                <a:solidFill>
                  <a:srgbClr val="000000"/>
                </a:solidFill>
                <a:latin typeface="Arial" panose="020B0604020202020204" pitchFamily="34" charset="0"/>
                <a:ea typeface="Times New Roman" panose="02020603050405020304" pitchFamily="18" charset="0"/>
                <a:cs typeface="Arial" panose="020B0604020202020204" pitchFamily="34" charset="0"/>
              </a:rPr>
              <a:t> </a:t>
            </a:r>
            <a:r>
              <a:rPr lang="en-US" sz="2400" dirty="0" err="1">
                <a:solidFill>
                  <a:srgbClr val="000000"/>
                </a:solidFill>
                <a:latin typeface="Arial" panose="020B0604020202020204" pitchFamily="34" charset="0"/>
                <a:ea typeface="Times New Roman" panose="02020603050405020304" pitchFamily="18" charset="0"/>
                <a:cs typeface="Arial" panose="020B0604020202020204" pitchFamily="34" charset="0"/>
              </a:rPr>
              <a:t>theo</a:t>
            </a:r>
            <a:r>
              <a:rPr lang="en-US" sz="2400" dirty="0">
                <a:solidFill>
                  <a:srgbClr val="000000"/>
                </a:solidFill>
                <a:latin typeface="Arial" panose="020B0604020202020204" pitchFamily="34" charset="0"/>
                <a:ea typeface="Times New Roman" panose="02020603050405020304" pitchFamily="18" charset="0"/>
                <a:cs typeface="Arial" panose="020B0604020202020204" pitchFamily="34" charset="0"/>
              </a:rPr>
              <a:t> </a:t>
            </a:r>
            <a:r>
              <a:rPr lang="en-US" sz="2400" dirty="0" err="1">
                <a:solidFill>
                  <a:srgbClr val="000000"/>
                </a:solidFill>
                <a:latin typeface="Arial" panose="020B0604020202020204" pitchFamily="34" charset="0"/>
                <a:ea typeface="Times New Roman" panose="02020603050405020304" pitchFamily="18" charset="0"/>
                <a:cs typeface="Arial" panose="020B0604020202020204" pitchFamily="34" charset="0"/>
              </a:rPr>
              <a:t>cổ</a:t>
            </a:r>
            <a:r>
              <a:rPr lang="en-US" sz="2400" dirty="0">
                <a:solidFill>
                  <a:srgbClr val="000000"/>
                </a:solidFill>
                <a:latin typeface="Arial" panose="020B0604020202020204" pitchFamily="34" charset="0"/>
                <a:ea typeface="Times New Roman" panose="02020603050405020304" pitchFamily="18" charset="0"/>
                <a:cs typeface="Arial" panose="020B0604020202020204" pitchFamily="34" charset="0"/>
              </a:rPr>
              <a:t> </a:t>
            </a:r>
            <a:r>
              <a:rPr lang="en-US" sz="2400" dirty="0" err="1">
                <a:solidFill>
                  <a:srgbClr val="000000"/>
                </a:solidFill>
                <a:latin typeface="Arial" panose="020B0604020202020204" pitchFamily="34" charset="0"/>
                <a:ea typeface="Times New Roman" panose="02020603050405020304" pitchFamily="18" charset="0"/>
                <a:cs typeface="Arial" panose="020B0604020202020204" pitchFamily="34" charset="0"/>
              </a:rPr>
              <a:t>phiếu</a:t>
            </a:r>
            <a:r>
              <a:rPr lang="en-US" sz="2400" dirty="0">
                <a:solidFill>
                  <a:srgbClr val="000000"/>
                </a:solidFill>
                <a:latin typeface="Arial" panose="020B0604020202020204" pitchFamily="34" charset="0"/>
                <a:ea typeface="Times New Roman" panose="02020603050405020304" pitchFamily="18" charset="0"/>
                <a:cs typeface="Arial" panose="020B0604020202020204" pitchFamily="34" charset="0"/>
              </a:rPr>
              <a:t>: </a:t>
            </a:r>
            <a:endParaRPr lang="en-US" sz="2400" dirty="0">
              <a:solidFill>
                <a:srgbClr val="000000"/>
              </a:solidFill>
              <a:latin typeface="Arial" panose="020B0604020202020204" pitchFamily="34" charset="0"/>
              <a:ea typeface="Calibri" panose="020F0502020204030204" pitchFamily="34" charset="0"/>
              <a:cs typeface="Arial" panose="020B0604020202020204" pitchFamily="34" charset="0"/>
            </a:endParaRPr>
          </a:p>
          <a:p>
            <a:pPr marL="171450" marR="0" indent="687388">
              <a:lnSpc>
                <a:spcPts val="3000"/>
              </a:lnSpc>
              <a:spcBef>
                <a:spcPts val="600"/>
              </a:spcBef>
              <a:spcAft>
                <a:spcPts val="600"/>
              </a:spcAft>
            </a:pPr>
            <a:r>
              <a:rPr lang="en-US" sz="2400" dirty="0" err="1">
                <a:solidFill>
                  <a:srgbClr val="000000"/>
                </a:solidFill>
                <a:latin typeface="Arial" panose="020B0604020202020204" pitchFamily="34" charset="0"/>
                <a:ea typeface="Times New Roman" panose="02020603050405020304" pitchFamily="18" charset="0"/>
                <a:cs typeface="Arial" panose="020B0604020202020204" pitchFamily="34" charset="0"/>
              </a:rPr>
              <a:t>Cổ</a:t>
            </a:r>
            <a:r>
              <a:rPr lang="en-US" sz="2400" dirty="0">
                <a:solidFill>
                  <a:srgbClr val="000000"/>
                </a:solidFill>
                <a:latin typeface="Arial" panose="020B0604020202020204" pitchFamily="34" charset="0"/>
                <a:ea typeface="Times New Roman" panose="02020603050405020304" pitchFamily="18" charset="0"/>
                <a:cs typeface="Arial" panose="020B0604020202020204" pitchFamily="34" charset="0"/>
              </a:rPr>
              <a:t> </a:t>
            </a:r>
            <a:r>
              <a:rPr lang="en-US" sz="2400" dirty="0" err="1">
                <a:solidFill>
                  <a:srgbClr val="000000"/>
                </a:solidFill>
                <a:latin typeface="Arial" panose="020B0604020202020204" pitchFamily="34" charset="0"/>
                <a:ea typeface="Times New Roman" panose="02020603050405020304" pitchFamily="18" charset="0"/>
                <a:cs typeface="Arial" panose="020B0604020202020204" pitchFamily="34" charset="0"/>
              </a:rPr>
              <a:t>đông</a:t>
            </a:r>
            <a:r>
              <a:rPr lang="en-US" sz="2400" dirty="0">
                <a:solidFill>
                  <a:srgbClr val="000000"/>
                </a:solidFill>
                <a:latin typeface="Arial" panose="020B0604020202020204" pitchFamily="34" charset="0"/>
                <a:ea typeface="Times New Roman" panose="02020603050405020304" pitchFamily="18" charset="0"/>
                <a:cs typeface="Arial" panose="020B0604020202020204" pitchFamily="34" charset="0"/>
              </a:rPr>
              <a:t> </a:t>
            </a:r>
            <a:r>
              <a:rPr lang="en-US" sz="2400" dirty="0" err="1">
                <a:solidFill>
                  <a:srgbClr val="000000"/>
                </a:solidFill>
                <a:latin typeface="Arial" panose="020B0604020202020204" pitchFamily="34" charset="0"/>
                <a:ea typeface="Times New Roman" panose="02020603050405020304" pitchFamily="18" charset="0"/>
                <a:cs typeface="Arial" panose="020B0604020202020204" pitchFamily="34" charset="0"/>
              </a:rPr>
              <a:t>chiến</a:t>
            </a:r>
            <a:r>
              <a:rPr lang="en-US" sz="2400" dirty="0">
                <a:solidFill>
                  <a:srgbClr val="000000"/>
                </a:solidFill>
                <a:latin typeface="Arial" panose="020B0604020202020204" pitchFamily="34" charset="0"/>
                <a:ea typeface="Times New Roman" panose="02020603050405020304" pitchFamily="18" charset="0"/>
                <a:cs typeface="Arial" panose="020B0604020202020204" pitchFamily="34" charset="0"/>
              </a:rPr>
              <a:t> </a:t>
            </a:r>
            <a:r>
              <a:rPr lang="en-US" sz="2400" dirty="0" err="1">
                <a:solidFill>
                  <a:srgbClr val="000000"/>
                </a:solidFill>
                <a:latin typeface="Arial" panose="020B0604020202020204" pitchFamily="34" charset="0"/>
                <a:ea typeface="Times New Roman" panose="02020603050405020304" pitchFamily="18" charset="0"/>
                <a:cs typeface="Arial" panose="020B0604020202020204" pitchFamily="34" charset="0"/>
              </a:rPr>
              <a:t>lược</a:t>
            </a:r>
            <a:r>
              <a:rPr lang="en-US" sz="2400" dirty="0">
                <a:solidFill>
                  <a:srgbClr val="000000"/>
                </a:solidFill>
                <a:latin typeface="Arial" panose="020B0604020202020204" pitchFamily="34" charset="0"/>
                <a:ea typeface="Times New Roman" panose="02020603050405020304" pitchFamily="18" charset="0"/>
                <a:cs typeface="Arial" panose="020B0604020202020204" pitchFamily="34" charset="0"/>
              </a:rPr>
              <a:t> </a:t>
            </a:r>
            <a:r>
              <a:rPr lang="en-US" sz="2400" dirty="0" err="1">
                <a:solidFill>
                  <a:srgbClr val="000000"/>
                </a:solidFill>
                <a:latin typeface="Arial" panose="020B0604020202020204" pitchFamily="34" charset="0"/>
                <a:ea typeface="Times New Roman" panose="02020603050405020304" pitchFamily="18" charset="0"/>
                <a:cs typeface="Arial" panose="020B0604020202020204" pitchFamily="34" charset="0"/>
              </a:rPr>
              <a:t>được</a:t>
            </a:r>
            <a:r>
              <a:rPr lang="en-US" sz="2400" dirty="0">
                <a:solidFill>
                  <a:srgbClr val="000000"/>
                </a:solidFill>
                <a:latin typeface="Arial" panose="020B0604020202020204" pitchFamily="34" charset="0"/>
                <a:ea typeface="Times New Roman" panose="02020603050405020304" pitchFamily="18" charset="0"/>
                <a:cs typeface="Arial" panose="020B0604020202020204" pitchFamily="34" charset="0"/>
              </a:rPr>
              <a:t> </a:t>
            </a:r>
            <a:r>
              <a:rPr lang="en-US" sz="2400" dirty="0" err="1">
                <a:solidFill>
                  <a:srgbClr val="000000"/>
                </a:solidFill>
                <a:latin typeface="Arial" panose="020B0604020202020204" pitchFamily="34" charset="0"/>
                <a:ea typeface="Times New Roman" panose="02020603050405020304" pitchFamily="18" charset="0"/>
                <a:cs typeface="Arial" panose="020B0604020202020204" pitchFamily="34" charset="0"/>
              </a:rPr>
              <a:t>đề</a:t>
            </a:r>
            <a:r>
              <a:rPr lang="en-US" sz="2400" dirty="0">
                <a:solidFill>
                  <a:srgbClr val="000000"/>
                </a:solidFill>
                <a:latin typeface="Arial" panose="020B0604020202020204" pitchFamily="34" charset="0"/>
                <a:ea typeface="Times New Roman" panose="02020603050405020304" pitchFamily="18" charset="0"/>
                <a:cs typeface="Arial" panose="020B0604020202020204" pitchFamily="34" charset="0"/>
              </a:rPr>
              <a:t> </a:t>
            </a:r>
            <a:r>
              <a:rPr lang="en-US" sz="2400" dirty="0" err="1">
                <a:solidFill>
                  <a:srgbClr val="000000"/>
                </a:solidFill>
                <a:latin typeface="Arial" panose="020B0604020202020204" pitchFamily="34" charset="0"/>
                <a:ea typeface="Times New Roman" panose="02020603050405020304" pitchFamily="18" charset="0"/>
                <a:cs typeface="Arial" panose="020B0604020202020204" pitchFamily="34" charset="0"/>
              </a:rPr>
              <a:t>cử</a:t>
            </a:r>
            <a:r>
              <a:rPr lang="en-US" sz="2400" dirty="0">
                <a:solidFill>
                  <a:srgbClr val="000000"/>
                </a:solidFill>
                <a:latin typeface="Arial" panose="020B0604020202020204" pitchFamily="34" charset="0"/>
                <a:ea typeface="Times New Roman" panose="02020603050405020304" pitchFamily="18" charset="0"/>
                <a:cs typeface="Arial" panose="020B0604020202020204" pitchFamily="34" charset="0"/>
              </a:rPr>
              <a:t> </a:t>
            </a:r>
            <a:r>
              <a:rPr lang="en-US" sz="2400" dirty="0">
                <a:solidFill>
                  <a:srgbClr val="000000"/>
                </a:solidFill>
                <a:highlight>
                  <a:srgbClr val="FFFF00"/>
                </a:highlight>
                <a:latin typeface="Arial" panose="020B0604020202020204" pitchFamily="34" charset="0"/>
                <a:ea typeface="Times New Roman" panose="02020603050405020304" pitchFamily="18" charset="0"/>
                <a:cs typeface="Arial" panose="020B0604020202020204" pitchFamily="34" charset="0"/>
              </a:rPr>
              <a:t>02 </a:t>
            </a:r>
            <a:r>
              <a:rPr lang="en-US" sz="2400" dirty="0" err="1">
                <a:solidFill>
                  <a:srgbClr val="000000"/>
                </a:solidFill>
                <a:highlight>
                  <a:srgbClr val="FFFF00"/>
                </a:highlight>
                <a:latin typeface="Arial" panose="020B0604020202020204" pitchFamily="34" charset="0"/>
                <a:ea typeface="Times New Roman" panose="02020603050405020304" pitchFamily="18" charset="0"/>
                <a:cs typeface="Arial" panose="020B0604020202020204" pitchFamily="34" charset="0"/>
              </a:rPr>
              <a:t>thành</a:t>
            </a:r>
            <a:r>
              <a:rPr lang="en-US" sz="2400" dirty="0">
                <a:solidFill>
                  <a:srgbClr val="000000"/>
                </a:solidFill>
                <a:highlight>
                  <a:srgbClr val="FFFF00"/>
                </a:highlight>
                <a:latin typeface="Arial" panose="020B0604020202020204" pitchFamily="34" charset="0"/>
                <a:ea typeface="Times New Roman" panose="02020603050405020304" pitchFamily="18" charset="0"/>
                <a:cs typeface="Arial" panose="020B0604020202020204" pitchFamily="34" charset="0"/>
              </a:rPr>
              <a:t> </a:t>
            </a:r>
            <a:r>
              <a:rPr lang="en-US" sz="2400" dirty="0" err="1">
                <a:solidFill>
                  <a:srgbClr val="000000"/>
                </a:solidFill>
                <a:highlight>
                  <a:srgbClr val="FFFF00"/>
                </a:highlight>
                <a:latin typeface="Arial" panose="020B0604020202020204" pitchFamily="34" charset="0"/>
                <a:ea typeface="Times New Roman" panose="02020603050405020304" pitchFamily="18" charset="0"/>
                <a:cs typeface="Arial" panose="020B0604020202020204" pitchFamily="34" charset="0"/>
              </a:rPr>
              <a:t>viên</a:t>
            </a:r>
            <a:r>
              <a:rPr lang="en-US" sz="2400" dirty="0">
                <a:solidFill>
                  <a:srgbClr val="000000"/>
                </a:solidFill>
                <a:highlight>
                  <a:srgbClr val="FFFF00"/>
                </a:highlight>
                <a:latin typeface="Arial" panose="020B0604020202020204" pitchFamily="34" charset="0"/>
                <a:ea typeface="Times New Roman" panose="02020603050405020304" pitchFamily="18" charset="0"/>
                <a:cs typeface="Arial" panose="020B0604020202020204" pitchFamily="34" charset="0"/>
              </a:rPr>
              <a:t> </a:t>
            </a:r>
            <a:r>
              <a:rPr lang="en-US" sz="2400" dirty="0" err="1">
                <a:solidFill>
                  <a:srgbClr val="000000"/>
                </a:solidFill>
                <a:highlight>
                  <a:srgbClr val="FFFF00"/>
                </a:highlight>
                <a:latin typeface="Arial" panose="020B0604020202020204" pitchFamily="34" charset="0"/>
                <a:ea typeface="Times New Roman" panose="02020603050405020304" pitchFamily="18" charset="0"/>
                <a:cs typeface="Arial" panose="020B0604020202020204" pitchFamily="34" charset="0"/>
              </a:rPr>
              <a:t>tham</a:t>
            </a:r>
            <a:r>
              <a:rPr lang="en-US" sz="2400" dirty="0">
                <a:solidFill>
                  <a:srgbClr val="000000"/>
                </a:solidFill>
                <a:highlight>
                  <a:srgbClr val="FFFF00"/>
                </a:highlight>
                <a:latin typeface="Arial" panose="020B0604020202020204" pitchFamily="34" charset="0"/>
                <a:ea typeface="Times New Roman" panose="02020603050405020304" pitchFamily="18" charset="0"/>
                <a:cs typeface="Arial" panose="020B0604020202020204" pitchFamily="34" charset="0"/>
              </a:rPr>
              <a:t> </a:t>
            </a:r>
            <a:r>
              <a:rPr lang="en-US" sz="2400" dirty="0" err="1">
                <a:solidFill>
                  <a:srgbClr val="000000"/>
                </a:solidFill>
                <a:highlight>
                  <a:srgbClr val="FFFF00"/>
                </a:highlight>
                <a:latin typeface="Arial" panose="020B0604020202020204" pitchFamily="34" charset="0"/>
                <a:ea typeface="Times New Roman" panose="02020603050405020304" pitchFamily="18" charset="0"/>
                <a:cs typeface="Arial" panose="020B0604020202020204" pitchFamily="34" charset="0"/>
              </a:rPr>
              <a:t>gia</a:t>
            </a:r>
            <a:r>
              <a:rPr lang="en-US" sz="2400" dirty="0">
                <a:solidFill>
                  <a:srgbClr val="000000"/>
                </a:solidFill>
                <a:highlight>
                  <a:srgbClr val="FFFF00"/>
                </a:highlight>
                <a:latin typeface="Arial" panose="020B0604020202020204" pitchFamily="34" charset="0"/>
                <a:ea typeface="Times New Roman" panose="02020603050405020304" pitchFamily="18" charset="0"/>
                <a:cs typeface="Arial" panose="020B0604020202020204" pitchFamily="34" charset="0"/>
              </a:rPr>
              <a:t> </a:t>
            </a:r>
            <a:r>
              <a:rPr lang="en-US" sz="2400" dirty="0" err="1">
                <a:solidFill>
                  <a:srgbClr val="000000"/>
                </a:solidFill>
                <a:highlight>
                  <a:srgbClr val="FFFF00"/>
                </a:highlight>
                <a:latin typeface="Arial" panose="020B0604020202020204" pitchFamily="34" charset="0"/>
                <a:ea typeface="Times New Roman" panose="02020603050405020304" pitchFamily="18" charset="0"/>
                <a:cs typeface="Arial" panose="020B0604020202020204" pitchFamily="34" charset="0"/>
              </a:rPr>
              <a:t>vào</a:t>
            </a:r>
            <a:r>
              <a:rPr lang="en-US" sz="2400" dirty="0">
                <a:solidFill>
                  <a:srgbClr val="000000"/>
                </a:solidFill>
                <a:highlight>
                  <a:srgbClr val="FFFF00"/>
                </a:highlight>
                <a:latin typeface="Arial" panose="020B0604020202020204" pitchFamily="34" charset="0"/>
                <a:ea typeface="Times New Roman" panose="02020603050405020304" pitchFamily="18" charset="0"/>
                <a:cs typeface="Arial" panose="020B0604020202020204" pitchFamily="34" charset="0"/>
              </a:rPr>
              <a:t> </a:t>
            </a:r>
            <a:r>
              <a:rPr lang="en-US" sz="2400" dirty="0" err="1">
                <a:solidFill>
                  <a:srgbClr val="000000"/>
                </a:solidFill>
                <a:highlight>
                  <a:srgbClr val="FFFF00"/>
                </a:highlight>
                <a:latin typeface="Arial" panose="020B0604020202020204" pitchFamily="34" charset="0"/>
                <a:ea typeface="Times New Roman" panose="02020603050405020304" pitchFamily="18" charset="0"/>
                <a:cs typeface="Arial" panose="020B0604020202020204" pitchFamily="34" charset="0"/>
              </a:rPr>
              <a:t>Hội</a:t>
            </a:r>
            <a:r>
              <a:rPr lang="en-US" sz="2400" dirty="0">
                <a:solidFill>
                  <a:srgbClr val="000000"/>
                </a:solidFill>
                <a:highlight>
                  <a:srgbClr val="FFFF00"/>
                </a:highlight>
                <a:latin typeface="Arial" panose="020B0604020202020204" pitchFamily="34" charset="0"/>
                <a:ea typeface="Times New Roman" panose="02020603050405020304" pitchFamily="18" charset="0"/>
                <a:cs typeface="Arial" panose="020B0604020202020204" pitchFamily="34" charset="0"/>
              </a:rPr>
              <a:t> </a:t>
            </a:r>
            <a:r>
              <a:rPr lang="en-US" sz="2400" dirty="0" err="1">
                <a:solidFill>
                  <a:srgbClr val="000000"/>
                </a:solidFill>
                <a:highlight>
                  <a:srgbClr val="FFFF00"/>
                </a:highlight>
                <a:latin typeface="Arial" panose="020B0604020202020204" pitchFamily="34" charset="0"/>
                <a:ea typeface="Times New Roman" panose="02020603050405020304" pitchFamily="18" charset="0"/>
                <a:cs typeface="Arial" panose="020B0604020202020204" pitchFamily="34" charset="0"/>
              </a:rPr>
              <a:t>Đồng</a:t>
            </a:r>
            <a:r>
              <a:rPr lang="en-US" sz="2400" dirty="0">
                <a:solidFill>
                  <a:srgbClr val="000000"/>
                </a:solidFill>
                <a:highlight>
                  <a:srgbClr val="FFFF00"/>
                </a:highlight>
                <a:latin typeface="Arial" panose="020B0604020202020204" pitchFamily="34" charset="0"/>
                <a:ea typeface="Times New Roman" panose="02020603050405020304" pitchFamily="18" charset="0"/>
                <a:cs typeface="Arial" panose="020B0604020202020204" pitchFamily="34" charset="0"/>
              </a:rPr>
              <a:t> </a:t>
            </a:r>
            <a:r>
              <a:rPr lang="en-US" sz="2400" dirty="0" err="1">
                <a:solidFill>
                  <a:srgbClr val="000000"/>
                </a:solidFill>
                <a:highlight>
                  <a:srgbClr val="FFFF00"/>
                </a:highlight>
                <a:latin typeface="Arial" panose="020B0604020202020204" pitchFamily="34" charset="0"/>
                <a:ea typeface="Times New Roman" panose="02020603050405020304" pitchFamily="18" charset="0"/>
                <a:cs typeface="Arial" panose="020B0604020202020204" pitchFamily="34" charset="0"/>
              </a:rPr>
              <a:t>Quản</a:t>
            </a:r>
            <a:r>
              <a:rPr lang="en-US" sz="2400" dirty="0">
                <a:solidFill>
                  <a:srgbClr val="000000"/>
                </a:solidFill>
                <a:highlight>
                  <a:srgbClr val="FFFF00"/>
                </a:highlight>
                <a:latin typeface="Arial" panose="020B0604020202020204" pitchFamily="34" charset="0"/>
                <a:ea typeface="Times New Roman" panose="02020603050405020304" pitchFamily="18" charset="0"/>
                <a:cs typeface="Arial" panose="020B0604020202020204" pitchFamily="34" charset="0"/>
              </a:rPr>
              <a:t> </a:t>
            </a:r>
            <a:r>
              <a:rPr lang="en-US" sz="2400" dirty="0" err="1">
                <a:solidFill>
                  <a:srgbClr val="000000"/>
                </a:solidFill>
                <a:highlight>
                  <a:srgbClr val="FFFF00"/>
                </a:highlight>
                <a:latin typeface="Arial" panose="020B0604020202020204" pitchFamily="34" charset="0"/>
                <a:ea typeface="Times New Roman" panose="02020603050405020304" pitchFamily="18" charset="0"/>
                <a:cs typeface="Arial" panose="020B0604020202020204" pitchFamily="34" charset="0"/>
              </a:rPr>
              <a:t>Trị</a:t>
            </a:r>
            <a:endParaRPr lang="en-US" sz="2400" dirty="0">
              <a:solidFill>
                <a:srgbClr val="000000"/>
              </a:solidFill>
              <a:effectLst/>
              <a:latin typeface="Arial" panose="020B0604020202020204" pitchFamily="34" charset="0"/>
              <a:ea typeface="Calibri" panose="020F0502020204030204" pitchFamily="34" charset="0"/>
              <a:cs typeface="Arial" panose="020B0604020202020204" pitchFamily="34" charset="0"/>
            </a:endParaRPr>
          </a:p>
        </p:txBody>
      </p:sp>
      <p:sp>
        <p:nvSpPr>
          <p:cNvPr id="3" name="AutoShape 10">
            <a:extLst>
              <a:ext uri="{FF2B5EF4-FFF2-40B4-BE49-F238E27FC236}">
                <a16:creationId xmlns:a16="http://schemas.microsoft.com/office/drawing/2014/main" id="{D3DD382B-1F2A-4825-9E99-2D1956DF4A90}"/>
              </a:ext>
            </a:extLst>
          </p:cNvPr>
          <p:cNvSpPr>
            <a:spLocks noChangeArrowheads="1"/>
          </p:cNvSpPr>
          <p:nvPr/>
        </p:nvSpPr>
        <p:spPr bwMode="gray">
          <a:xfrm>
            <a:off x="672029" y="835942"/>
            <a:ext cx="10432974" cy="508001"/>
          </a:xfrm>
          <a:prstGeom prst="roundRect">
            <a:avLst>
              <a:gd name="adj" fmla="val 50000"/>
            </a:avLst>
          </a:prstGeom>
          <a:solidFill>
            <a:schemeClr val="bg1"/>
          </a:solidFill>
          <a:ln w="28575" algn="ctr">
            <a:noFill/>
            <a:round/>
            <a:headEnd/>
            <a:tailEnd/>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txBody>
          <a:bodyPr wrap="none" anchor="ctr"/>
          <a:lstStyle>
            <a:lvl1pPr>
              <a:defRPr>
                <a:solidFill>
                  <a:srgbClr val="FFFFFF"/>
                </a:solidFill>
                <a:latin typeface="Times New Roman" pitchFamily="18" charset="0"/>
                <a:cs typeface="Arial" charset="0"/>
              </a:defRPr>
            </a:lvl1pPr>
            <a:lvl2pPr marL="742950" indent="-285750">
              <a:defRPr>
                <a:solidFill>
                  <a:srgbClr val="FFFFFF"/>
                </a:solidFill>
                <a:latin typeface="Times New Roman" pitchFamily="18" charset="0"/>
                <a:cs typeface="Arial" charset="0"/>
              </a:defRPr>
            </a:lvl2pPr>
            <a:lvl3pPr marL="1143000" indent="-228600">
              <a:defRPr>
                <a:solidFill>
                  <a:srgbClr val="FFFFFF"/>
                </a:solidFill>
                <a:latin typeface="Times New Roman" pitchFamily="18" charset="0"/>
                <a:cs typeface="Arial" charset="0"/>
              </a:defRPr>
            </a:lvl3pPr>
            <a:lvl4pPr marL="1600200" indent="-228600">
              <a:defRPr>
                <a:solidFill>
                  <a:srgbClr val="FFFFFF"/>
                </a:solidFill>
                <a:latin typeface="Times New Roman" pitchFamily="18" charset="0"/>
                <a:cs typeface="Arial" charset="0"/>
              </a:defRPr>
            </a:lvl4pPr>
            <a:lvl5pPr marL="2057400" indent="-228600">
              <a:defRPr>
                <a:solidFill>
                  <a:srgbClr val="FFFFFF"/>
                </a:solidFill>
                <a:latin typeface="Times New Roman" pitchFamily="18" charset="0"/>
                <a:cs typeface="Arial" charset="0"/>
              </a:defRPr>
            </a:lvl5pPr>
            <a:lvl6pPr marL="2514600" indent="-228600" eaLnBrk="0" fontAlgn="base" hangingPunct="0">
              <a:spcBef>
                <a:spcPct val="0"/>
              </a:spcBef>
              <a:spcAft>
                <a:spcPct val="0"/>
              </a:spcAft>
              <a:defRPr>
                <a:solidFill>
                  <a:srgbClr val="FFFFFF"/>
                </a:solidFill>
                <a:latin typeface="Times New Roman" pitchFamily="18" charset="0"/>
                <a:cs typeface="Arial" charset="0"/>
              </a:defRPr>
            </a:lvl6pPr>
            <a:lvl7pPr marL="2971800" indent="-228600" eaLnBrk="0" fontAlgn="base" hangingPunct="0">
              <a:spcBef>
                <a:spcPct val="0"/>
              </a:spcBef>
              <a:spcAft>
                <a:spcPct val="0"/>
              </a:spcAft>
              <a:defRPr>
                <a:solidFill>
                  <a:srgbClr val="FFFFFF"/>
                </a:solidFill>
                <a:latin typeface="Times New Roman" pitchFamily="18" charset="0"/>
                <a:cs typeface="Arial" charset="0"/>
              </a:defRPr>
            </a:lvl7pPr>
            <a:lvl8pPr marL="3429000" indent="-228600" eaLnBrk="0" fontAlgn="base" hangingPunct="0">
              <a:spcBef>
                <a:spcPct val="0"/>
              </a:spcBef>
              <a:spcAft>
                <a:spcPct val="0"/>
              </a:spcAft>
              <a:defRPr>
                <a:solidFill>
                  <a:srgbClr val="FFFFFF"/>
                </a:solidFill>
                <a:latin typeface="Times New Roman" pitchFamily="18" charset="0"/>
                <a:cs typeface="Arial" charset="0"/>
              </a:defRPr>
            </a:lvl8pPr>
            <a:lvl9pPr marL="3886200" indent="-228600" eaLnBrk="0" fontAlgn="base" hangingPunct="0">
              <a:spcBef>
                <a:spcPct val="0"/>
              </a:spcBef>
              <a:spcAft>
                <a:spcPct val="0"/>
              </a:spcAft>
              <a:defRPr>
                <a:solidFill>
                  <a:srgbClr val="FFFFFF"/>
                </a:solidFill>
                <a:latin typeface="Times New Roman" pitchFamily="18" charset="0"/>
                <a:cs typeface="Arial" charset="0"/>
              </a:defRPr>
            </a:lvl9pPr>
          </a:lstStyle>
          <a:p>
            <a:pPr algn="ctr">
              <a:defRPr/>
            </a:pPr>
            <a:r>
              <a:rPr lang="en-US" sz="2400" b="1" dirty="0" err="1">
                <a:solidFill>
                  <a:srgbClr val="CC0099"/>
                </a:solidFill>
                <a:effectLst>
                  <a:outerShdw blurRad="38100" dist="38100" dir="2700000" algn="tl">
                    <a:srgbClr val="C0C0C0"/>
                  </a:outerShdw>
                </a:effectLst>
                <a:latin typeface="Arial" panose="020B0604020202020204" pitchFamily="34" charset="0"/>
                <a:cs typeface="Arial" panose="020B0604020202020204" pitchFamily="34" charset="0"/>
              </a:rPr>
              <a:t>Phần</a:t>
            </a:r>
            <a:r>
              <a:rPr lang="en-US" sz="2400" b="1" dirty="0">
                <a:solidFill>
                  <a:srgbClr val="CC0099"/>
                </a:solidFill>
                <a:effectLst>
                  <a:outerShdw blurRad="38100" dist="38100" dir="2700000" algn="tl">
                    <a:srgbClr val="C0C0C0"/>
                  </a:outerShdw>
                </a:effectLst>
                <a:latin typeface="Arial" panose="020B0604020202020204" pitchFamily="34" charset="0"/>
                <a:cs typeface="Arial" panose="020B0604020202020204" pitchFamily="34" charset="0"/>
              </a:rPr>
              <a:t> III – TỜ TRÌNH KẾ HOẠCH PHÁT HÀNH CỔ PHIẾU RIÊNG LẺ</a:t>
            </a:r>
          </a:p>
        </p:txBody>
      </p:sp>
    </p:spTree>
    <p:extLst>
      <p:ext uri="{BB962C8B-B14F-4D97-AF65-F5344CB8AC3E}">
        <p14:creationId xmlns:p14="http://schemas.microsoft.com/office/powerpoint/2010/main" val="187051018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a:extLst>
              <a:ext uri="{FF2B5EF4-FFF2-40B4-BE49-F238E27FC236}">
                <a16:creationId xmlns:a16="http://schemas.microsoft.com/office/drawing/2014/main" id="{98ADE758-EA6A-4330-8748-C1B0F4406FF0}"/>
              </a:ext>
            </a:extLst>
          </p:cNvPr>
          <p:cNvGraphicFramePr>
            <a:graphicFrameLocks noGrp="1"/>
          </p:cNvGraphicFramePr>
          <p:nvPr>
            <p:extLst>
              <p:ext uri="{D42A27DB-BD31-4B8C-83A1-F6EECF244321}">
                <p14:modId xmlns:p14="http://schemas.microsoft.com/office/powerpoint/2010/main" val="1629737526"/>
              </p:ext>
            </p:extLst>
          </p:nvPr>
        </p:nvGraphicFramePr>
        <p:xfrm>
          <a:off x="0" y="694958"/>
          <a:ext cx="12192000" cy="6044059"/>
        </p:xfrm>
        <a:graphic>
          <a:graphicData uri="http://schemas.openxmlformats.org/drawingml/2006/table">
            <a:tbl>
              <a:tblPr firstRow="1" firstCol="1" bandRow="1">
                <a:tableStyleId>{5940675A-B579-460E-94D1-54222C63F5DA}</a:tableStyleId>
              </a:tblPr>
              <a:tblGrid>
                <a:gridCol w="423231">
                  <a:extLst>
                    <a:ext uri="{9D8B030D-6E8A-4147-A177-3AD203B41FA5}">
                      <a16:colId xmlns:a16="http://schemas.microsoft.com/office/drawing/2014/main" val="379080149"/>
                    </a:ext>
                  </a:extLst>
                </a:gridCol>
                <a:gridCol w="2430138">
                  <a:extLst>
                    <a:ext uri="{9D8B030D-6E8A-4147-A177-3AD203B41FA5}">
                      <a16:colId xmlns:a16="http://schemas.microsoft.com/office/drawing/2014/main" val="764340548"/>
                    </a:ext>
                  </a:extLst>
                </a:gridCol>
                <a:gridCol w="2137272">
                  <a:extLst>
                    <a:ext uri="{9D8B030D-6E8A-4147-A177-3AD203B41FA5}">
                      <a16:colId xmlns:a16="http://schemas.microsoft.com/office/drawing/2014/main" val="3842851742"/>
                    </a:ext>
                  </a:extLst>
                </a:gridCol>
                <a:gridCol w="1023681">
                  <a:extLst>
                    <a:ext uri="{9D8B030D-6E8A-4147-A177-3AD203B41FA5}">
                      <a16:colId xmlns:a16="http://schemas.microsoft.com/office/drawing/2014/main" val="3540354565"/>
                    </a:ext>
                  </a:extLst>
                </a:gridCol>
                <a:gridCol w="2129229">
                  <a:extLst>
                    <a:ext uri="{9D8B030D-6E8A-4147-A177-3AD203B41FA5}">
                      <a16:colId xmlns:a16="http://schemas.microsoft.com/office/drawing/2014/main" val="1868418762"/>
                    </a:ext>
                  </a:extLst>
                </a:gridCol>
                <a:gridCol w="1066550">
                  <a:extLst>
                    <a:ext uri="{9D8B030D-6E8A-4147-A177-3AD203B41FA5}">
                      <a16:colId xmlns:a16="http://schemas.microsoft.com/office/drawing/2014/main" val="2660864058"/>
                    </a:ext>
                  </a:extLst>
                </a:gridCol>
                <a:gridCol w="2082188">
                  <a:extLst>
                    <a:ext uri="{9D8B030D-6E8A-4147-A177-3AD203B41FA5}">
                      <a16:colId xmlns:a16="http://schemas.microsoft.com/office/drawing/2014/main" val="1967677960"/>
                    </a:ext>
                  </a:extLst>
                </a:gridCol>
                <a:gridCol w="899711">
                  <a:extLst>
                    <a:ext uri="{9D8B030D-6E8A-4147-A177-3AD203B41FA5}">
                      <a16:colId xmlns:a16="http://schemas.microsoft.com/office/drawing/2014/main" val="2264001828"/>
                    </a:ext>
                  </a:extLst>
                </a:gridCol>
              </a:tblGrid>
              <a:tr h="388987">
                <a:tc rowSpan="2">
                  <a:txBody>
                    <a:bodyPr/>
                    <a:lstStyle/>
                    <a:p>
                      <a:pPr marL="0" marR="0" algn="ctr">
                        <a:lnSpc>
                          <a:spcPts val="3000"/>
                        </a:lnSpc>
                        <a:spcBef>
                          <a:spcPts val="0"/>
                        </a:spcBef>
                        <a:spcAft>
                          <a:spcPts val="0"/>
                        </a:spcAft>
                      </a:pPr>
                      <a:r>
                        <a:rPr lang="en-US" sz="1800" b="1" dirty="0">
                          <a:effectLst/>
                          <a:latin typeface="Arial" panose="020B0604020202020204" pitchFamily="34" charset="0"/>
                          <a:cs typeface="Arial" panose="020B0604020202020204" pitchFamily="34" charset="0"/>
                        </a:rPr>
                        <a:t> </a:t>
                      </a:r>
                      <a:endParaRPr lang="en-US" sz="1800" b="1" dirty="0">
                        <a:solidFill>
                          <a:srgbClr val="000000"/>
                        </a:solidFill>
                        <a:effectLst/>
                        <a:latin typeface="Arial" panose="020B0604020202020204" pitchFamily="34" charset="0"/>
                        <a:ea typeface="Calibri" panose="020F0502020204030204" pitchFamily="34" charset="0"/>
                        <a:cs typeface="Arial" panose="020B0604020202020204" pitchFamily="34" charset="0"/>
                      </a:endParaRPr>
                    </a:p>
                  </a:txBody>
                  <a:tcPr marL="59875" marR="59875" marT="0" marB="0" anchor="ctr">
                    <a:solidFill>
                      <a:schemeClr val="accent4">
                        <a:lumMod val="20000"/>
                        <a:lumOff val="80000"/>
                      </a:schemeClr>
                    </a:solidFill>
                  </a:tcPr>
                </a:tc>
                <a:tc rowSpan="2">
                  <a:txBody>
                    <a:bodyPr/>
                    <a:lstStyle/>
                    <a:p>
                      <a:r>
                        <a:rPr lang="en-US" sz="1600" b="1" kern="1200" dirty="0">
                          <a:solidFill>
                            <a:schemeClr val="tx1"/>
                          </a:solidFill>
                          <a:effectLst/>
                          <a:latin typeface="+mn-lt"/>
                          <a:ea typeface="+mn-ea"/>
                          <a:cs typeface="+mn-cs"/>
                        </a:rPr>
                        <a:t>VỐN ĐIỀU LỆ &amp; CƠ CẤU </a:t>
                      </a:r>
                    </a:p>
                    <a:p>
                      <a:r>
                        <a:rPr lang="en-US" sz="1600" b="1" kern="1200" dirty="0">
                          <a:solidFill>
                            <a:schemeClr val="tx1"/>
                          </a:solidFill>
                          <a:effectLst/>
                          <a:latin typeface="+mn-lt"/>
                          <a:ea typeface="+mn-ea"/>
                          <a:cs typeface="+mn-cs"/>
                        </a:rPr>
                        <a:t>CỔ ĐÔNG SAU KHI </a:t>
                      </a:r>
                    </a:p>
                    <a:p>
                      <a:r>
                        <a:rPr lang="en-US" sz="1600" b="1" kern="1200" dirty="0">
                          <a:solidFill>
                            <a:schemeClr val="tx1"/>
                          </a:solidFill>
                          <a:effectLst/>
                          <a:latin typeface="+mn-lt"/>
                          <a:ea typeface="+mn-ea"/>
                          <a:cs typeface="+mn-cs"/>
                        </a:rPr>
                        <a:t>PHÁT HÀNH RIÊNG LẺ VÀ CHUYỂN NHƯỢNG</a:t>
                      </a:r>
                      <a:endParaRPr lang="en-US" sz="1600" kern="1200" dirty="0">
                        <a:solidFill>
                          <a:schemeClr val="tx1"/>
                        </a:solidFill>
                        <a:effectLst/>
                        <a:latin typeface="+mn-lt"/>
                        <a:ea typeface="+mn-ea"/>
                        <a:cs typeface="+mn-cs"/>
                      </a:endParaRPr>
                    </a:p>
                  </a:txBody>
                  <a:tcPr marL="59875" marR="59875" marT="0" marB="0" anchor="ctr">
                    <a:solidFill>
                      <a:schemeClr val="accent4">
                        <a:lumMod val="20000"/>
                        <a:lumOff val="80000"/>
                      </a:schemeClr>
                    </a:solidFill>
                  </a:tcPr>
                </a:tc>
                <a:tc gridSpan="2">
                  <a:txBody>
                    <a:bodyPr/>
                    <a:lstStyle/>
                    <a:p>
                      <a:pPr marL="0" marR="0" algn="ctr">
                        <a:lnSpc>
                          <a:spcPts val="2400"/>
                        </a:lnSpc>
                        <a:spcBef>
                          <a:spcPts val="0"/>
                        </a:spcBef>
                        <a:spcAft>
                          <a:spcPts val="0"/>
                        </a:spcAft>
                      </a:pPr>
                      <a:r>
                        <a:rPr lang="en-US" sz="1800" b="1" dirty="0">
                          <a:effectLst/>
                          <a:latin typeface="Arial" panose="020B0604020202020204" pitchFamily="34" charset="0"/>
                          <a:cs typeface="Arial" panose="020B0604020202020204" pitchFamily="34" charset="0"/>
                        </a:rPr>
                        <a:t>HIỆN NAY</a:t>
                      </a:r>
                      <a:endParaRPr lang="en-US" sz="1800" b="1" dirty="0">
                        <a:solidFill>
                          <a:srgbClr val="000000"/>
                        </a:solidFill>
                        <a:effectLst/>
                        <a:latin typeface="Arial" panose="020B0604020202020204" pitchFamily="34" charset="0"/>
                        <a:ea typeface="Calibri" panose="020F0502020204030204" pitchFamily="34" charset="0"/>
                        <a:cs typeface="Arial" panose="020B0604020202020204" pitchFamily="34" charset="0"/>
                      </a:endParaRPr>
                    </a:p>
                  </a:txBody>
                  <a:tcPr marL="59875" marR="59875" marT="0" marB="0" anchor="ctr">
                    <a:solidFill>
                      <a:schemeClr val="accent4">
                        <a:lumMod val="20000"/>
                        <a:lumOff val="80000"/>
                      </a:schemeClr>
                    </a:solidFill>
                  </a:tcPr>
                </a:tc>
                <a:tc hMerge="1">
                  <a:txBody>
                    <a:bodyPr/>
                    <a:lstStyle/>
                    <a:p>
                      <a:endParaRPr lang="en-US"/>
                    </a:p>
                  </a:txBody>
                  <a:tcPr/>
                </a:tc>
                <a:tc gridSpan="2">
                  <a:txBody>
                    <a:bodyPr/>
                    <a:lstStyle/>
                    <a:p>
                      <a:pPr marL="0" marR="0" algn="ctr">
                        <a:lnSpc>
                          <a:spcPts val="2400"/>
                        </a:lnSpc>
                        <a:spcBef>
                          <a:spcPts val="0"/>
                        </a:spcBef>
                        <a:spcAft>
                          <a:spcPts val="0"/>
                        </a:spcAft>
                      </a:pPr>
                      <a:r>
                        <a:rPr lang="en-US" sz="1800" b="1">
                          <a:effectLst/>
                          <a:latin typeface="Arial" panose="020B0604020202020204" pitchFamily="34" charset="0"/>
                          <a:cs typeface="Arial" panose="020B0604020202020204" pitchFamily="34" charset="0"/>
                        </a:rPr>
                        <a:t>ĐỢT 1 - Tháng 8/2023</a:t>
                      </a:r>
                      <a:endParaRPr lang="en-US" sz="1800" b="1">
                        <a:solidFill>
                          <a:srgbClr val="000000"/>
                        </a:solidFill>
                        <a:effectLst/>
                        <a:latin typeface="Arial" panose="020B0604020202020204" pitchFamily="34" charset="0"/>
                        <a:ea typeface="Calibri" panose="020F0502020204030204" pitchFamily="34" charset="0"/>
                        <a:cs typeface="Arial" panose="020B0604020202020204" pitchFamily="34" charset="0"/>
                      </a:endParaRPr>
                    </a:p>
                  </a:txBody>
                  <a:tcPr marL="59875" marR="59875" marT="0" marB="0" anchor="ctr">
                    <a:solidFill>
                      <a:schemeClr val="accent4">
                        <a:lumMod val="20000"/>
                        <a:lumOff val="80000"/>
                      </a:schemeClr>
                    </a:solidFill>
                  </a:tcPr>
                </a:tc>
                <a:tc hMerge="1">
                  <a:txBody>
                    <a:bodyPr/>
                    <a:lstStyle/>
                    <a:p>
                      <a:endParaRPr lang="en-US"/>
                    </a:p>
                  </a:txBody>
                  <a:tcPr/>
                </a:tc>
                <a:tc gridSpan="2">
                  <a:txBody>
                    <a:bodyPr/>
                    <a:lstStyle/>
                    <a:p>
                      <a:pPr algn="ctr">
                        <a:lnSpc>
                          <a:spcPts val="2400"/>
                        </a:lnSpc>
                      </a:pPr>
                      <a:r>
                        <a:rPr lang="en-US" sz="1800" b="1">
                          <a:effectLst/>
                          <a:latin typeface="Arial" panose="020B0604020202020204" pitchFamily="34" charset="0"/>
                          <a:cs typeface="Arial" panose="020B0604020202020204" pitchFamily="34" charset="0"/>
                        </a:rPr>
                        <a:t>ĐỢT 2 - Tháng 9/2024</a:t>
                      </a:r>
                      <a:endParaRPr lang="en-US" sz="1800" b="1">
                        <a:latin typeface="Arial" panose="020B0604020202020204" pitchFamily="34" charset="0"/>
                        <a:cs typeface="Arial" panose="020B0604020202020204" pitchFamily="34" charset="0"/>
                      </a:endParaRPr>
                    </a:p>
                  </a:txBody>
                  <a:tcPr marL="59875" marR="59875" marT="0" marB="0" anchor="ctr">
                    <a:solidFill>
                      <a:schemeClr val="accent4">
                        <a:lumMod val="20000"/>
                        <a:lumOff val="80000"/>
                      </a:schemeClr>
                    </a:solidFill>
                  </a:tcPr>
                </a:tc>
                <a:tc hMerge="1">
                  <a:txBody>
                    <a:bodyPr/>
                    <a:lstStyle/>
                    <a:p>
                      <a:pPr marL="0" marR="0" algn="ctr">
                        <a:lnSpc>
                          <a:spcPts val="1700"/>
                        </a:lnSpc>
                        <a:spcBef>
                          <a:spcPts val="0"/>
                        </a:spcBef>
                        <a:spcAft>
                          <a:spcPts val="0"/>
                        </a:spcAft>
                      </a:pPr>
                      <a:endParaRPr lang="en-US" sz="2000">
                        <a:solidFill>
                          <a:srgbClr val="000000"/>
                        </a:solidFill>
                        <a:effectLst/>
                        <a:latin typeface="Arial" panose="020B0604020202020204" pitchFamily="34" charset="0"/>
                        <a:ea typeface="Calibri" panose="020F0502020204030204" pitchFamily="34" charset="0"/>
                        <a:cs typeface="Arial" panose="020B0604020202020204" pitchFamily="34" charset="0"/>
                      </a:endParaRPr>
                    </a:p>
                  </a:txBody>
                  <a:tcPr marL="59875" marR="59875" marT="0" marB="0" anchor="b"/>
                </a:tc>
                <a:extLst>
                  <a:ext uri="{0D108BD9-81ED-4DB2-BD59-A6C34878D82A}">
                    <a16:rowId xmlns:a16="http://schemas.microsoft.com/office/drawing/2014/main" val="9698560"/>
                  </a:ext>
                </a:extLst>
              </a:tr>
              <a:tr h="612855">
                <a:tc vMerge="1">
                  <a:txBody>
                    <a:bodyPr/>
                    <a:lstStyle/>
                    <a:p>
                      <a:endParaRPr lang="en-US"/>
                    </a:p>
                  </a:txBody>
                  <a:tcPr/>
                </a:tc>
                <a:tc vMerge="1">
                  <a:txBody>
                    <a:bodyPr/>
                    <a:lstStyle/>
                    <a:p>
                      <a:endParaRPr lang="en-US"/>
                    </a:p>
                  </a:txBody>
                  <a:tcPr/>
                </a:tc>
                <a:tc>
                  <a:txBody>
                    <a:bodyPr/>
                    <a:lstStyle/>
                    <a:p>
                      <a:pPr algn="ctr">
                        <a:lnSpc>
                          <a:spcPts val="2400"/>
                        </a:lnSpc>
                      </a:pPr>
                      <a:r>
                        <a:rPr lang="en-US" sz="1800" b="1" dirty="0" err="1">
                          <a:effectLst/>
                          <a:latin typeface="Arial" panose="020B0604020202020204" pitchFamily="34" charset="0"/>
                          <a:cs typeface="Arial" panose="020B0604020202020204" pitchFamily="34" charset="0"/>
                        </a:rPr>
                        <a:t>Số</a:t>
                      </a:r>
                      <a:r>
                        <a:rPr lang="en-US" sz="1800" b="1" dirty="0">
                          <a:effectLst/>
                          <a:latin typeface="Arial" panose="020B0604020202020204" pitchFamily="34" charset="0"/>
                          <a:cs typeface="Arial" panose="020B0604020202020204" pitchFamily="34" charset="0"/>
                        </a:rPr>
                        <a:t> </a:t>
                      </a:r>
                      <a:r>
                        <a:rPr lang="en-US" sz="1800" b="1" dirty="0" err="1">
                          <a:effectLst/>
                          <a:latin typeface="Arial" panose="020B0604020202020204" pitchFamily="34" charset="0"/>
                          <a:cs typeface="Arial" panose="020B0604020202020204" pitchFamily="34" charset="0"/>
                        </a:rPr>
                        <a:t>cổ</a:t>
                      </a:r>
                      <a:r>
                        <a:rPr lang="en-US" sz="1800" b="1" dirty="0">
                          <a:effectLst/>
                          <a:latin typeface="Arial" panose="020B0604020202020204" pitchFamily="34" charset="0"/>
                          <a:cs typeface="Arial" panose="020B0604020202020204" pitchFamily="34" charset="0"/>
                        </a:rPr>
                        <a:t> </a:t>
                      </a:r>
                      <a:r>
                        <a:rPr lang="en-US" sz="1800" b="1" dirty="0" err="1">
                          <a:effectLst/>
                          <a:latin typeface="Arial" panose="020B0604020202020204" pitchFamily="34" charset="0"/>
                          <a:cs typeface="Arial" panose="020B0604020202020204" pitchFamily="34" charset="0"/>
                        </a:rPr>
                        <a:t>phần</a:t>
                      </a:r>
                      <a:endParaRPr lang="en-US" sz="1800" b="1" dirty="0">
                        <a:latin typeface="Arial" panose="020B0604020202020204" pitchFamily="34" charset="0"/>
                        <a:cs typeface="Arial" panose="020B0604020202020204" pitchFamily="34" charset="0"/>
                      </a:endParaRPr>
                    </a:p>
                  </a:txBody>
                  <a:tcPr marL="59875" marR="59875" marT="0" marB="0" anchor="ctr">
                    <a:solidFill>
                      <a:schemeClr val="accent4">
                        <a:lumMod val="20000"/>
                        <a:lumOff val="80000"/>
                      </a:schemeClr>
                    </a:solidFill>
                  </a:tcPr>
                </a:tc>
                <a:tc>
                  <a:txBody>
                    <a:bodyPr/>
                    <a:lstStyle/>
                    <a:p>
                      <a:pPr marL="0" marR="0" algn="ctr">
                        <a:lnSpc>
                          <a:spcPts val="2400"/>
                        </a:lnSpc>
                        <a:spcBef>
                          <a:spcPts val="0"/>
                        </a:spcBef>
                        <a:spcAft>
                          <a:spcPts val="0"/>
                        </a:spcAft>
                      </a:pPr>
                      <a:r>
                        <a:rPr lang="en-US" sz="1800" b="1" dirty="0" err="1">
                          <a:effectLst/>
                          <a:latin typeface="Arial" panose="020B0604020202020204" pitchFamily="34" charset="0"/>
                          <a:cs typeface="Arial" panose="020B0604020202020204" pitchFamily="34" charset="0"/>
                        </a:rPr>
                        <a:t>Tỷ</a:t>
                      </a:r>
                      <a:r>
                        <a:rPr lang="en-US" sz="1800" b="1" dirty="0">
                          <a:effectLst/>
                          <a:latin typeface="Arial" panose="020B0604020202020204" pitchFamily="34" charset="0"/>
                          <a:cs typeface="Arial" panose="020B0604020202020204" pitchFamily="34" charset="0"/>
                        </a:rPr>
                        <a:t> </a:t>
                      </a:r>
                      <a:r>
                        <a:rPr lang="en-US" sz="1800" b="1" dirty="0" err="1">
                          <a:effectLst/>
                          <a:latin typeface="Arial" panose="020B0604020202020204" pitchFamily="34" charset="0"/>
                          <a:cs typeface="Arial" panose="020B0604020202020204" pitchFamily="34" charset="0"/>
                        </a:rPr>
                        <a:t>lệ</a:t>
                      </a:r>
                      <a:endParaRPr lang="en-US" sz="1800" b="1" dirty="0">
                        <a:effectLst/>
                        <a:latin typeface="Arial" panose="020B0604020202020204" pitchFamily="34" charset="0"/>
                        <a:cs typeface="Arial" panose="020B0604020202020204" pitchFamily="34" charset="0"/>
                      </a:endParaRPr>
                    </a:p>
                    <a:p>
                      <a:pPr marL="0" marR="0" algn="ctr">
                        <a:lnSpc>
                          <a:spcPts val="2400"/>
                        </a:lnSpc>
                        <a:spcBef>
                          <a:spcPts val="0"/>
                        </a:spcBef>
                        <a:spcAft>
                          <a:spcPts val="0"/>
                        </a:spcAft>
                      </a:pPr>
                      <a:r>
                        <a:rPr lang="en-US" sz="1800" b="1" dirty="0" err="1">
                          <a:effectLst/>
                          <a:latin typeface="Arial" panose="020B0604020202020204" pitchFamily="34" charset="0"/>
                          <a:cs typeface="Arial" panose="020B0604020202020204" pitchFamily="34" charset="0"/>
                        </a:rPr>
                        <a:t>sở</a:t>
                      </a:r>
                      <a:r>
                        <a:rPr lang="en-US" sz="1800" b="1" dirty="0">
                          <a:effectLst/>
                          <a:latin typeface="Arial" panose="020B0604020202020204" pitchFamily="34" charset="0"/>
                          <a:cs typeface="Arial" panose="020B0604020202020204" pitchFamily="34" charset="0"/>
                        </a:rPr>
                        <a:t> </a:t>
                      </a:r>
                      <a:r>
                        <a:rPr lang="en-US" sz="1800" b="1" dirty="0" err="1">
                          <a:effectLst/>
                          <a:latin typeface="Arial" panose="020B0604020202020204" pitchFamily="34" charset="0"/>
                          <a:cs typeface="Arial" panose="020B0604020202020204" pitchFamily="34" charset="0"/>
                        </a:rPr>
                        <a:t>hữu</a:t>
                      </a:r>
                      <a:endParaRPr lang="en-US" sz="1800" b="1" dirty="0">
                        <a:latin typeface="Arial" panose="020B0604020202020204" pitchFamily="34" charset="0"/>
                        <a:cs typeface="Arial" panose="020B0604020202020204" pitchFamily="34" charset="0"/>
                      </a:endParaRPr>
                    </a:p>
                  </a:txBody>
                  <a:tcPr marL="59875" marR="59875" marT="0" marB="0" anchor="ctr">
                    <a:solidFill>
                      <a:schemeClr val="accent4">
                        <a:lumMod val="20000"/>
                        <a:lumOff val="80000"/>
                      </a:schemeClr>
                    </a:solidFill>
                  </a:tcPr>
                </a:tc>
                <a:tc>
                  <a:txBody>
                    <a:bodyPr/>
                    <a:lstStyle/>
                    <a:p>
                      <a:pPr marL="0" marR="0" algn="ctr">
                        <a:lnSpc>
                          <a:spcPts val="2400"/>
                        </a:lnSpc>
                        <a:spcBef>
                          <a:spcPts val="0"/>
                        </a:spcBef>
                        <a:spcAft>
                          <a:spcPts val="0"/>
                        </a:spcAft>
                      </a:pPr>
                      <a:r>
                        <a:rPr lang="en-US" sz="1800" b="1" dirty="0" err="1">
                          <a:effectLst/>
                          <a:latin typeface="Arial" panose="020B0604020202020204" pitchFamily="34" charset="0"/>
                          <a:cs typeface="Arial" panose="020B0604020202020204" pitchFamily="34" charset="0"/>
                        </a:rPr>
                        <a:t>Số</a:t>
                      </a:r>
                      <a:r>
                        <a:rPr lang="en-US" sz="1800" b="1" dirty="0">
                          <a:effectLst/>
                          <a:latin typeface="Arial" panose="020B0604020202020204" pitchFamily="34" charset="0"/>
                          <a:cs typeface="Arial" panose="020B0604020202020204" pitchFamily="34" charset="0"/>
                        </a:rPr>
                        <a:t> </a:t>
                      </a:r>
                      <a:r>
                        <a:rPr lang="en-US" sz="1800" b="1" dirty="0" err="1">
                          <a:effectLst/>
                          <a:latin typeface="Arial" panose="020B0604020202020204" pitchFamily="34" charset="0"/>
                          <a:cs typeface="Arial" panose="020B0604020202020204" pitchFamily="34" charset="0"/>
                        </a:rPr>
                        <a:t>cổ</a:t>
                      </a:r>
                      <a:r>
                        <a:rPr lang="en-US" sz="1800" b="1" dirty="0">
                          <a:effectLst/>
                          <a:latin typeface="Arial" panose="020B0604020202020204" pitchFamily="34" charset="0"/>
                          <a:cs typeface="Arial" panose="020B0604020202020204" pitchFamily="34" charset="0"/>
                        </a:rPr>
                        <a:t> </a:t>
                      </a:r>
                      <a:r>
                        <a:rPr lang="en-US" sz="1800" b="1" dirty="0" err="1">
                          <a:effectLst/>
                          <a:latin typeface="Arial" panose="020B0604020202020204" pitchFamily="34" charset="0"/>
                          <a:cs typeface="Arial" panose="020B0604020202020204" pitchFamily="34" charset="0"/>
                        </a:rPr>
                        <a:t>phần</a:t>
                      </a:r>
                      <a:endParaRPr lang="en-US" sz="1800" b="1" dirty="0">
                        <a:solidFill>
                          <a:srgbClr val="000000"/>
                        </a:solidFill>
                        <a:effectLst/>
                        <a:latin typeface="Arial" panose="020B0604020202020204" pitchFamily="34" charset="0"/>
                        <a:ea typeface="Calibri" panose="020F0502020204030204" pitchFamily="34" charset="0"/>
                        <a:cs typeface="Arial" panose="020B0604020202020204" pitchFamily="34" charset="0"/>
                      </a:endParaRPr>
                    </a:p>
                  </a:txBody>
                  <a:tcPr marL="59875" marR="59875" marT="0" marB="0" anchor="ctr">
                    <a:solidFill>
                      <a:schemeClr val="accent4">
                        <a:lumMod val="20000"/>
                        <a:lumOff val="80000"/>
                      </a:schemeClr>
                    </a:solidFill>
                  </a:tcPr>
                </a:tc>
                <a:tc>
                  <a:txBody>
                    <a:bodyPr/>
                    <a:lstStyle/>
                    <a:p>
                      <a:pPr marL="0" marR="0" algn="ctr">
                        <a:lnSpc>
                          <a:spcPts val="2400"/>
                        </a:lnSpc>
                        <a:spcBef>
                          <a:spcPts val="0"/>
                        </a:spcBef>
                        <a:spcAft>
                          <a:spcPts val="0"/>
                        </a:spcAft>
                      </a:pPr>
                      <a:r>
                        <a:rPr lang="en-US" sz="1800" b="1" dirty="0" err="1">
                          <a:effectLst/>
                          <a:latin typeface="Arial" panose="020B0604020202020204" pitchFamily="34" charset="0"/>
                          <a:cs typeface="Arial" panose="020B0604020202020204" pitchFamily="34" charset="0"/>
                        </a:rPr>
                        <a:t>Tỷ</a:t>
                      </a:r>
                      <a:r>
                        <a:rPr lang="en-US" sz="1800" b="1" dirty="0">
                          <a:effectLst/>
                          <a:latin typeface="Arial" panose="020B0604020202020204" pitchFamily="34" charset="0"/>
                          <a:cs typeface="Arial" panose="020B0604020202020204" pitchFamily="34" charset="0"/>
                        </a:rPr>
                        <a:t> </a:t>
                      </a:r>
                      <a:r>
                        <a:rPr lang="en-US" sz="1800" b="1" dirty="0" err="1">
                          <a:effectLst/>
                          <a:latin typeface="Arial" panose="020B0604020202020204" pitchFamily="34" charset="0"/>
                          <a:cs typeface="Arial" panose="020B0604020202020204" pitchFamily="34" charset="0"/>
                        </a:rPr>
                        <a:t>lệ</a:t>
                      </a:r>
                      <a:endParaRPr lang="en-US" sz="1800" b="1" dirty="0">
                        <a:effectLst/>
                        <a:latin typeface="Arial" panose="020B0604020202020204" pitchFamily="34" charset="0"/>
                        <a:cs typeface="Arial" panose="020B0604020202020204" pitchFamily="34" charset="0"/>
                      </a:endParaRPr>
                    </a:p>
                    <a:p>
                      <a:pPr marL="0" marR="0" algn="ctr">
                        <a:lnSpc>
                          <a:spcPts val="2400"/>
                        </a:lnSpc>
                        <a:spcBef>
                          <a:spcPts val="0"/>
                        </a:spcBef>
                        <a:spcAft>
                          <a:spcPts val="0"/>
                        </a:spcAft>
                      </a:pPr>
                      <a:r>
                        <a:rPr lang="en-US" sz="1800" b="1" dirty="0" err="1">
                          <a:effectLst/>
                          <a:latin typeface="Arial" panose="020B0604020202020204" pitchFamily="34" charset="0"/>
                          <a:cs typeface="Arial" panose="020B0604020202020204" pitchFamily="34" charset="0"/>
                        </a:rPr>
                        <a:t>sở</a:t>
                      </a:r>
                      <a:r>
                        <a:rPr lang="en-US" sz="1800" b="1" dirty="0">
                          <a:effectLst/>
                          <a:latin typeface="Arial" panose="020B0604020202020204" pitchFamily="34" charset="0"/>
                          <a:cs typeface="Arial" panose="020B0604020202020204" pitchFamily="34" charset="0"/>
                        </a:rPr>
                        <a:t> </a:t>
                      </a:r>
                      <a:r>
                        <a:rPr lang="en-US" sz="1800" b="1" dirty="0" err="1">
                          <a:effectLst/>
                          <a:latin typeface="Arial" panose="020B0604020202020204" pitchFamily="34" charset="0"/>
                          <a:cs typeface="Arial" panose="020B0604020202020204" pitchFamily="34" charset="0"/>
                        </a:rPr>
                        <a:t>hữu</a:t>
                      </a:r>
                      <a:endParaRPr lang="en-US" sz="1800" b="1" dirty="0">
                        <a:solidFill>
                          <a:srgbClr val="000000"/>
                        </a:solidFill>
                        <a:effectLst/>
                        <a:latin typeface="Arial" panose="020B0604020202020204" pitchFamily="34" charset="0"/>
                        <a:ea typeface="Calibri" panose="020F0502020204030204" pitchFamily="34" charset="0"/>
                        <a:cs typeface="Arial" panose="020B0604020202020204" pitchFamily="34" charset="0"/>
                      </a:endParaRPr>
                    </a:p>
                  </a:txBody>
                  <a:tcPr marL="59875" marR="59875" marT="0" marB="0" anchor="ctr">
                    <a:solidFill>
                      <a:schemeClr val="accent4">
                        <a:lumMod val="20000"/>
                        <a:lumOff val="80000"/>
                      </a:schemeClr>
                    </a:solidFill>
                  </a:tcPr>
                </a:tc>
                <a:tc>
                  <a:txBody>
                    <a:bodyPr/>
                    <a:lstStyle/>
                    <a:p>
                      <a:pPr marL="0" marR="0" algn="ctr">
                        <a:lnSpc>
                          <a:spcPts val="2400"/>
                        </a:lnSpc>
                        <a:spcBef>
                          <a:spcPts val="0"/>
                        </a:spcBef>
                        <a:spcAft>
                          <a:spcPts val="0"/>
                        </a:spcAft>
                      </a:pPr>
                      <a:r>
                        <a:rPr lang="en-US" sz="1800" b="1" dirty="0" err="1">
                          <a:effectLst/>
                          <a:latin typeface="Arial" panose="020B0604020202020204" pitchFamily="34" charset="0"/>
                          <a:cs typeface="Arial" panose="020B0604020202020204" pitchFamily="34" charset="0"/>
                        </a:rPr>
                        <a:t>Số</a:t>
                      </a:r>
                      <a:r>
                        <a:rPr lang="en-US" sz="1800" b="1" dirty="0">
                          <a:effectLst/>
                          <a:latin typeface="Arial" panose="020B0604020202020204" pitchFamily="34" charset="0"/>
                          <a:cs typeface="Arial" panose="020B0604020202020204" pitchFamily="34" charset="0"/>
                        </a:rPr>
                        <a:t> </a:t>
                      </a:r>
                      <a:r>
                        <a:rPr lang="en-US" sz="1800" b="1" dirty="0" err="1">
                          <a:effectLst/>
                          <a:latin typeface="Arial" panose="020B0604020202020204" pitchFamily="34" charset="0"/>
                          <a:cs typeface="Arial" panose="020B0604020202020204" pitchFamily="34" charset="0"/>
                        </a:rPr>
                        <a:t>cổ</a:t>
                      </a:r>
                      <a:r>
                        <a:rPr lang="en-US" sz="1800" b="1" dirty="0">
                          <a:effectLst/>
                          <a:latin typeface="Arial" panose="020B0604020202020204" pitchFamily="34" charset="0"/>
                          <a:cs typeface="Arial" panose="020B0604020202020204" pitchFamily="34" charset="0"/>
                        </a:rPr>
                        <a:t> </a:t>
                      </a:r>
                      <a:r>
                        <a:rPr lang="en-US" sz="1800" b="1" dirty="0" err="1">
                          <a:effectLst/>
                          <a:latin typeface="Arial" panose="020B0604020202020204" pitchFamily="34" charset="0"/>
                          <a:cs typeface="Arial" panose="020B0604020202020204" pitchFamily="34" charset="0"/>
                        </a:rPr>
                        <a:t>phần</a:t>
                      </a:r>
                      <a:endParaRPr lang="en-US" sz="1800" b="1" dirty="0">
                        <a:solidFill>
                          <a:srgbClr val="000000"/>
                        </a:solidFill>
                        <a:effectLst/>
                        <a:latin typeface="Arial" panose="020B0604020202020204" pitchFamily="34" charset="0"/>
                        <a:ea typeface="Calibri" panose="020F0502020204030204" pitchFamily="34" charset="0"/>
                        <a:cs typeface="Arial" panose="020B0604020202020204" pitchFamily="34" charset="0"/>
                      </a:endParaRPr>
                    </a:p>
                  </a:txBody>
                  <a:tcPr marL="59875" marR="59875" marT="0" marB="0" anchor="ctr">
                    <a:solidFill>
                      <a:schemeClr val="accent4">
                        <a:lumMod val="20000"/>
                        <a:lumOff val="80000"/>
                      </a:schemeClr>
                    </a:solidFill>
                  </a:tcPr>
                </a:tc>
                <a:tc>
                  <a:txBody>
                    <a:bodyPr/>
                    <a:lstStyle/>
                    <a:p>
                      <a:pPr marL="0" marR="0" algn="ctr">
                        <a:lnSpc>
                          <a:spcPts val="2400"/>
                        </a:lnSpc>
                        <a:spcBef>
                          <a:spcPts val="0"/>
                        </a:spcBef>
                        <a:spcAft>
                          <a:spcPts val="0"/>
                        </a:spcAft>
                      </a:pPr>
                      <a:r>
                        <a:rPr lang="en-US" sz="1800" b="1" dirty="0" err="1">
                          <a:effectLst/>
                          <a:latin typeface="Arial" panose="020B0604020202020204" pitchFamily="34" charset="0"/>
                          <a:cs typeface="Arial" panose="020B0604020202020204" pitchFamily="34" charset="0"/>
                        </a:rPr>
                        <a:t>Tỷ</a:t>
                      </a:r>
                      <a:r>
                        <a:rPr lang="en-US" sz="1800" b="1" dirty="0">
                          <a:effectLst/>
                          <a:latin typeface="Arial" panose="020B0604020202020204" pitchFamily="34" charset="0"/>
                          <a:cs typeface="Arial" panose="020B0604020202020204" pitchFamily="34" charset="0"/>
                        </a:rPr>
                        <a:t> </a:t>
                      </a:r>
                      <a:r>
                        <a:rPr lang="en-US" sz="1800" b="1" dirty="0" err="1">
                          <a:effectLst/>
                          <a:latin typeface="Arial" panose="020B0604020202020204" pitchFamily="34" charset="0"/>
                          <a:cs typeface="Arial" panose="020B0604020202020204" pitchFamily="34" charset="0"/>
                        </a:rPr>
                        <a:t>lệ</a:t>
                      </a:r>
                      <a:r>
                        <a:rPr lang="en-US" sz="1800" b="1" dirty="0">
                          <a:effectLst/>
                          <a:latin typeface="Arial" panose="020B0604020202020204" pitchFamily="34" charset="0"/>
                          <a:cs typeface="Arial" panose="020B0604020202020204" pitchFamily="34" charset="0"/>
                        </a:rPr>
                        <a:t> SH</a:t>
                      </a:r>
                    </a:p>
                  </a:txBody>
                  <a:tcPr marL="59875" marR="59875" marT="0" marB="0" anchor="ctr">
                    <a:solidFill>
                      <a:schemeClr val="accent4">
                        <a:lumMod val="20000"/>
                        <a:lumOff val="80000"/>
                      </a:schemeClr>
                    </a:solidFill>
                  </a:tcPr>
                </a:tc>
                <a:extLst>
                  <a:ext uri="{0D108BD9-81ED-4DB2-BD59-A6C34878D82A}">
                    <a16:rowId xmlns:a16="http://schemas.microsoft.com/office/drawing/2014/main" val="1934569732"/>
                  </a:ext>
                </a:extLst>
              </a:tr>
              <a:tr h="388987">
                <a:tc>
                  <a:txBody>
                    <a:bodyPr/>
                    <a:lstStyle/>
                    <a:p>
                      <a:pPr marL="0" marR="0" algn="ctr">
                        <a:lnSpc>
                          <a:spcPts val="3000"/>
                        </a:lnSpc>
                        <a:spcBef>
                          <a:spcPts val="0"/>
                        </a:spcBef>
                        <a:spcAft>
                          <a:spcPts val="0"/>
                        </a:spcAft>
                      </a:pPr>
                      <a:r>
                        <a:rPr lang="en-US" sz="2000" b="1" dirty="0">
                          <a:solidFill>
                            <a:srgbClr val="FF0000"/>
                          </a:solidFill>
                          <a:effectLst/>
                          <a:latin typeface="Arial" panose="020B0604020202020204" pitchFamily="34" charset="0"/>
                          <a:cs typeface="Arial" panose="020B0604020202020204" pitchFamily="34" charset="0"/>
                        </a:rPr>
                        <a:t>I</a:t>
                      </a:r>
                      <a:endParaRPr lang="en-US" sz="2000" b="1" dirty="0">
                        <a:solidFill>
                          <a:srgbClr val="FF0000"/>
                        </a:solidFill>
                        <a:effectLst/>
                        <a:latin typeface="Arial" panose="020B0604020202020204" pitchFamily="34" charset="0"/>
                        <a:ea typeface="Calibri" panose="020F0502020204030204" pitchFamily="34" charset="0"/>
                        <a:cs typeface="Arial" panose="020B0604020202020204" pitchFamily="34" charset="0"/>
                      </a:endParaRPr>
                    </a:p>
                  </a:txBody>
                  <a:tcPr marL="59875" marR="59875" marT="0" marB="0" anchor="ctr"/>
                </a:tc>
                <a:tc>
                  <a:txBody>
                    <a:bodyPr/>
                    <a:lstStyle/>
                    <a:p>
                      <a:pPr marL="0" marR="0">
                        <a:lnSpc>
                          <a:spcPts val="3000"/>
                        </a:lnSpc>
                        <a:spcBef>
                          <a:spcPts val="0"/>
                        </a:spcBef>
                        <a:spcAft>
                          <a:spcPts val="0"/>
                        </a:spcAft>
                      </a:pPr>
                      <a:r>
                        <a:rPr lang="en-US" sz="2000" b="1" dirty="0">
                          <a:solidFill>
                            <a:srgbClr val="FF0000"/>
                          </a:solidFill>
                          <a:effectLst/>
                          <a:latin typeface="Arial" panose="020B0604020202020204" pitchFamily="34" charset="0"/>
                          <a:cs typeface="Arial" panose="020B0604020202020204" pitchFamily="34" charset="0"/>
                        </a:rPr>
                        <a:t>VỐN ĐIỀU LỆ</a:t>
                      </a:r>
                      <a:endParaRPr lang="en-US" sz="2000" b="1" dirty="0">
                        <a:solidFill>
                          <a:srgbClr val="FF0000"/>
                        </a:solidFill>
                        <a:effectLst/>
                        <a:latin typeface="Arial" panose="020B0604020202020204" pitchFamily="34" charset="0"/>
                        <a:ea typeface="Calibri" panose="020F0502020204030204" pitchFamily="34" charset="0"/>
                        <a:cs typeface="Arial" panose="020B0604020202020204" pitchFamily="34" charset="0"/>
                      </a:endParaRPr>
                    </a:p>
                  </a:txBody>
                  <a:tcPr marL="59875" marR="59875" marT="0" marB="0" anchor="b"/>
                </a:tc>
                <a:tc>
                  <a:txBody>
                    <a:bodyPr/>
                    <a:lstStyle/>
                    <a:p>
                      <a:pPr marL="0" marR="0" algn="r">
                        <a:lnSpc>
                          <a:spcPts val="3000"/>
                        </a:lnSpc>
                        <a:spcBef>
                          <a:spcPts val="0"/>
                        </a:spcBef>
                        <a:spcAft>
                          <a:spcPts val="0"/>
                        </a:spcAft>
                      </a:pPr>
                      <a:r>
                        <a:rPr lang="vi-VN" sz="1800" b="1" dirty="0">
                          <a:solidFill>
                            <a:srgbClr val="FF0000"/>
                          </a:solidFill>
                          <a:effectLst/>
                          <a:latin typeface="Arial" panose="020B0604020202020204" pitchFamily="34" charset="0"/>
                          <a:cs typeface="Arial" panose="020B0604020202020204" pitchFamily="34" charset="0"/>
                        </a:rPr>
                        <a:t>2,796,763,360,000</a:t>
                      </a:r>
                      <a:endParaRPr lang="en-US" sz="2000" b="1" dirty="0">
                        <a:solidFill>
                          <a:srgbClr val="FF0000"/>
                        </a:solidFill>
                        <a:effectLst/>
                        <a:latin typeface="Arial" panose="020B0604020202020204" pitchFamily="34" charset="0"/>
                        <a:ea typeface="Calibri" panose="020F0502020204030204" pitchFamily="34" charset="0"/>
                        <a:cs typeface="Arial" panose="020B0604020202020204" pitchFamily="34" charset="0"/>
                      </a:endParaRPr>
                    </a:p>
                  </a:txBody>
                  <a:tcPr marL="59875" marR="59875" marT="0" marB="0" anchor="ctr"/>
                </a:tc>
                <a:tc>
                  <a:txBody>
                    <a:bodyPr/>
                    <a:lstStyle/>
                    <a:p>
                      <a:pPr marL="0" marR="0">
                        <a:lnSpc>
                          <a:spcPts val="3000"/>
                        </a:lnSpc>
                        <a:spcBef>
                          <a:spcPts val="0"/>
                        </a:spcBef>
                        <a:spcAft>
                          <a:spcPts val="0"/>
                        </a:spcAft>
                      </a:pPr>
                      <a:endParaRPr lang="en-US" sz="1800" b="1" dirty="0">
                        <a:solidFill>
                          <a:srgbClr val="FF0000"/>
                        </a:solidFill>
                        <a:effectLst/>
                        <a:latin typeface="Arial" panose="020B0604020202020204" pitchFamily="34" charset="0"/>
                        <a:ea typeface="Calibri" panose="020F0502020204030204" pitchFamily="34" charset="0"/>
                        <a:cs typeface="Arial" panose="020B0604020202020204" pitchFamily="34" charset="0"/>
                      </a:endParaRPr>
                    </a:p>
                  </a:txBody>
                  <a:tcPr marL="59875" marR="59875" marT="0" marB="0" anchor="ctr"/>
                </a:tc>
                <a:tc>
                  <a:txBody>
                    <a:bodyPr/>
                    <a:lstStyle/>
                    <a:p>
                      <a:pPr algn="r">
                        <a:lnSpc>
                          <a:spcPts val="3000"/>
                        </a:lnSpc>
                      </a:pPr>
                      <a:r>
                        <a:rPr lang="en-US" sz="1800" b="1" dirty="0">
                          <a:solidFill>
                            <a:srgbClr val="FF0000"/>
                          </a:solidFill>
                          <a:effectLst/>
                          <a:latin typeface="Arial" panose="020B0604020202020204" pitchFamily="34" charset="0"/>
                          <a:cs typeface="Arial" panose="020B0604020202020204" pitchFamily="34" charset="0"/>
                        </a:rPr>
                        <a:t>2,902,803,740,000</a:t>
                      </a:r>
                    </a:p>
                  </a:txBody>
                  <a:tcPr marL="59875" marR="59875" marT="0" marB="0" anchor="ctr"/>
                </a:tc>
                <a:tc>
                  <a:txBody>
                    <a:bodyPr/>
                    <a:lstStyle/>
                    <a:p>
                      <a:pPr>
                        <a:lnSpc>
                          <a:spcPts val="3000"/>
                        </a:lnSpc>
                      </a:pPr>
                      <a:endParaRPr lang="en-US" sz="1800" b="1" dirty="0">
                        <a:solidFill>
                          <a:srgbClr val="FF0000"/>
                        </a:solidFill>
                        <a:effectLst/>
                        <a:latin typeface="Arial" panose="020B0604020202020204" pitchFamily="34" charset="0"/>
                        <a:cs typeface="Arial" panose="020B0604020202020204" pitchFamily="34" charset="0"/>
                      </a:endParaRPr>
                    </a:p>
                  </a:txBody>
                  <a:tcPr marL="59875" marR="59875" marT="0" marB="0" anchor="ctr"/>
                </a:tc>
                <a:tc>
                  <a:txBody>
                    <a:bodyPr/>
                    <a:lstStyle/>
                    <a:p>
                      <a:pPr algn="r">
                        <a:lnSpc>
                          <a:spcPts val="3000"/>
                        </a:lnSpc>
                      </a:pPr>
                      <a:r>
                        <a:rPr lang="en-US" sz="1800" b="1" dirty="0">
                          <a:solidFill>
                            <a:srgbClr val="FF0000"/>
                          </a:solidFill>
                          <a:effectLst/>
                          <a:latin typeface="Arial" panose="020B0604020202020204" pitchFamily="34" charset="0"/>
                          <a:cs typeface="Arial" panose="020B0604020202020204" pitchFamily="34" charset="0"/>
                        </a:rPr>
                        <a:t>3,498,516,790,000</a:t>
                      </a:r>
                    </a:p>
                  </a:txBody>
                  <a:tcPr marL="59875" marR="59875" marT="0" marB="0" anchor="ctr"/>
                </a:tc>
                <a:tc>
                  <a:txBody>
                    <a:bodyPr/>
                    <a:lstStyle/>
                    <a:p>
                      <a:pPr>
                        <a:lnSpc>
                          <a:spcPts val="3000"/>
                        </a:lnSpc>
                      </a:pPr>
                      <a:endParaRPr lang="en-US" sz="1800" b="1" dirty="0">
                        <a:solidFill>
                          <a:srgbClr val="FF0000"/>
                        </a:solidFill>
                        <a:effectLst/>
                        <a:latin typeface="Arial" panose="020B0604020202020204" pitchFamily="34" charset="0"/>
                        <a:cs typeface="Arial" panose="020B0604020202020204" pitchFamily="34" charset="0"/>
                      </a:endParaRPr>
                    </a:p>
                  </a:txBody>
                  <a:tcPr marL="59875" marR="59875" marT="0" marB="0" anchor="ctr"/>
                </a:tc>
                <a:extLst>
                  <a:ext uri="{0D108BD9-81ED-4DB2-BD59-A6C34878D82A}">
                    <a16:rowId xmlns:a16="http://schemas.microsoft.com/office/drawing/2014/main" val="3871675477"/>
                  </a:ext>
                </a:extLst>
              </a:tr>
              <a:tr h="373017">
                <a:tc>
                  <a:txBody>
                    <a:bodyPr/>
                    <a:lstStyle/>
                    <a:p>
                      <a:pPr>
                        <a:lnSpc>
                          <a:spcPts val="3000"/>
                        </a:lnSpc>
                      </a:pPr>
                      <a:endParaRPr lang="en-US" sz="2000">
                        <a:solidFill>
                          <a:srgbClr val="000000"/>
                        </a:solidFill>
                        <a:effectLst/>
                        <a:latin typeface="Arial" panose="020B0604020202020204" pitchFamily="34" charset="0"/>
                        <a:cs typeface="Arial" panose="020B0604020202020204" pitchFamily="34" charset="0"/>
                      </a:endParaRPr>
                    </a:p>
                  </a:txBody>
                  <a:tcPr marL="59875" marR="59875" marT="0" marB="0" anchor="ctr"/>
                </a:tc>
                <a:tc>
                  <a:txBody>
                    <a:bodyPr/>
                    <a:lstStyle/>
                    <a:p>
                      <a:pPr marL="0" marR="0">
                        <a:lnSpc>
                          <a:spcPts val="3000"/>
                        </a:lnSpc>
                        <a:spcBef>
                          <a:spcPts val="0"/>
                        </a:spcBef>
                        <a:spcAft>
                          <a:spcPts val="0"/>
                        </a:spcAft>
                      </a:pPr>
                      <a:r>
                        <a:rPr lang="en-US" sz="2000" dirty="0" err="1">
                          <a:solidFill>
                            <a:srgbClr val="C00000"/>
                          </a:solidFill>
                          <a:effectLst/>
                          <a:latin typeface="Arial" panose="020B0604020202020204" pitchFamily="34" charset="0"/>
                          <a:cs typeface="Arial" panose="020B0604020202020204" pitchFamily="34" charset="0"/>
                        </a:rPr>
                        <a:t>Số</a:t>
                      </a:r>
                      <a:r>
                        <a:rPr lang="en-US" sz="2000" dirty="0">
                          <a:solidFill>
                            <a:srgbClr val="C00000"/>
                          </a:solidFill>
                          <a:effectLst/>
                          <a:latin typeface="Arial" panose="020B0604020202020204" pitchFamily="34" charset="0"/>
                          <a:cs typeface="Arial" panose="020B0604020202020204" pitchFamily="34" charset="0"/>
                        </a:rPr>
                        <a:t> </a:t>
                      </a:r>
                      <a:r>
                        <a:rPr lang="en-US" sz="2000" dirty="0" err="1">
                          <a:solidFill>
                            <a:srgbClr val="C00000"/>
                          </a:solidFill>
                          <a:effectLst/>
                          <a:latin typeface="Arial" panose="020B0604020202020204" pitchFamily="34" charset="0"/>
                          <a:cs typeface="Arial" panose="020B0604020202020204" pitchFamily="34" charset="0"/>
                        </a:rPr>
                        <a:t>cổ</a:t>
                      </a:r>
                      <a:r>
                        <a:rPr lang="en-US" sz="2000" dirty="0">
                          <a:solidFill>
                            <a:srgbClr val="C00000"/>
                          </a:solidFill>
                          <a:effectLst/>
                          <a:latin typeface="Arial" panose="020B0604020202020204" pitchFamily="34" charset="0"/>
                          <a:cs typeface="Arial" panose="020B0604020202020204" pitchFamily="34" charset="0"/>
                        </a:rPr>
                        <a:t> </a:t>
                      </a:r>
                      <a:r>
                        <a:rPr lang="en-US" sz="2000" dirty="0" err="1">
                          <a:solidFill>
                            <a:srgbClr val="C00000"/>
                          </a:solidFill>
                          <a:effectLst/>
                          <a:latin typeface="Arial" panose="020B0604020202020204" pitchFamily="34" charset="0"/>
                          <a:cs typeface="Arial" panose="020B0604020202020204" pitchFamily="34" charset="0"/>
                        </a:rPr>
                        <a:t>phần</a:t>
                      </a:r>
                      <a:endParaRPr lang="en-US" sz="2000" b="0" dirty="0">
                        <a:solidFill>
                          <a:srgbClr val="C00000"/>
                        </a:solidFill>
                        <a:effectLst/>
                        <a:latin typeface="Arial" panose="020B0604020202020204" pitchFamily="34" charset="0"/>
                        <a:ea typeface="Calibri" panose="020F0502020204030204" pitchFamily="34" charset="0"/>
                        <a:cs typeface="Arial" panose="020B0604020202020204" pitchFamily="34" charset="0"/>
                      </a:endParaRPr>
                    </a:p>
                  </a:txBody>
                  <a:tcPr marL="59875" marR="59875" marT="0" marB="0" anchor="b"/>
                </a:tc>
                <a:tc>
                  <a:txBody>
                    <a:bodyPr/>
                    <a:lstStyle/>
                    <a:p>
                      <a:pPr marL="0" marR="0" algn="r">
                        <a:lnSpc>
                          <a:spcPts val="3000"/>
                        </a:lnSpc>
                        <a:spcBef>
                          <a:spcPts val="0"/>
                        </a:spcBef>
                        <a:spcAft>
                          <a:spcPts val="0"/>
                        </a:spcAft>
                      </a:pPr>
                      <a:r>
                        <a:rPr lang="vi-VN" sz="1800" dirty="0">
                          <a:solidFill>
                            <a:srgbClr val="C00000"/>
                          </a:solidFill>
                          <a:effectLst/>
                          <a:latin typeface="Arial" panose="020B0604020202020204" pitchFamily="34" charset="0"/>
                          <a:cs typeface="Arial" panose="020B0604020202020204" pitchFamily="34" charset="0"/>
                        </a:rPr>
                        <a:t>279,676,336</a:t>
                      </a:r>
                      <a:endParaRPr lang="en-US" sz="2000" b="0" dirty="0">
                        <a:solidFill>
                          <a:srgbClr val="C00000"/>
                        </a:solidFill>
                        <a:effectLst/>
                        <a:latin typeface="Arial" panose="020B0604020202020204" pitchFamily="34" charset="0"/>
                        <a:ea typeface="Calibri" panose="020F0502020204030204" pitchFamily="34" charset="0"/>
                        <a:cs typeface="Arial" panose="020B0604020202020204" pitchFamily="34" charset="0"/>
                      </a:endParaRPr>
                    </a:p>
                  </a:txBody>
                  <a:tcPr marL="59875" marR="59875" marT="0" marB="0" anchor="ctr"/>
                </a:tc>
                <a:tc>
                  <a:txBody>
                    <a:bodyPr/>
                    <a:lstStyle/>
                    <a:p>
                      <a:pPr marL="0" marR="0">
                        <a:lnSpc>
                          <a:spcPts val="3000"/>
                        </a:lnSpc>
                        <a:spcBef>
                          <a:spcPts val="0"/>
                        </a:spcBef>
                        <a:spcAft>
                          <a:spcPts val="0"/>
                        </a:spcAft>
                      </a:pPr>
                      <a:endParaRPr lang="en-US" sz="1800" b="0" dirty="0">
                        <a:solidFill>
                          <a:srgbClr val="C00000"/>
                        </a:solidFill>
                        <a:effectLst/>
                        <a:latin typeface="Arial" panose="020B0604020202020204" pitchFamily="34" charset="0"/>
                        <a:ea typeface="Calibri" panose="020F0502020204030204" pitchFamily="34" charset="0"/>
                        <a:cs typeface="Arial" panose="020B0604020202020204" pitchFamily="34" charset="0"/>
                      </a:endParaRPr>
                    </a:p>
                  </a:txBody>
                  <a:tcPr marL="59875" marR="59875" marT="0" marB="0" anchor="ctr"/>
                </a:tc>
                <a:tc>
                  <a:txBody>
                    <a:bodyPr/>
                    <a:lstStyle/>
                    <a:p>
                      <a:pPr algn="r">
                        <a:lnSpc>
                          <a:spcPts val="3000"/>
                        </a:lnSpc>
                      </a:pPr>
                      <a:r>
                        <a:rPr lang="en-US" sz="1800" dirty="0">
                          <a:solidFill>
                            <a:srgbClr val="C00000"/>
                          </a:solidFill>
                          <a:effectLst/>
                          <a:latin typeface="Arial" panose="020B0604020202020204" pitchFamily="34" charset="0"/>
                          <a:cs typeface="Arial" panose="020B0604020202020204" pitchFamily="34" charset="0"/>
                        </a:rPr>
                        <a:t>290,280,374</a:t>
                      </a:r>
                      <a:endParaRPr lang="en-US" sz="1800" b="0" dirty="0">
                        <a:solidFill>
                          <a:srgbClr val="C00000"/>
                        </a:solidFill>
                        <a:effectLst/>
                        <a:latin typeface="Arial" panose="020B0604020202020204" pitchFamily="34" charset="0"/>
                        <a:cs typeface="Arial" panose="020B0604020202020204" pitchFamily="34" charset="0"/>
                      </a:endParaRPr>
                    </a:p>
                  </a:txBody>
                  <a:tcPr marL="59875" marR="59875" marT="0" marB="0" anchor="ctr"/>
                </a:tc>
                <a:tc>
                  <a:txBody>
                    <a:bodyPr/>
                    <a:lstStyle/>
                    <a:p>
                      <a:pPr>
                        <a:lnSpc>
                          <a:spcPts val="3000"/>
                        </a:lnSpc>
                      </a:pPr>
                      <a:endParaRPr lang="en-US" sz="1800" b="0" dirty="0">
                        <a:solidFill>
                          <a:srgbClr val="C00000"/>
                        </a:solidFill>
                        <a:effectLst/>
                        <a:latin typeface="Arial" panose="020B0604020202020204" pitchFamily="34" charset="0"/>
                        <a:cs typeface="Arial" panose="020B0604020202020204" pitchFamily="34" charset="0"/>
                      </a:endParaRPr>
                    </a:p>
                  </a:txBody>
                  <a:tcPr marL="59875" marR="59875" marT="0" marB="0" anchor="ctr"/>
                </a:tc>
                <a:tc>
                  <a:txBody>
                    <a:bodyPr/>
                    <a:lstStyle/>
                    <a:p>
                      <a:pPr algn="r">
                        <a:lnSpc>
                          <a:spcPts val="3000"/>
                        </a:lnSpc>
                      </a:pPr>
                      <a:r>
                        <a:rPr lang="en-US" sz="1800" dirty="0">
                          <a:solidFill>
                            <a:srgbClr val="C00000"/>
                          </a:solidFill>
                          <a:effectLst/>
                          <a:latin typeface="Arial" panose="020B0604020202020204" pitchFamily="34" charset="0"/>
                          <a:cs typeface="Arial" panose="020B0604020202020204" pitchFamily="34" charset="0"/>
                        </a:rPr>
                        <a:t>349,851,679</a:t>
                      </a:r>
                      <a:endParaRPr lang="en-US" sz="1800" b="0" dirty="0">
                        <a:solidFill>
                          <a:srgbClr val="C00000"/>
                        </a:solidFill>
                        <a:effectLst/>
                        <a:latin typeface="Arial" panose="020B0604020202020204" pitchFamily="34" charset="0"/>
                        <a:cs typeface="Arial" panose="020B0604020202020204" pitchFamily="34" charset="0"/>
                      </a:endParaRPr>
                    </a:p>
                  </a:txBody>
                  <a:tcPr marL="59875" marR="59875" marT="0" marB="0" anchor="ctr"/>
                </a:tc>
                <a:tc>
                  <a:txBody>
                    <a:bodyPr/>
                    <a:lstStyle/>
                    <a:p>
                      <a:pPr>
                        <a:lnSpc>
                          <a:spcPts val="3000"/>
                        </a:lnSpc>
                      </a:pPr>
                      <a:endParaRPr lang="en-US" sz="1800" b="0" dirty="0">
                        <a:solidFill>
                          <a:srgbClr val="C00000"/>
                        </a:solidFill>
                        <a:effectLst/>
                        <a:latin typeface="Arial" panose="020B0604020202020204" pitchFamily="34" charset="0"/>
                        <a:cs typeface="Arial" panose="020B0604020202020204" pitchFamily="34" charset="0"/>
                      </a:endParaRPr>
                    </a:p>
                  </a:txBody>
                  <a:tcPr marL="59875" marR="59875" marT="0" marB="0" anchor="ctr"/>
                </a:tc>
                <a:extLst>
                  <a:ext uri="{0D108BD9-81ED-4DB2-BD59-A6C34878D82A}">
                    <a16:rowId xmlns:a16="http://schemas.microsoft.com/office/drawing/2014/main" val="4252326051"/>
                  </a:ext>
                </a:extLst>
              </a:tr>
              <a:tr h="388987">
                <a:tc>
                  <a:txBody>
                    <a:bodyPr/>
                    <a:lstStyle/>
                    <a:p>
                      <a:pPr marL="0" marR="0" algn="ctr">
                        <a:lnSpc>
                          <a:spcPts val="3000"/>
                        </a:lnSpc>
                        <a:spcBef>
                          <a:spcPts val="0"/>
                        </a:spcBef>
                        <a:spcAft>
                          <a:spcPts val="0"/>
                        </a:spcAft>
                      </a:pPr>
                      <a:r>
                        <a:rPr lang="en-US" sz="2000" b="1" dirty="0">
                          <a:solidFill>
                            <a:srgbClr val="0000F2"/>
                          </a:solidFill>
                          <a:effectLst/>
                          <a:latin typeface="Arial" panose="020B0604020202020204" pitchFamily="34" charset="0"/>
                          <a:cs typeface="Arial" panose="020B0604020202020204" pitchFamily="34" charset="0"/>
                        </a:rPr>
                        <a:t>II</a:t>
                      </a:r>
                      <a:endParaRPr lang="en-US" sz="2000" b="1" dirty="0">
                        <a:solidFill>
                          <a:srgbClr val="0000F2"/>
                        </a:solidFill>
                        <a:effectLst/>
                        <a:latin typeface="Arial" panose="020B0604020202020204" pitchFamily="34" charset="0"/>
                        <a:ea typeface="Calibri" panose="020F0502020204030204" pitchFamily="34" charset="0"/>
                        <a:cs typeface="Arial" panose="020B0604020202020204" pitchFamily="34" charset="0"/>
                      </a:endParaRPr>
                    </a:p>
                  </a:txBody>
                  <a:tcPr marL="59875" marR="59875" marT="0" marB="0" anchor="ctr">
                    <a:solidFill>
                      <a:schemeClr val="accent5">
                        <a:lumMod val="20000"/>
                        <a:lumOff val="80000"/>
                      </a:schemeClr>
                    </a:solidFill>
                  </a:tcPr>
                </a:tc>
                <a:tc>
                  <a:txBody>
                    <a:bodyPr/>
                    <a:lstStyle/>
                    <a:p>
                      <a:pPr marL="0" marR="0">
                        <a:lnSpc>
                          <a:spcPts val="3000"/>
                        </a:lnSpc>
                        <a:spcBef>
                          <a:spcPts val="0"/>
                        </a:spcBef>
                        <a:spcAft>
                          <a:spcPts val="0"/>
                        </a:spcAft>
                      </a:pPr>
                      <a:r>
                        <a:rPr lang="en-US" sz="2000" b="1" dirty="0">
                          <a:solidFill>
                            <a:srgbClr val="0000F2"/>
                          </a:solidFill>
                          <a:effectLst/>
                          <a:latin typeface="Arial" panose="020B0604020202020204" pitchFamily="34" charset="0"/>
                          <a:cs typeface="Arial" panose="020B0604020202020204" pitchFamily="34" charset="0"/>
                        </a:rPr>
                        <a:t>CƠ CẤU CỔ ĐÔNG</a:t>
                      </a:r>
                      <a:endParaRPr lang="en-US" sz="2000" b="1" dirty="0">
                        <a:solidFill>
                          <a:srgbClr val="0000F2"/>
                        </a:solidFill>
                        <a:effectLst/>
                        <a:latin typeface="Arial" panose="020B0604020202020204" pitchFamily="34" charset="0"/>
                        <a:ea typeface="Calibri" panose="020F0502020204030204" pitchFamily="34" charset="0"/>
                        <a:cs typeface="Arial" panose="020B0604020202020204" pitchFamily="34" charset="0"/>
                      </a:endParaRPr>
                    </a:p>
                  </a:txBody>
                  <a:tcPr marL="59875" marR="59875" marT="0" marB="0" anchor="b">
                    <a:solidFill>
                      <a:schemeClr val="accent5">
                        <a:lumMod val="20000"/>
                        <a:lumOff val="80000"/>
                      </a:schemeClr>
                    </a:solidFill>
                  </a:tcPr>
                </a:tc>
                <a:tc>
                  <a:txBody>
                    <a:bodyPr/>
                    <a:lstStyle/>
                    <a:p>
                      <a:pPr marL="0" marR="0" algn="r">
                        <a:lnSpc>
                          <a:spcPts val="3000"/>
                        </a:lnSpc>
                        <a:spcBef>
                          <a:spcPts val="0"/>
                        </a:spcBef>
                        <a:spcAft>
                          <a:spcPts val="0"/>
                        </a:spcAft>
                      </a:pPr>
                      <a:endParaRPr lang="en-US" sz="2000" b="1" dirty="0">
                        <a:solidFill>
                          <a:srgbClr val="0000F2"/>
                        </a:solidFill>
                        <a:effectLst/>
                        <a:latin typeface="Arial" panose="020B0604020202020204" pitchFamily="34" charset="0"/>
                        <a:ea typeface="Calibri" panose="020F0502020204030204" pitchFamily="34" charset="0"/>
                        <a:cs typeface="Arial" panose="020B0604020202020204" pitchFamily="34" charset="0"/>
                      </a:endParaRPr>
                    </a:p>
                  </a:txBody>
                  <a:tcPr marL="59875" marR="59875" marT="0" marB="0" anchor="ctr">
                    <a:solidFill>
                      <a:schemeClr val="accent5">
                        <a:lumMod val="20000"/>
                        <a:lumOff val="80000"/>
                      </a:schemeClr>
                    </a:solidFill>
                  </a:tcPr>
                </a:tc>
                <a:tc>
                  <a:txBody>
                    <a:bodyPr/>
                    <a:lstStyle/>
                    <a:p>
                      <a:pPr marL="0" marR="0">
                        <a:lnSpc>
                          <a:spcPts val="3000"/>
                        </a:lnSpc>
                        <a:spcBef>
                          <a:spcPts val="0"/>
                        </a:spcBef>
                        <a:spcAft>
                          <a:spcPts val="0"/>
                        </a:spcAft>
                      </a:pPr>
                      <a:endParaRPr lang="en-US" sz="1800" b="1" dirty="0">
                        <a:solidFill>
                          <a:srgbClr val="000000"/>
                        </a:solidFill>
                        <a:effectLst/>
                        <a:latin typeface="Arial" panose="020B0604020202020204" pitchFamily="34" charset="0"/>
                        <a:ea typeface="Calibri" panose="020F0502020204030204" pitchFamily="34" charset="0"/>
                        <a:cs typeface="Arial" panose="020B0604020202020204" pitchFamily="34" charset="0"/>
                      </a:endParaRPr>
                    </a:p>
                  </a:txBody>
                  <a:tcPr marL="59875" marR="59875" marT="0" marB="0" anchor="ctr">
                    <a:solidFill>
                      <a:schemeClr val="accent5">
                        <a:lumMod val="20000"/>
                        <a:lumOff val="80000"/>
                      </a:schemeClr>
                    </a:solidFill>
                  </a:tcPr>
                </a:tc>
                <a:tc>
                  <a:txBody>
                    <a:bodyPr/>
                    <a:lstStyle/>
                    <a:p>
                      <a:pPr algn="r">
                        <a:lnSpc>
                          <a:spcPts val="3000"/>
                        </a:lnSpc>
                      </a:pPr>
                      <a:endParaRPr lang="en-US" sz="1800" b="1" dirty="0">
                        <a:solidFill>
                          <a:srgbClr val="000000"/>
                        </a:solidFill>
                        <a:effectLst/>
                        <a:latin typeface="Arial" panose="020B0604020202020204" pitchFamily="34" charset="0"/>
                        <a:cs typeface="Arial" panose="020B0604020202020204" pitchFamily="34" charset="0"/>
                      </a:endParaRPr>
                    </a:p>
                  </a:txBody>
                  <a:tcPr marL="59875" marR="59875" marT="0" marB="0" anchor="ctr">
                    <a:solidFill>
                      <a:schemeClr val="accent5">
                        <a:lumMod val="20000"/>
                        <a:lumOff val="80000"/>
                      </a:schemeClr>
                    </a:solidFill>
                  </a:tcPr>
                </a:tc>
                <a:tc>
                  <a:txBody>
                    <a:bodyPr/>
                    <a:lstStyle/>
                    <a:p>
                      <a:pPr>
                        <a:lnSpc>
                          <a:spcPts val="3000"/>
                        </a:lnSpc>
                      </a:pPr>
                      <a:endParaRPr lang="en-US" sz="1800" b="1" dirty="0">
                        <a:solidFill>
                          <a:srgbClr val="000000"/>
                        </a:solidFill>
                        <a:effectLst/>
                        <a:latin typeface="Arial" panose="020B0604020202020204" pitchFamily="34" charset="0"/>
                        <a:cs typeface="Arial" panose="020B0604020202020204" pitchFamily="34" charset="0"/>
                      </a:endParaRPr>
                    </a:p>
                  </a:txBody>
                  <a:tcPr marL="59875" marR="59875" marT="0" marB="0" anchor="ctr">
                    <a:solidFill>
                      <a:schemeClr val="accent5">
                        <a:lumMod val="20000"/>
                        <a:lumOff val="80000"/>
                      </a:schemeClr>
                    </a:solidFill>
                  </a:tcPr>
                </a:tc>
                <a:tc>
                  <a:txBody>
                    <a:bodyPr/>
                    <a:lstStyle/>
                    <a:p>
                      <a:pPr algn="r">
                        <a:lnSpc>
                          <a:spcPts val="3000"/>
                        </a:lnSpc>
                      </a:pPr>
                      <a:endParaRPr lang="en-US" sz="1800" b="1" dirty="0">
                        <a:solidFill>
                          <a:srgbClr val="000000"/>
                        </a:solidFill>
                        <a:effectLst/>
                        <a:latin typeface="Arial" panose="020B0604020202020204" pitchFamily="34" charset="0"/>
                        <a:cs typeface="Arial" panose="020B0604020202020204" pitchFamily="34" charset="0"/>
                      </a:endParaRPr>
                    </a:p>
                  </a:txBody>
                  <a:tcPr marL="59875" marR="59875" marT="0" marB="0" anchor="ctr">
                    <a:solidFill>
                      <a:schemeClr val="accent5">
                        <a:lumMod val="20000"/>
                        <a:lumOff val="80000"/>
                      </a:schemeClr>
                    </a:solidFill>
                  </a:tcPr>
                </a:tc>
                <a:tc>
                  <a:txBody>
                    <a:bodyPr/>
                    <a:lstStyle/>
                    <a:p>
                      <a:pPr>
                        <a:lnSpc>
                          <a:spcPts val="3000"/>
                        </a:lnSpc>
                      </a:pPr>
                      <a:endParaRPr lang="en-US" sz="1800" b="1" dirty="0">
                        <a:solidFill>
                          <a:srgbClr val="000000"/>
                        </a:solidFill>
                        <a:effectLst/>
                        <a:latin typeface="Arial" panose="020B0604020202020204" pitchFamily="34" charset="0"/>
                        <a:cs typeface="Arial" panose="020B0604020202020204" pitchFamily="34" charset="0"/>
                      </a:endParaRPr>
                    </a:p>
                  </a:txBody>
                  <a:tcPr marL="59875" marR="59875" marT="0" marB="0" anchor="ctr">
                    <a:solidFill>
                      <a:schemeClr val="accent5">
                        <a:lumMod val="20000"/>
                        <a:lumOff val="80000"/>
                      </a:schemeClr>
                    </a:solidFill>
                  </a:tcPr>
                </a:tc>
                <a:extLst>
                  <a:ext uri="{0D108BD9-81ED-4DB2-BD59-A6C34878D82A}">
                    <a16:rowId xmlns:a16="http://schemas.microsoft.com/office/drawing/2014/main" val="598263374"/>
                  </a:ext>
                </a:extLst>
              </a:tr>
              <a:tr h="388987">
                <a:tc>
                  <a:txBody>
                    <a:bodyPr/>
                    <a:lstStyle/>
                    <a:p>
                      <a:pPr marL="0" marR="0" algn="ctr">
                        <a:lnSpc>
                          <a:spcPts val="3000"/>
                        </a:lnSpc>
                        <a:spcBef>
                          <a:spcPts val="0"/>
                        </a:spcBef>
                        <a:spcAft>
                          <a:spcPts val="0"/>
                        </a:spcAft>
                      </a:pPr>
                      <a:r>
                        <a:rPr lang="en-US" sz="2000" dirty="0">
                          <a:solidFill>
                            <a:srgbClr val="0000F2"/>
                          </a:solidFill>
                          <a:effectLst/>
                          <a:latin typeface="Arial" panose="020B0604020202020204" pitchFamily="34" charset="0"/>
                          <a:cs typeface="Arial" panose="020B0604020202020204" pitchFamily="34" charset="0"/>
                        </a:rPr>
                        <a:t>1</a:t>
                      </a:r>
                      <a:endParaRPr lang="en-US" sz="2000" dirty="0">
                        <a:solidFill>
                          <a:srgbClr val="0000F2"/>
                        </a:solidFill>
                        <a:effectLst/>
                        <a:latin typeface="Arial" panose="020B0604020202020204" pitchFamily="34" charset="0"/>
                        <a:ea typeface="Calibri" panose="020F0502020204030204" pitchFamily="34" charset="0"/>
                        <a:cs typeface="Arial" panose="020B0604020202020204" pitchFamily="34" charset="0"/>
                      </a:endParaRPr>
                    </a:p>
                  </a:txBody>
                  <a:tcPr marL="59875" marR="59875" marT="0" marB="0" anchor="ctr"/>
                </a:tc>
                <a:tc>
                  <a:txBody>
                    <a:bodyPr/>
                    <a:lstStyle/>
                    <a:p>
                      <a:pPr marL="0" marR="0">
                        <a:lnSpc>
                          <a:spcPts val="3000"/>
                        </a:lnSpc>
                        <a:spcBef>
                          <a:spcPts val="0"/>
                        </a:spcBef>
                        <a:spcAft>
                          <a:spcPts val="0"/>
                        </a:spcAft>
                      </a:pPr>
                      <a:r>
                        <a:rPr lang="en-US" sz="2000" dirty="0" err="1">
                          <a:solidFill>
                            <a:srgbClr val="0000F2"/>
                          </a:solidFill>
                          <a:effectLst/>
                          <a:latin typeface="Arial" panose="020B0604020202020204" pitchFamily="34" charset="0"/>
                          <a:cs typeface="Arial" panose="020B0604020202020204" pitchFamily="34" charset="0"/>
                        </a:rPr>
                        <a:t>Cổ</a:t>
                      </a:r>
                      <a:r>
                        <a:rPr lang="en-US" sz="2000" dirty="0">
                          <a:solidFill>
                            <a:srgbClr val="0000F2"/>
                          </a:solidFill>
                          <a:effectLst/>
                          <a:latin typeface="Arial" panose="020B0604020202020204" pitchFamily="34" charset="0"/>
                          <a:cs typeface="Arial" panose="020B0604020202020204" pitchFamily="34" charset="0"/>
                        </a:rPr>
                        <a:t> </a:t>
                      </a:r>
                      <a:r>
                        <a:rPr lang="en-US" sz="2000" dirty="0" err="1">
                          <a:solidFill>
                            <a:srgbClr val="0000F2"/>
                          </a:solidFill>
                          <a:effectLst/>
                          <a:latin typeface="Arial" panose="020B0604020202020204" pitchFamily="34" charset="0"/>
                          <a:cs typeface="Arial" panose="020B0604020202020204" pitchFamily="34" charset="0"/>
                        </a:rPr>
                        <a:t>đông</a:t>
                      </a:r>
                      <a:r>
                        <a:rPr lang="en-US" sz="2000" dirty="0">
                          <a:solidFill>
                            <a:srgbClr val="0000F2"/>
                          </a:solidFill>
                          <a:effectLst/>
                          <a:latin typeface="Arial" panose="020B0604020202020204" pitchFamily="34" charset="0"/>
                          <a:cs typeface="Arial" panose="020B0604020202020204" pitchFamily="34" charset="0"/>
                        </a:rPr>
                        <a:t> </a:t>
                      </a:r>
                      <a:r>
                        <a:rPr lang="en-US" sz="2000" dirty="0" err="1">
                          <a:solidFill>
                            <a:srgbClr val="0000F2"/>
                          </a:solidFill>
                          <a:effectLst/>
                          <a:latin typeface="Arial" panose="020B0604020202020204" pitchFamily="34" charset="0"/>
                          <a:cs typeface="Arial" panose="020B0604020202020204" pitchFamily="34" charset="0"/>
                        </a:rPr>
                        <a:t>Thép</a:t>
                      </a:r>
                      <a:r>
                        <a:rPr lang="en-US" sz="2000" dirty="0">
                          <a:solidFill>
                            <a:srgbClr val="0000F2"/>
                          </a:solidFill>
                          <a:effectLst/>
                          <a:latin typeface="Arial" panose="020B0604020202020204" pitchFamily="34" charset="0"/>
                          <a:cs typeface="Arial" panose="020B0604020202020204" pitchFamily="34" charset="0"/>
                        </a:rPr>
                        <a:t> </a:t>
                      </a:r>
                      <a:r>
                        <a:rPr lang="en-US" sz="2000" dirty="0" err="1">
                          <a:solidFill>
                            <a:srgbClr val="0000F2"/>
                          </a:solidFill>
                          <a:effectLst/>
                          <a:latin typeface="Arial" panose="020B0604020202020204" pitchFamily="34" charset="0"/>
                          <a:cs typeface="Arial" panose="020B0604020202020204" pitchFamily="34" charset="0"/>
                        </a:rPr>
                        <a:t>Việt</a:t>
                      </a:r>
                      <a:endParaRPr lang="en-US" sz="2000" b="0" dirty="0">
                        <a:solidFill>
                          <a:srgbClr val="0000F2"/>
                        </a:solidFill>
                        <a:effectLst/>
                        <a:latin typeface="Arial" panose="020B0604020202020204" pitchFamily="34" charset="0"/>
                        <a:ea typeface="Calibri" panose="020F0502020204030204" pitchFamily="34" charset="0"/>
                        <a:cs typeface="Arial" panose="020B0604020202020204" pitchFamily="34" charset="0"/>
                      </a:endParaRPr>
                    </a:p>
                  </a:txBody>
                  <a:tcPr marL="59875" marR="59875" marT="0" marB="0" anchor="b"/>
                </a:tc>
                <a:tc>
                  <a:txBody>
                    <a:bodyPr/>
                    <a:lstStyle/>
                    <a:p>
                      <a:pPr marL="0" marR="0" algn="r">
                        <a:lnSpc>
                          <a:spcPts val="3000"/>
                        </a:lnSpc>
                        <a:spcBef>
                          <a:spcPts val="0"/>
                        </a:spcBef>
                        <a:spcAft>
                          <a:spcPts val="0"/>
                        </a:spcAft>
                      </a:pPr>
                      <a:r>
                        <a:rPr lang="en-US" sz="1800" dirty="0">
                          <a:solidFill>
                            <a:srgbClr val="0000F2"/>
                          </a:solidFill>
                          <a:effectLst/>
                          <a:latin typeface="Arial" panose="020B0604020202020204" pitchFamily="34" charset="0"/>
                          <a:cs typeface="Arial" panose="020B0604020202020204" pitchFamily="34" charset="0"/>
                        </a:rPr>
                        <a:t>256,276,602</a:t>
                      </a:r>
                      <a:endParaRPr lang="en-US" sz="2000" b="0" dirty="0">
                        <a:solidFill>
                          <a:srgbClr val="0000F2"/>
                        </a:solidFill>
                        <a:effectLst/>
                        <a:latin typeface="Arial" panose="020B0604020202020204" pitchFamily="34" charset="0"/>
                        <a:ea typeface="Calibri" panose="020F0502020204030204" pitchFamily="34" charset="0"/>
                        <a:cs typeface="Arial" panose="020B0604020202020204" pitchFamily="34" charset="0"/>
                      </a:endParaRPr>
                    </a:p>
                  </a:txBody>
                  <a:tcPr marL="59875" marR="59875" marT="0" marB="0" anchor="ctr"/>
                </a:tc>
                <a:tc>
                  <a:txBody>
                    <a:bodyPr/>
                    <a:lstStyle/>
                    <a:p>
                      <a:pPr marL="0" marR="0" algn="r">
                        <a:lnSpc>
                          <a:spcPts val="3000"/>
                        </a:lnSpc>
                        <a:spcBef>
                          <a:spcPts val="0"/>
                        </a:spcBef>
                        <a:spcAft>
                          <a:spcPts val="0"/>
                        </a:spcAft>
                      </a:pPr>
                      <a:r>
                        <a:rPr lang="en-US" sz="1800" dirty="0">
                          <a:solidFill>
                            <a:srgbClr val="0000F2"/>
                          </a:solidFill>
                          <a:effectLst/>
                          <a:latin typeface="Arial" panose="020B0604020202020204" pitchFamily="34" charset="0"/>
                          <a:cs typeface="Arial" panose="020B0604020202020204" pitchFamily="34" charset="0"/>
                        </a:rPr>
                        <a:t>91.63%</a:t>
                      </a:r>
                      <a:endParaRPr lang="en-US" sz="1800" b="0" dirty="0">
                        <a:solidFill>
                          <a:srgbClr val="0000F2"/>
                        </a:solidFill>
                        <a:effectLst/>
                        <a:latin typeface="Arial" panose="020B0604020202020204" pitchFamily="34" charset="0"/>
                        <a:ea typeface="Calibri" panose="020F0502020204030204" pitchFamily="34" charset="0"/>
                        <a:cs typeface="Arial" panose="020B0604020202020204" pitchFamily="34" charset="0"/>
                      </a:endParaRPr>
                    </a:p>
                  </a:txBody>
                  <a:tcPr marL="59875" marR="59875" marT="0" marB="0" anchor="ctr"/>
                </a:tc>
                <a:tc>
                  <a:txBody>
                    <a:bodyPr/>
                    <a:lstStyle/>
                    <a:p>
                      <a:pPr marL="0" marR="0" algn="r">
                        <a:lnSpc>
                          <a:spcPts val="3000"/>
                        </a:lnSpc>
                        <a:spcBef>
                          <a:spcPts val="0"/>
                        </a:spcBef>
                        <a:spcAft>
                          <a:spcPts val="0"/>
                        </a:spcAft>
                      </a:pPr>
                      <a:r>
                        <a:rPr lang="en-US" sz="1800" dirty="0">
                          <a:solidFill>
                            <a:srgbClr val="0000F2"/>
                          </a:solidFill>
                          <a:effectLst/>
                          <a:latin typeface="Arial" panose="020B0604020202020204" pitchFamily="34" charset="0"/>
                          <a:cs typeface="Arial" panose="020B0604020202020204" pitchFamily="34" charset="0"/>
                        </a:rPr>
                        <a:t>174,595,402</a:t>
                      </a:r>
                      <a:endParaRPr lang="en-US" sz="1800" b="0" dirty="0">
                        <a:solidFill>
                          <a:srgbClr val="0000F2"/>
                        </a:solidFill>
                        <a:effectLst/>
                        <a:latin typeface="Arial" panose="020B0604020202020204" pitchFamily="34" charset="0"/>
                        <a:ea typeface="Calibri" panose="020F0502020204030204" pitchFamily="34" charset="0"/>
                        <a:cs typeface="Arial" panose="020B0604020202020204" pitchFamily="34" charset="0"/>
                      </a:endParaRPr>
                    </a:p>
                  </a:txBody>
                  <a:tcPr marL="59875" marR="59875" marT="0" marB="0" anchor="ctr"/>
                </a:tc>
                <a:tc>
                  <a:txBody>
                    <a:bodyPr/>
                    <a:lstStyle/>
                    <a:p>
                      <a:pPr marL="0" marR="0" algn="r">
                        <a:lnSpc>
                          <a:spcPts val="3000"/>
                        </a:lnSpc>
                        <a:spcBef>
                          <a:spcPts val="0"/>
                        </a:spcBef>
                        <a:spcAft>
                          <a:spcPts val="0"/>
                        </a:spcAft>
                      </a:pPr>
                      <a:r>
                        <a:rPr lang="en-US" sz="1800" dirty="0">
                          <a:solidFill>
                            <a:srgbClr val="0000F2"/>
                          </a:solidFill>
                          <a:effectLst/>
                          <a:latin typeface="Arial" panose="020B0604020202020204" pitchFamily="34" charset="0"/>
                          <a:cs typeface="Arial" panose="020B0604020202020204" pitchFamily="34" charset="0"/>
                        </a:rPr>
                        <a:t>60.15%</a:t>
                      </a:r>
                      <a:endParaRPr lang="en-US" sz="1800" b="0" dirty="0">
                        <a:solidFill>
                          <a:srgbClr val="0000F2"/>
                        </a:solidFill>
                        <a:effectLst/>
                        <a:latin typeface="Arial" panose="020B0604020202020204" pitchFamily="34" charset="0"/>
                        <a:ea typeface="Calibri" panose="020F0502020204030204" pitchFamily="34" charset="0"/>
                        <a:cs typeface="Arial" panose="020B0604020202020204" pitchFamily="34" charset="0"/>
                      </a:endParaRPr>
                    </a:p>
                  </a:txBody>
                  <a:tcPr marL="59875" marR="59875" marT="0" marB="0" anchor="ctr"/>
                </a:tc>
                <a:tc>
                  <a:txBody>
                    <a:bodyPr/>
                    <a:lstStyle/>
                    <a:p>
                      <a:pPr marL="0" marR="0" algn="r">
                        <a:lnSpc>
                          <a:spcPts val="3000"/>
                        </a:lnSpc>
                        <a:spcBef>
                          <a:spcPts val="0"/>
                        </a:spcBef>
                        <a:spcAft>
                          <a:spcPts val="0"/>
                        </a:spcAft>
                      </a:pPr>
                      <a:r>
                        <a:rPr lang="en-US" sz="1800" dirty="0">
                          <a:solidFill>
                            <a:srgbClr val="0000F2"/>
                          </a:solidFill>
                          <a:effectLst/>
                          <a:latin typeface="Arial" panose="020B0604020202020204" pitchFamily="34" charset="0"/>
                          <a:cs typeface="Arial" panose="020B0604020202020204" pitchFamily="34" charset="0"/>
                        </a:rPr>
                        <a:t>148,100,902</a:t>
                      </a:r>
                      <a:endParaRPr lang="en-US" sz="1800" b="0" dirty="0">
                        <a:solidFill>
                          <a:srgbClr val="0000F2"/>
                        </a:solidFill>
                        <a:effectLst/>
                        <a:latin typeface="Arial" panose="020B0604020202020204" pitchFamily="34" charset="0"/>
                        <a:ea typeface="Calibri" panose="020F0502020204030204" pitchFamily="34" charset="0"/>
                        <a:cs typeface="Arial" panose="020B0604020202020204" pitchFamily="34" charset="0"/>
                      </a:endParaRPr>
                    </a:p>
                  </a:txBody>
                  <a:tcPr marL="59875" marR="59875" marT="0" marB="0" anchor="ctr"/>
                </a:tc>
                <a:tc>
                  <a:txBody>
                    <a:bodyPr/>
                    <a:lstStyle/>
                    <a:p>
                      <a:pPr marL="0" marR="0" algn="r">
                        <a:lnSpc>
                          <a:spcPts val="3000"/>
                        </a:lnSpc>
                        <a:spcBef>
                          <a:spcPts val="0"/>
                        </a:spcBef>
                        <a:spcAft>
                          <a:spcPts val="0"/>
                        </a:spcAft>
                      </a:pPr>
                      <a:r>
                        <a:rPr lang="en-US" sz="1800" dirty="0">
                          <a:solidFill>
                            <a:srgbClr val="0000F2"/>
                          </a:solidFill>
                          <a:effectLst/>
                          <a:latin typeface="Arial" panose="020B0604020202020204" pitchFamily="34" charset="0"/>
                          <a:cs typeface="Arial" panose="020B0604020202020204" pitchFamily="34" charset="0"/>
                        </a:rPr>
                        <a:t>42.33%</a:t>
                      </a:r>
                      <a:endParaRPr lang="en-US" sz="1800" b="0" dirty="0">
                        <a:solidFill>
                          <a:srgbClr val="0000F2"/>
                        </a:solidFill>
                        <a:effectLst/>
                        <a:latin typeface="Arial" panose="020B0604020202020204" pitchFamily="34" charset="0"/>
                        <a:ea typeface="Calibri" panose="020F0502020204030204" pitchFamily="34" charset="0"/>
                        <a:cs typeface="Arial" panose="020B0604020202020204" pitchFamily="34" charset="0"/>
                      </a:endParaRPr>
                    </a:p>
                  </a:txBody>
                  <a:tcPr marL="59875" marR="59875" marT="0" marB="0" anchor="ctr"/>
                </a:tc>
                <a:extLst>
                  <a:ext uri="{0D108BD9-81ED-4DB2-BD59-A6C34878D82A}">
                    <a16:rowId xmlns:a16="http://schemas.microsoft.com/office/drawing/2014/main" val="4283816419"/>
                  </a:ext>
                </a:extLst>
              </a:tr>
              <a:tr h="388987">
                <a:tc>
                  <a:txBody>
                    <a:bodyPr/>
                    <a:lstStyle/>
                    <a:p>
                      <a:pPr marL="0" marR="0" algn="ctr">
                        <a:lnSpc>
                          <a:spcPts val="3000"/>
                        </a:lnSpc>
                        <a:spcBef>
                          <a:spcPts val="0"/>
                        </a:spcBef>
                        <a:spcAft>
                          <a:spcPts val="0"/>
                        </a:spcAft>
                      </a:pPr>
                      <a:r>
                        <a:rPr lang="en-US" sz="2000">
                          <a:solidFill>
                            <a:srgbClr val="0000F2"/>
                          </a:solidFill>
                          <a:effectLst/>
                          <a:latin typeface="Arial" panose="020B0604020202020204" pitchFamily="34" charset="0"/>
                          <a:cs typeface="Arial" panose="020B0604020202020204" pitchFamily="34" charset="0"/>
                        </a:rPr>
                        <a:t>2</a:t>
                      </a:r>
                      <a:endParaRPr lang="en-US" sz="2000">
                        <a:solidFill>
                          <a:srgbClr val="0000F2"/>
                        </a:solidFill>
                        <a:effectLst/>
                        <a:latin typeface="Arial" panose="020B0604020202020204" pitchFamily="34" charset="0"/>
                        <a:ea typeface="Calibri" panose="020F0502020204030204" pitchFamily="34" charset="0"/>
                        <a:cs typeface="Arial" panose="020B0604020202020204" pitchFamily="34" charset="0"/>
                      </a:endParaRPr>
                    </a:p>
                  </a:txBody>
                  <a:tcPr marL="59875" marR="59875" marT="0" marB="0" anchor="ctr"/>
                </a:tc>
                <a:tc>
                  <a:txBody>
                    <a:bodyPr/>
                    <a:lstStyle/>
                    <a:p>
                      <a:pPr marL="0" marR="0">
                        <a:lnSpc>
                          <a:spcPts val="3000"/>
                        </a:lnSpc>
                        <a:spcBef>
                          <a:spcPts val="0"/>
                        </a:spcBef>
                        <a:spcAft>
                          <a:spcPts val="0"/>
                        </a:spcAft>
                      </a:pPr>
                      <a:r>
                        <a:rPr lang="en-US" sz="2000" dirty="0" err="1">
                          <a:solidFill>
                            <a:srgbClr val="0000F2"/>
                          </a:solidFill>
                          <a:effectLst/>
                          <a:latin typeface="Arial" panose="020B0604020202020204" pitchFamily="34" charset="0"/>
                          <a:cs typeface="Arial" panose="020B0604020202020204" pitchFamily="34" charset="0"/>
                        </a:rPr>
                        <a:t>Cổ</a:t>
                      </a:r>
                      <a:r>
                        <a:rPr lang="en-US" sz="2000" dirty="0">
                          <a:solidFill>
                            <a:srgbClr val="0000F2"/>
                          </a:solidFill>
                          <a:effectLst/>
                          <a:latin typeface="Arial" panose="020B0604020202020204" pitchFamily="34" charset="0"/>
                          <a:cs typeface="Arial" panose="020B0604020202020204" pitchFamily="34" charset="0"/>
                        </a:rPr>
                        <a:t> </a:t>
                      </a:r>
                      <a:r>
                        <a:rPr lang="en-US" sz="2000" dirty="0" err="1">
                          <a:solidFill>
                            <a:srgbClr val="0000F2"/>
                          </a:solidFill>
                          <a:effectLst/>
                          <a:latin typeface="Arial" panose="020B0604020202020204" pitchFamily="34" charset="0"/>
                          <a:cs typeface="Arial" panose="020B0604020202020204" pitchFamily="34" charset="0"/>
                        </a:rPr>
                        <a:t>đông</a:t>
                      </a:r>
                      <a:r>
                        <a:rPr lang="en-US" sz="2000" dirty="0">
                          <a:solidFill>
                            <a:srgbClr val="0000F2"/>
                          </a:solidFill>
                          <a:effectLst/>
                          <a:latin typeface="Arial" panose="020B0604020202020204" pitchFamily="34" charset="0"/>
                          <a:cs typeface="Arial" panose="020B0604020202020204" pitchFamily="34" charset="0"/>
                        </a:rPr>
                        <a:t> </a:t>
                      </a:r>
                      <a:r>
                        <a:rPr lang="en-US" sz="2000" dirty="0" err="1">
                          <a:solidFill>
                            <a:srgbClr val="0000F2"/>
                          </a:solidFill>
                          <a:effectLst/>
                          <a:latin typeface="Arial" panose="020B0604020202020204" pitchFamily="34" charset="0"/>
                          <a:cs typeface="Arial" panose="020B0604020202020204" pitchFamily="34" charset="0"/>
                        </a:rPr>
                        <a:t>chiến</a:t>
                      </a:r>
                      <a:r>
                        <a:rPr lang="en-US" sz="2000" dirty="0">
                          <a:solidFill>
                            <a:srgbClr val="0000F2"/>
                          </a:solidFill>
                          <a:effectLst/>
                          <a:latin typeface="Arial" panose="020B0604020202020204" pitchFamily="34" charset="0"/>
                          <a:cs typeface="Arial" panose="020B0604020202020204" pitchFamily="34" charset="0"/>
                        </a:rPr>
                        <a:t> </a:t>
                      </a:r>
                      <a:r>
                        <a:rPr lang="en-US" sz="2000" dirty="0" err="1">
                          <a:solidFill>
                            <a:srgbClr val="0000F2"/>
                          </a:solidFill>
                          <a:effectLst/>
                          <a:latin typeface="Arial" panose="020B0604020202020204" pitchFamily="34" charset="0"/>
                          <a:cs typeface="Arial" panose="020B0604020202020204" pitchFamily="34" charset="0"/>
                        </a:rPr>
                        <a:t>lược</a:t>
                      </a:r>
                      <a:endParaRPr lang="en-US" sz="2000" b="0" dirty="0">
                        <a:solidFill>
                          <a:srgbClr val="0000F2"/>
                        </a:solidFill>
                        <a:effectLst/>
                        <a:latin typeface="Arial" panose="020B0604020202020204" pitchFamily="34" charset="0"/>
                        <a:ea typeface="Calibri" panose="020F0502020204030204" pitchFamily="34" charset="0"/>
                        <a:cs typeface="Arial" panose="020B0604020202020204" pitchFamily="34" charset="0"/>
                      </a:endParaRPr>
                    </a:p>
                  </a:txBody>
                  <a:tcPr marL="59875" marR="59875" marT="0" marB="0" anchor="b"/>
                </a:tc>
                <a:tc>
                  <a:txBody>
                    <a:bodyPr/>
                    <a:lstStyle/>
                    <a:p>
                      <a:pPr marL="0" marR="0" algn="r">
                        <a:lnSpc>
                          <a:spcPts val="3000"/>
                        </a:lnSpc>
                        <a:spcBef>
                          <a:spcPts val="0"/>
                        </a:spcBef>
                        <a:spcAft>
                          <a:spcPts val="0"/>
                        </a:spcAft>
                      </a:pPr>
                      <a:r>
                        <a:rPr lang="en-US" sz="1800" dirty="0">
                          <a:solidFill>
                            <a:srgbClr val="0000F2"/>
                          </a:solidFill>
                          <a:effectLst/>
                          <a:latin typeface="Arial" panose="020B0604020202020204" pitchFamily="34" charset="0"/>
                          <a:cs typeface="Arial" panose="020B0604020202020204" pitchFamily="34" charset="0"/>
                        </a:rPr>
                        <a:t>0</a:t>
                      </a:r>
                      <a:endParaRPr lang="en-US" sz="2000" b="0" dirty="0">
                        <a:solidFill>
                          <a:srgbClr val="0000F2"/>
                        </a:solidFill>
                        <a:effectLst/>
                        <a:latin typeface="Arial" panose="020B0604020202020204" pitchFamily="34" charset="0"/>
                        <a:ea typeface="Calibri" panose="020F0502020204030204" pitchFamily="34" charset="0"/>
                        <a:cs typeface="Arial" panose="020B0604020202020204" pitchFamily="34" charset="0"/>
                      </a:endParaRPr>
                    </a:p>
                  </a:txBody>
                  <a:tcPr marL="59875" marR="59875" marT="0" marB="0" anchor="ctr"/>
                </a:tc>
                <a:tc>
                  <a:txBody>
                    <a:bodyPr/>
                    <a:lstStyle/>
                    <a:p>
                      <a:pPr marL="0" marR="0" algn="r">
                        <a:lnSpc>
                          <a:spcPts val="3000"/>
                        </a:lnSpc>
                        <a:spcBef>
                          <a:spcPts val="0"/>
                        </a:spcBef>
                        <a:spcAft>
                          <a:spcPts val="0"/>
                        </a:spcAft>
                      </a:pPr>
                      <a:r>
                        <a:rPr lang="en-US" sz="1800" dirty="0">
                          <a:solidFill>
                            <a:srgbClr val="0000F2"/>
                          </a:solidFill>
                          <a:effectLst/>
                          <a:latin typeface="Arial" panose="020B0604020202020204" pitchFamily="34" charset="0"/>
                          <a:cs typeface="Arial" panose="020B0604020202020204" pitchFamily="34" charset="0"/>
                        </a:rPr>
                        <a:t> </a:t>
                      </a:r>
                      <a:endParaRPr lang="en-US" sz="1800" b="0" dirty="0">
                        <a:solidFill>
                          <a:srgbClr val="0000F2"/>
                        </a:solidFill>
                        <a:effectLst/>
                        <a:latin typeface="Arial" panose="020B0604020202020204" pitchFamily="34" charset="0"/>
                        <a:ea typeface="Calibri" panose="020F0502020204030204" pitchFamily="34" charset="0"/>
                        <a:cs typeface="Arial" panose="020B0604020202020204" pitchFamily="34" charset="0"/>
                      </a:endParaRPr>
                    </a:p>
                  </a:txBody>
                  <a:tcPr marL="59875" marR="59875" marT="0" marB="0" anchor="ctr"/>
                </a:tc>
                <a:tc>
                  <a:txBody>
                    <a:bodyPr/>
                    <a:lstStyle/>
                    <a:p>
                      <a:pPr marL="0" marR="0" algn="r">
                        <a:lnSpc>
                          <a:spcPts val="3000"/>
                        </a:lnSpc>
                        <a:spcBef>
                          <a:spcPts val="0"/>
                        </a:spcBef>
                        <a:spcAft>
                          <a:spcPts val="0"/>
                        </a:spcAft>
                      </a:pPr>
                      <a:r>
                        <a:rPr lang="en-US" sz="1800" dirty="0">
                          <a:solidFill>
                            <a:srgbClr val="0000F2"/>
                          </a:solidFill>
                          <a:effectLst/>
                          <a:latin typeface="Arial" panose="020B0604020202020204" pitchFamily="34" charset="0"/>
                          <a:cs typeface="Arial" panose="020B0604020202020204" pitchFamily="34" charset="0"/>
                        </a:rPr>
                        <a:t>92,285,238</a:t>
                      </a:r>
                      <a:endParaRPr lang="en-US" sz="1800" b="0" dirty="0">
                        <a:solidFill>
                          <a:srgbClr val="0000F2"/>
                        </a:solidFill>
                        <a:effectLst/>
                        <a:latin typeface="Arial" panose="020B0604020202020204" pitchFamily="34" charset="0"/>
                        <a:ea typeface="Calibri" panose="020F0502020204030204" pitchFamily="34" charset="0"/>
                        <a:cs typeface="Arial" panose="020B0604020202020204" pitchFamily="34" charset="0"/>
                      </a:endParaRPr>
                    </a:p>
                  </a:txBody>
                  <a:tcPr marL="59875" marR="59875" marT="0" marB="0" anchor="ctr"/>
                </a:tc>
                <a:tc>
                  <a:txBody>
                    <a:bodyPr/>
                    <a:lstStyle/>
                    <a:p>
                      <a:pPr marL="0" marR="0" algn="r">
                        <a:lnSpc>
                          <a:spcPts val="3000"/>
                        </a:lnSpc>
                        <a:spcBef>
                          <a:spcPts val="0"/>
                        </a:spcBef>
                        <a:spcAft>
                          <a:spcPts val="0"/>
                        </a:spcAft>
                      </a:pPr>
                      <a:r>
                        <a:rPr lang="en-US" sz="1800" dirty="0">
                          <a:solidFill>
                            <a:srgbClr val="0000F2"/>
                          </a:solidFill>
                          <a:effectLst/>
                          <a:latin typeface="Arial" panose="020B0604020202020204" pitchFamily="34" charset="0"/>
                          <a:cs typeface="Arial" panose="020B0604020202020204" pitchFamily="34" charset="0"/>
                        </a:rPr>
                        <a:t>31.79%</a:t>
                      </a:r>
                      <a:endParaRPr lang="en-US" sz="1800" b="0" dirty="0">
                        <a:solidFill>
                          <a:srgbClr val="0000F2"/>
                        </a:solidFill>
                        <a:effectLst/>
                        <a:latin typeface="Arial" panose="020B0604020202020204" pitchFamily="34" charset="0"/>
                        <a:ea typeface="Calibri" panose="020F0502020204030204" pitchFamily="34" charset="0"/>
                        <a:cs typeface="Arial" panose="020B0604020202020204" pitchFamily="34" charset="0"/>
                      </a:endParaRPr>
                    </a:p>
                  </a:txBody>
                  <a:tcPr marL="59875" marR="59875" marT="0" marB="0" anchor="ctr"/>
                </a:tc>
                <a:tc>
                  <a:txBody>
                    <a:bodyPr/>
                    <a:lstStyle/>
                    <a:p>
                      <a:pPr marL="0" marR="0" algn="r">
                        <a:lnSpc>
                          <a:spcPts val="3000"/>
                        </a:lnSpc>
                        <a:spcBef>
                          <a:spcPts val="0"/>
                        </a:spcBef>
                        <a:spcAft>
                          <a:spcPts val="0"/>
                        </a:spcAft>
                      </a:pPr>
                      <a:r>
                        <a:rPr lang="en-US" sz="1800" dirty="0">
                          <a:solidFill>
                            <a:srgbClr val="0000F2"/>
                          </a:solidFill>
                          <a:effectLst/>
                          <a:latin typeface="Arial" panose="020B0604020202020204" pitchFamily="34" charset="0"/>
                          <a:cs typeface="Arial" panose="020B0604020202020204" pitchFamily="34" charset="0"/>
                        </a:rPr>
                        <a:t>178,351,043</a:t>
                      </a:r>
                      <a:endParaRPr lang="en-US" sz="1800" b="0" dirty="0">
                        <a:solidFill>
                          <a:srgbClr val="0000F2"/>
                        </a:solidFill>
                        <a:effectLst/>
                        <a:latin typeface="Arial" panose="020B0604020202020204" pitchFamily="34" charset="0"/>
                        <a:ea typeface="Calibri" panose="020F0502020204030204" pitchFamily="34" charset="0"/>
                        <a:cs typeface="Arial" panose="020B0604020202020204" pitchFamily="34" charset="0"/>
                      </a:endParaRPr>
                    </a:p>
                  </a:txBody>
                  <a:tcPr marL="59875" marR="59875" marT="0" marB="0" anchor="ctr"/>
                </a:tc>
                <a:tc>
                  <a:txBody>
                    <a:bodyPr/>
                    <a:lstStyle/>
                    <a:p>
                      <a:pPr marL="0" marR="0" algn="r">
                        <a:lnSpc>
                          <a:spcPts val="3000"/>
                        </a:lnSpc>
                        <a:spcBef>
                          <a:spcPts val="0"/>
                        </a:spcBef>
                        <a:spcAft>
                          <a:spcPts val="0"/>
                        </a:spcAft>
                      </a:pPr>
                      <a:r>
                        <a:rPr lang="en-US" sz="1800" dirty="0">
                          <a:solidFill>
                            <a:srgbClr val="0000F2"/>
                          </a:solidFill>
                          <a:effectLst/>
                          <a:latin typeface="Arial" panose="020B0604020202020204" pitchFamily="34" charset="0"/>
                          <a:cs typeface="Arial" panose="020B0604020202020204" pitchFamily="34" charset="0"/>
                        </a:rPr>
                        <a:t>50.98%</a:t>
                      </a:r>
                      <a:endParaRPr lang="en-US" sz="1800" b="0" dirty="0">
                        <a:solidFill>
                          <a:srgbClr val="0000F2"/>
                        </a:solidFill>
                        <a:effectLst/>
                        <a:latin typeface="Arial" panose="020B0604020202020204" pitchFamily="34" charset="0"/>
                        <a:ea typeface="Calibri" panose="020F0502020204030204" pitchFamily="34" charset="0"/>
                        <a:cs typeface="Arial" panose="020B0604020202020204" pitchFamily="34" charset="0"/>
                      </a:endParaRPr>
                    </a:p>
                  </a:txBody>
                  <a:tcPr marL="59875" marR="59875" marT="0" marB="0" anchor="ctr"/>
                </a:tc>
                <a:extLst>
                  <a:ext uri="{0D108BD9-81ED-4DB2-BD59-A6C34878D82A}">
                    <a16:rowId xmlns:a16="http://schemas.microsoft.com/office/drawing/2014/main" val="228688514"/>
                  </a:ext>
                </a:extLst>
              </a:tr>
              <a:tr h="388987">
                <a:tc>
                  <a:txBody>
                    <a:bodyPr/>
                    <a:lstStyle/>
                    <a:p>
                      <a:pPr marL="0" marR="0" algn="ctr">
                        <a:lnSpc>
                          <a:spcPts val="3000"/>
                        </a:lnSpc>
                        <a:spcBef>
                          <a:spcPts val="0"/>
                        </a:spcBef>
                        <a:spcAft>
                          <a:spcPts val="0"/>
                        </a:spcAft>
                      </a:pPr>
                      <a:r>
                        <a:rPr lang="en-US" sz="2000">
                          <a:solidFill>
                            <a:srgbClr val="0000F2"/>
                          </a:solidFill>
                          <a:effectLst/>
                          <a:latin typeface="Arial" panose="020B0604020202020204" pitchFamily="34" charset="0"/>
                          <a:cs typeface="Arial" panose="020B0604020202020204" pitchFamily="34" charset="0"/>
                        </a:rPr>
                        <a:t>3</a:t>
                      </a:r>
                      <a:endParaRPr lang="en-US" sz="2000">
                        <a:solidFill>
                          <a:srgbClr val="0000F2"/>
                        </a:solidFill>
                        <a:effectLst/>
                        <a:latin typeface="Arial" panose="020B0604020202020204" pitchFamily="34" charset="0"/>
                        <a:ea typeface="Calibri" panose="020F0502020204030204" pitchFamily="34" charset="0"/>
                        <a:cs typeface="Arial" panose="020B0604020202020204" pitchFamily="34" charset="0"/>
                      </a:endParaRPr>
                    </a:p>
                  </a:txBody>
                  <a:tcPr marL="59875" marR="59875" marT="0" marB="0" anchor="ctr"/>
                </a:tc>
                <a:tc>
                  <a:txBody>
                    <a:bodyPr/>
                    <a:lstStyle/>
                    <a:p>
                      <a:pPr marL="0" marR="0">
                        <a:lnSpc>
                          <a:spcPts val="3000"/>
                        </a:lnSpc>
                        <a:spcBef>
                          <a:spcPts val="0"/>
                        </a:spcBef>
                        <a:spcAft>
                          <a:spcPts val="0"/>
                        </a:spcAft>
                      </a:pPr>
                      <a:r>
                        <a:rPr lang="en-US" sz="2000">
                          <a:solidFill>
                            <a:srgbClr val="0000F2"/>
                          </a:solidFill>
                          <a:effectLst/>
                          <a:latin typeface="Arial" panose="020B0604020202020204" pitchFamily="34" charset="0"/>
                          <a:cs typeface="Arial" panose="020B0604020202020204" pitchFamily="34" charset="0"/>
                        </a:rPr>
                        <a:t>Cổ đông đại chúng</a:t>
                      </a:r>
                      <a:endParaRPr lang="en-US" sz="2000" b="0">
                        <a:solidFill>
                          <a:srgbClr val="0000F2"/>
                        </a:solidFill>
                        <a:effectLst/>
                        <a:latin typeface="Arial" panose="020B0604020202020204" pitchFamily="34" charset="0"/>
                        <a:ea typeface="Calibri" panose="020F0502020204030204" pitchFamily="34" charset="0"/>
                        <a:cs typeface="Arial" panose="020B0604020202020204" pitchFamily="34" charset="0"/>
                      </a:endParaRPr>
                    </a:p>
                  </a:txBody>
                  <a:tcPr marL="59875" marR="59875" marT="0" marB="0" anchor="b"/>
                </a:tc>
                <a:tc>
                  <a:txBody>
                    <a:bodyPr/>
                    <a:lstStyle/>
                    <a:p>
                      <a:pPr marL="0" marR="0" algn="r">
                        <a:lnSpc>
                          <a:spcPts val="3000"/>
                        </a:lnSpc>
                        <a:spcBef>
                          <a:spcPts val="0"/>
                        </a:spcBef>
                        <a:spcAft>
                          <a:spcPts val="0"/>
                        </a:spcAft>
                      </a:pPr>
                      <a:r>
                        <a:rPr lang="en-US" sz="1800" dirty="0">
                          <a:solidFill>
                            <a:srgbClr val="0000F2"/>
                          </a:solidFill>
                          <a:effectLst/>
                          <a:latin typeface="Arial" panose="020B0604020202020204" pitchFamily="34" charset="0"/>
                          <a:cs typeface="Arial" panose="020B0604020202020204" pitchFamily="34" charset="0"/>
                        </a:rPr>
                        <a:t>23,399,734</a:t>
                      </a:r>
                      <a:endParaRPr lang="en-US" sz="2000" b="0" dirty="0">
                        <a:solidFill>
                          <a:srgbClr val="0000F2"/>
                        </a:solidFill>
                        <a:effectLst/>
                        <a:latin typeface="Arial" panose="020B0604020202020204" pitchFamily="34" charset="0"/>
                        <a:ea typeface="Calibri" panose="020F0502020204030204" pitchFamily="34" charset="0"/>
                        <a:cs typeface="Arial" panose="020B0604020202020204" pitchFamily="34" charset="0"/>
                      </a:endParaRPr>
                    </a:p>
                  </a:txBody>
                  <a:tcPr marL="59875" marR="59875" marT="0" marB="0" anchor="ctr"/>
                </a:tc>
                <a:tc>
                  <a:txBody>
                    <a:bodyPr/>
                    <a:lstStyle/>
                    <a:p>
                      <a:pPr marL="0" marR="0" algn="r">
                        <a:lnSpc>
                          <a:spcPts val="3000"/>
                        </a:lnSpc>
                        <a:spcBef>
                          <a:spcPts val="0"/>
                        </a:spcBef>
                        <a:spcAft>
                          <a:spcPts val="0"/>
                        </a:spcAft>
                      </a:pPr>
                      <a:r>
                        <a:rPr lang="en-US" sz="1800" dirty="0">
                          <a:solidFill>
                            <a:srgbClr val="0000F2"/>
                          </a:solidFill>
                          <a:effectLst/>
                          <a:latin typeface="Arial" panose="020B0604020202020204" pitchFamily="34" charset="0"/>
                          <a:cs typeface="Arial" panose="020B0604020202020204" pitchFamily="34" charset="0"/>
                        </a:rPr>
                        <a:t>8.37%</a:t>
                      </a:r>
                      <a:endParaRPr lang="en-US" sz="1800" b="0" dirty="0">
                        <a:solidFill>
                          <a:srgbClr val="0000F2"/>
                        </a:solidFill>
                        <a:effectLst/>
                        <a:latin typeface="Arial" panose="020B0604020202020204" pitchFamily="34" charset="0"/>
                        <a:ea typeface="Calibri" panose="020F0502020204030204" pitchFamily="34" charset="0"/>
                        <a:cs typeface="Arial" panose="020B0604020202020204" pitchFamily="34" charset="0"/>
                      </a:endParaRPr>
                    </a:p>
                  </a:txBody>
                  <a:tcPr marL="59875" marR="59875" marT="0" marB="0" anchor="ctr"/>
                </a:tc>
                <a:tc>
                  <a:txBody>
                    <a:bodyPr/>
                    <a:lstStyle/>
                    <a:p>
                      <a:pPr marL="0" marR="0" algn="r">
                        <a:lnSpc>
                          <a:spcPts val="3000"/>
                        </a:lnSpc>
                        <a:spcBef>
                          <a:spcPts val="0"/>
                        </a:spcBef>
                        <a:spcAft>
                          <a:spcPts val="0"/>
                        </a:spcAft>
                      </a:pPr>
                      <a:r>
                        <a:rPr lang="en-US" sz="1800" dirty="0">
                          <a:solidFill>
                            <a:srgbClr val="0000F2"/>
                          </a:solidFill>
                          <a:effectLst/>
                          <a:latin typeface="Arial" panose="020B0604020202020204" pitchFamily="34" charset="0"/>
                          <a:cs typeface="Arial" panose="020B0604020202020204" pitchFamily="34" charset="0"/>
                        </a:rPr>
                        <a:t>23,399,734</a:t>
                      </a:r>
                      <a:endParaRPr lang="en-US" sz="1800" b="0" dirty="0">
                        <a:solidFill>
                          <a:srgbClr val="0000F2"/>
                        </a:solidFill>
                        <a:effectLst/>
                        <a:latin typeface="Arial" panose="020B0604020202020204" pitchFamily="34" charset="0"/>
                        <a:ea typeface="Calibri" panose="020F0502020204030204" pitchFamily="34" charset="0"/>
                        <a:cs typeface="Arial" panose="020B0604020202020204" pitchFamily="34" charset="0"/>
                      </a:endParaRPr>
                    </a:p>
                  </a:txBody>
                  <a:tcPr marL="59875" marR="59875" marT="0" marB="0" anchor="ctr"/>
                </a:tc>
                <a:tc>
                  <a:txBody>
                    <a:bodyPr/>
                    <a:lstStyle/>
                    <a:p>
                      <a:pPr marL="0" marR="0" algn="r">
                        <a:lnSpc>
                          <a:spcPts val="3000"/>
                        </a:lnSpc>
                        <a:spcBef>
                          <a:spcPts val="0"/>
                        </a:spcBef>
                        <a:spcAft>
                          <a:spcPts val="0"/>
                        </a:spcAft>
                      </a:pPr>
                      <a:r>
                        <a:rPr lang="en-US" sz="1800" dirty="0">
                          <a:solidFill>
                            <a:srgbClr val="0000F2"/>
                          </a:solidFill>
                          <a:effectLst/>
                          <a:latin typeface="Arial" panose="020B0604020202020204" pitchFamily="34" charset="0"/>
                          <a:cs typeface="Arial" panose="020B0604020202020204" pitchFamily="34" charset="0"/>
                        </a:rPr>
                        <a:t>8.06%</a:t>
                      </a:r>
                      <a:endParaRPr lang="en-US" sz="1800" b="0" dirty="0">
                        <a:solidFill>
                          <a:srgbClr val="0000F2"/>
                        </a:solidFill>
                        <a:effectLst/>
                        <a:latin typeface="Arial" panose="020B0604020202020204" pitchFamily="34" charset="0"/>
                        <a:ea typeface="Calibri" panose="020F0502020204030204" pitchFamily="34" charset="0"/>
                        <a:cs typeface="Arial" panose="020B0604020202020204" pitchFamily="34" charset="0"/>
                      </a:endParaRPr>
                    </a:p>
                  </a:txBody>
                  <a:tcPr marL="59875" marR="59875" marT="0" marB="0" anchor="ctr"/>
                </a:tc>
                <a:tc>
                  <a:txBody>
                    <a:bodyPr/>
                    <a:lstStyle/>
                    <a:p>
                      <a:pPr marL="0" marR="0" algn="r">
                        <a:lnSpc>
                          <a:spcPts val="3000"/>
                        </a:lnSpc>
                        <a:spcBef>
                          <a:spcPts val="0"/>
                        </a:spcBef>
                        <a:spcAft>
                          <a:spcPts val="0"/>
                        </a:spcAft>
                      </a:pPr>
                      <a:r>
                        <a:rPr lang="en-US" sz="1800" dirty="0">
                          <a:solidFill>
                            <a:srgbClr val="0000F2"/>
                          </a:solidFill>
                          <a:effectLst/>
                          <a:latin typeface="Arial" panose="020B0604020202020204" pitchFamily="34" charset="0"/>
                          <a:cs typeface="Arial" panose="020B0604020202020204" pitchFamily="34" charset="0"/>
                        </a:rPr>
                        <a:t>23,399,734</a:t>
                      </a:r>
                      <a:endParaRPr lang="en-US" sz="1800" b="0" dirty="0">
                        <a:solidFill>
                          <a:srgbClr val="0000F2"/>
                        </a:solidFill>
                        <a:effectLst/>
                        <a:latin typeface="Arial" panose="020B0604020202020204" pitchFamily="34" charset="0"/>
                        <a:ea typeface="Calibri" panose="020F0502020204030204" pitchFamily="34" charset="0"/>
                        <a:cs typeface="Arial" panose="020B0604020202020204" pitchFamily="34" charset="0"/>
                      </a:endParaRPr>
                    </a:p>
                  </a:txBody>
                  <a:tcPr marL="59875" marR="59875" marT="0" marB="0" anchor="ctr"/>
                </a:tc>
                <a:tc>
                  <a:txBody>
                    <a:bodyPr/>
                    <a:lstStyle/>
                    <a:p>
                      <a:pPr marL="0" marR="0" algn="r">
                        <a:lnSpc>
                          <a:spcPts val="3000"/>
                        </a:lnSpc>
                        <a:spcBef>
                          <a:spcPts val="0"/>
                        </a:spcBef>
                        <a:spcAft>
                          <a:spcPts val="0"/>
                        </a:spcAft>
                      </a:pPr>
                      <a:r>
                        <a:rPr lang="en-US" sz="1800">
                          <a:solidFill>
                            <a:srgbClr val="0000F2"/>
                          </a:solidFill>
                          <a:effectLst/>
                          <a:latin typeface="Arial" panose="020B0604020202020204" pitchFamily="34" charset="0"/>
                          <a:cs typeface="Arial" panose="020B0604020202020204" pitchFamily="34" charset="0"/>
                        </a:rPr>
                        <a:t>6.69%</a:t>
                      </a:r>
                      <a:endParaRPr lang="en-US" sz="1800" b="0">
                        <a:solidFill>
                          <a:srgbClr val="0000F2"/>
                        </a:solidFill>
                        <a:effectLst/>
                        <a:latin typeface="Arial" panose="020B0604020202020204" pitchFamily="34" charset="0"/>
                        <a:ea typeface="Calibri" panose="020F0502020204030204" pitchFamily="34" charset="0"/>
                        <a:cs typeface="Arial" panose="020B0604020202020204" pitchFamily="34" charset="0"/>
                      </a:endParaRPr>
                    </a:p>
                  </a:txBody>
                  <a:tcPr marL="59875" marR="59875" marT="0" marB="0" anchor="ctr"/>
                </a:tc>
                <a:extLst>
                  <a:ext uri="{0D108BD9-81ED-4DB2-BD59-A6C34878D82A}">
                    <a16:rowId xmlns:a16="http://schemas.microsoft.com/office/drawing/2014/main" val="2266155332"/>
                  </a:ext>
                </a:extLst>
              </a:tr>
              <a:tr h="388987">
                <a:tc>
                  <a:txBody>
                    <a:bodyPr/>
                    <a:lstStyle/>
                    <a:p>
                      <a:pPr>
                        <a:lnSpc>
                          <a:spcPts val="3000"/>
                        </a:lnSpc>
                      </a:pPr>
                      <a:endParaRPr lang="en-US" sz="2000">
                        <a:solidFill>
                          <a:srgbClr val="0000F2"/>
                        </a:solidFill>
                        <a:effectLst/>
                        <a:latin typeface="Arial" panose="020B0604020202020204" pitchFamily="34" charset="0"/>
                        <a:cs typeface="Arial" panose="020B0604020202020204" pitchFamily="34" charset="0"/>
                      </a:endParaRPr>
                    </a:p>
                  </a:txBody>
                  <a:tcPr marL="59875" marR="59875" marT="0" marB="0" anchor="ctr"/>
                </a:tc>
                <a:tc>
                  <a:txBody>
                    <a:bodyPr/>
                    <a:lstStyle/>
                    <a:p>
                      <a:pPr marL="0" marR="0" algn="r">
                        <a:lnSpc>
                          <a:spcPts val="3000"/>
                        </a:lnSpc>
                        <a:spcBef>
                          <a:spcPts val="0"/>
                        </a:spcBef>
                        <a:spcAft>
                          <a:spcPts val="0"/>
                        </a:spcAft>
                      </a:pPr>
                      <a:r>
                        <a:rPr lang="en-US" sz="2000" b="1" dirty="0" err="1">
                          <a:solidFill>
                            <a:srgbClr val="0000F2"/>
                          </a:solidFill>
                          <a:effectLst/>
                          <a:latin typeface="Arial" panose="020B0604020202020204" pitchFamily="34" charset="0"/>
                          <a:cs typeface="Arial" panose="020B0604020202020204" pitchFamily="34" charset="0"/>
                        </a:rPr>
                        <a:t>Tổng</a:t>
                      </a:r>
                      <a:r>
                        <a:rPr lang="en-US" sz="2000" b="1" dirty="0">
                          <a:solidFill>
                            <a:srgbClr val="0000F2"/>
                          </a:solidFill>
                          <a:effectLst/>
                          <a:latin typeface="Arial" panose="020B0604020202020204" pitchFamily="34" charset="0"/>
                          <a:cs typeface="Arial" panose="020B0604020202020204" pitchFamily="34" charset="0"/>
                        </a:rPr>
                        <a:t> </a:t>
                      </a:r>
                      <a:r>
                        <a:rPr lang="en-US" sz="2000" b="1" dirty="0" err="1">
                          <a:solidFill>
                            <a:srgbClr val="0000F2"/>
                          </a:solidFill>
                          <a:effectLst/>
                          <a:latin typeface="Arial" panose="020B0604020202020204" pitchFamily="34" charset="0"/>
                          <a:cs typeface="Arial" panose="020B0604020202020204" pitchFamily="34" charset="0"/>
                        </a:rPr>
                        <a:t>cộng</a:t>
                      </a:r>
                      <a:endParaRPr lang="en-US" sz="2000" b="1" dirty="0">
                        <a:solidFill>
                          <a:srgbClr val="0000F2"/>
                        </a:solidFill>
                        <a:effectLst/>
                        <a:latin typeface="Arial" panose="020B0604020202020204" pitchFamily="34" charset="0"/>
                        <a:ea typeface="Calibri" panose="020F0502020204030204" pitchFamily="34" charset="0"/>
                        <a:cs typeface="Arial" panose="020B0604020202020204" pitchFamily="34" charset="0"/>
                      </a:endParaRPr>
                    </a:p>
                  </a:txBody>
                  <a:tcPr marL="59875" marR="59875" marT="0" marB="0" anchor="b"/>
                </a:tc>
                <a:tc>
                  <a:txBody>
                    <a:bodyPr/>
                    <a:lstStyle/>
                    <a:p>
                      <a:pPr marL="0" marR="0" algn="r">
                        <a:lnSpc>
                          <a:spcPts val="3000"/>
                        </a:lnSpc>
                        <a:spcBef>
                          <a:spcPts val="0"/>
                        </a:spcBef>
                        <a:spcAft>
                          <a:spcPts val="0"/>
                        </a:spcAft>
                      </a:pPr>
                      <a:r>
                        <a:rPr lang="en-US" sz="1800" b="1" dirty="0">
                          <a:solidFill>
                            <a:srgbClr val="0000F2"/>
                          </a:solidFill>
                          <a:effectLst/>
                          <a:latin typeface="Arial" panose="020B0604020202020204" pitchFamily="34" charset="0"/>
                          <a:cs typeface="Arial" panose="020B0604020202020204" pitchFamily="34" charset="0"/>
                        </a:rPr>
                        <a:t>279,676,336</a:t>
                      </a:r>
                      <a:endParaRPr lang="en-US" sz="2000" b="1" dirty="0">
                        <a:solidFill>
                          <a:srgbClr val="0000F2"/>
                        </a:solidFill>
                        <a:effectLst/>
                        <a:latin typeface="Arial" panose="020B0604020202020204" pitchFamily="34" charset="0"/>
                        <a:ea typeface="Calibri" panose="020F0502020204030204" pitchFamily="34" charset="0"/>
                        <a:cs typeface="Arial" panose="020B0604020202020204" pitchFamily="34" charset="0"/>
                      </a:endParaRPr>
                    </a:p>
                  </a:txBody>
                  <a:tcPr marL="59875" marR="59875" marT="0" marB="0" anchor="ctr"/>
                </a:tc>
                <a:tc>
                  <a:txBody>
                    <a:bodyPr/>
                    <a:lstStyle/>
                    <a:p>
                      <a:pPr marL="0" marR="0" algn="r">
                        <a:lnSpc>
                          <a:spcPts val="3000"/>
                        </a:lnSpc>
                        <a:spcBef>
                          <a:spcPts val="0"/>
                        </a:spcBef>
                        <a:spcAft>
                          <a:spcPts val="0"/>
                        </a:spcAft>
                      </a:pPr>
                      <a:r>
                        <a:rPr lang="en-US" sz="1800" b="1" dirty="0">
                          <a:solidFill>
                            <a:srgbClr val="0000F2"/>
                          </a:solidFill>
                          <a:effectLst/>
                          <a:latin typeface="Arial" panose="020B0604020202020204" pitchFamily="34" charset="0"/>
                          <a:cs typeface="Arial" panose="020B0604020202020204" pitchFamily="34" charset="0"/>
                        </a:rPr>
                        <a:t>100.0%</a:t>
                      </a:r>
                      <a:endParaRPr lang="en-US" sz="1800" b="1" dirty="0">
                        <a:solidFill>
                          <a:srgbClr val="0000F2"/>
                        </a:solidFill>
                        <a:effectLst/>
                        <a:latin typeface="Arial" panose="020B0604020202020204" pitchFamily="34" charset="0"/>
                        <a:ea typeface="Calibri" panose="020F0502020204030204" pitchFamily="34" charset="0"/>
                        <a:cs typeface="Arial" panose="020B0604020202020204" pitchFamily="34" charset="0"/>
                      </a:endParaRPr>
                    </a:p>
                  </a:txBody>
                  <a:tcPr marL="59875" marR="59875" marT="0" marB="0" anchor="ctr"/>
                </a:tc>
                <a:tc>
                  <a:txBody>
                    <a:bodyPr/>
                    <a:lstStyle/>
                    <a:p>
                      <a:pPr marL="0" marR="0" algn="r">
                        <a:lnSpc>
                          <a:spcPts val="3000"/>
                        </a:lnSpc>
                        <a:spcBef>
                          <a:spcPts val="0"/>
                        </a:spcBef>
                        <a:spcAft>
                          <a:spcPts val="0"/>
                        </a:spcAft>
                      </a:pPr>
                      <a:r>
                        <a:rPr lang="en-US" sz="1800" b="1" dirty="0">
                          <a:solidFill>
                            <a:srgbClr val="0000F2"/>
                          </a:solidFill>
                          <a:effectLst/>
                          <a:latin typeface="Arial" panose="020B0604020202020204" pitchFamily="34" charset="0"/>
                          <a:cs typeface="Arial" panose="020B0604020202020204" pitchFamily="34" charset="0"/>
                        </a:rPr>
                        <a:t>290,280,374</a:t>
                      </a:r>
                      <a:endParaRPr lang="en-US" sz="1800" b="1" dirty="0">
                        <a:solidFill>
                          <a:srgbClr val="0000F2"/>
                        </a:solidFill>
                        <a:effectLst/>
                        <a:latin typeface="Arial" panose="020B0604020202020204" pitchFamily="34" charset="0"/>
                        <a:ea typeface="Calibri" panose="020F0502020204030204" pitchFamily="34" charset="0"/>
                        <a:cs typeface="Arial" panose="020B0604020202020204" pitchFamily="34" charset="0"/>
                      </a:endParaRPr>
                    </a:p>
                  </a:txBody>
                  <a:tcPr marL="59875" marR="59875" marT="0" marB="0" anchor="ctr"/>
                </a:tc>
                <a:tc>
                  <a:txBody>
                    <a:bodyPr/>
                    <a:lstStyle/>
                    <a:p>
                      <a:pPr marL="0" marR="0" algn="r">
                        <a:lnSpc>
                          <a:spcPts val="3000"/>
                        </a:lnSpc>
                        <a:spcBef>
                          <a:spcPts val="0"/>
                        </a:spcBef>
                        <a:spcAft>
                          <a:spcPts val="0"/>
                        </a:spcAft>
                      </a:pPr>
                      <a:r>
                        <a:rPr lang="en-US" sz="1800" b="1" dirty="0">
                          <a:solidFill>
                            <a:srgbClr val="0000F2"/>
                          </a:solidFill>
                          <a:effectLst/>
                          <a:latin typeface="Arial" panose="020B0604020202020204" pitchFamily="34" charset="0"/>
                          <a:cs typeface="Arial" panose="020B0604020202020204" pitchFamily="34" charset="0"/>
                        </a:rPr>
                        <a:t>100.0%</a:t>
                      </a:r>
                      <a:endParaRPr lang="en-US" sz="1800" b="1" dirty="0">
                        <a:solidFill>
                          <a:srgbClr val="0000F2"/>
                        </a:solidFill>
                        <a:effectLst/>
                        <a:latin typeface="Arial" panose="020B0604020202020204" pitchFamily="34" charset="0"/>
                        <a:ea typeface="Calibri" panose="020F0502020204030204" pitchFamily="34" charset="0"/>
                        <a:cs typeface="Arial" panose="020B0604020202020204" pitchFamily="34" charset="0"/>
                      </a:endParaRPr>
                    </a:p>
                  </a:txBody>
                  <a:tcPr marL="59875" marR="59875" marT="0" marB="0" anchor="ctr"/>
                </a:tc>
                <a:tc>
                  <a:txBody>
                    <a:bodyPr/>
                    <a:lstStyle/>
                    <a:p>
                      <a:pPr marL="0" marR="0" algn="r">
                        <a:lnSpc>
                          <a:spcPts val="3000"/>
                        </a:lnSpc>
                        <a:spcBef>
                          <a:spcPts val="0"/>
                        </a:spcBef>
                        <a:spcAft>
                          <a:spcPts val="0"/>
                        </a:spcAft>
                      </a:pPr>
                      <a:r>
                        <a:rPr lang="en-US" sz="1800" b="1" dirty="0">
                          <a:solidFill>
                            <a:srgbClr val="0000F2"/>
                          </a:solidFill>
                          <a:effectLst/>
                          <a:latin typeface="Arial" panose="020B0604020202020204" pitchFamily="34" charset="0"/>
                          <a:cs typeface="Arial" panose="020B0604020202020204" pitchFamily="34" charset="0"/>
                        </a:rPr>
                        <a:t>349,851,679</a:t>
                      </a:r>
                      <a:endParaRPr lang="en-US" sz="1800" b="1" dirty="0">
                        <a:solidFill>
                          <a:srgbClr val="0000F2"/>
                        </a:solidFill>
                        <a:effectLst/>
                        <a:latin typeface="Arial" panose="020B0604020202020204" pitchFamily="34" charset="0"/>
                        <a:ea typeface="Calibri" panose="020F0502020204030204" pitchFamily="34" charset="0"/>
                        <a:cs typeface="Arial" panose="020B0604020202020204" pitchFamily="34" charset="0"/>
                      </a:endParaRPr>
                    </a:p>
                  </a:txBody>
                  <a:tcPr marL="59875" marR="59875" marT="0" marB="0" anchor="ctr"/>
                </a:tc>
                <a:tc>
                  <a:txBody>
                    <a:bodyPr/>
                    <a:lstStyle/>
                    <a:p>
                      <a:pPr marL="0" marR="0" algn="r">
                        <a:lnSpc>
                          <a:spcPts val="3000"/>
                        </a:lnSpc>
                        <a:spcBef>
                          <a:spcPts val="0"/>
                        </a:spcBef>
                        <a:spcAft>
                          <a:spcPts val="0"/>
                        </a:spcAft>
                      </a:pPr>
                      <a:r>
                        <a:rPr lang="en-US" sz="1800" b="1" dirty="0">
                          <a:solidFill>
                            <a:srgbClr val="0000F2"/>
                          </a:solidFill>
                          <a:effectLst/>
                          <a:latin typeface="Arial" panose="020B0604020202020204" pitchFamily="34" charset="0"/>
                          <a:cs typeface="Arial" panose="020B0604020202020204" pitchFamily="34" charset="0"/>
                        </a:rPr>
                        <a:t>100.0%</a:t>
                      </a:r>
                      <a:endParaRPr lang="en-US" sz="1800" b="1" dirty="0">
                        <a:solidFill>
                          <a:srgbClr val="0000F2"/>
                        </a:solidFill>
                        <a:effectLst/>
                        <a:latin typeface="Arial" panose="020B0604020202020204" pitchFamily="34" charset="0"/>
                        <a:ea typeface="Calibri" panose="020F0502020204030204" pitchFamily="34" charset="0"/>
                        <a:cs typeface="Arial" panose="020B0604020202020204" pitchFamily="34" charset="0"/>
                      </a:endParaRPr>
                    </a:p>
                  </a:txBody>
                  <a:tcPr marL="59875" marR="59875" marT="0" marB="0" anchor="ctr"/>
                </a:tc>
                <a:extLst>
                  <a:ext uri="{0D108BD9-81ED-4DB2-BD59-A6C34878D82A}">
                    <a16:rowId xmlns:a16="http://schemas.microsoft.com/office/drawing/2014/main" val="3975882237"/>
                  </a:ext>
                </a:extLst>
              </a:tr>
              <a:tr h="388987">
                <a:tc>
                  <a:txBody>
                    <a:bodyPr/>
                    <a:lstStyle/>
                    <a:p>
                      <a:pPr marL="0" marR="0" algn="ctr">
                        <a:lnSpc>
                          <a:spcPts val="3000"/>
                        </a:lnSpc>
                        <a:spcBef>
                          <a:spcPts val="0"/>
                        </a:spcBef>
                        <a:spcAft>
                          <a:spcPts val="0"/>
                        </a:spcAft>
                      </a:pPr>
                      <a:r>
                        <a:rPr lang="en-US" sz="2000" b="1" dirty="0">
                          <a:effectLst/>
                          <a:latin typeface="Arial" panose="020B0604020202020204" pitchFamily="34" charset="0"/>
                          <a:cs typeface="Arial" panose="020B0604020202020204" pitchFamily="34" charset="0"/>
                        </a:rPr>
                        <a:t>III</a:t>
                      </a:r>
                      <a:endParaRPr lang="en-US" sz="2000" b="1" dirty="0">
                        <a:solidFill>
                          <a:srgbClr val="000000"/>
                        </a:solidFill>
                        <a:effectLst/>
                        <a:latin typeface="Arial" panose="020B0604020202020204" pitchFamily="34" charset="0"/>
                        <a:ea typeface="Calibri" panose="020F0502020204030204" pitchFamily="34" charset="0"/>
                        <a:cs typeface="Arial" panose="020B0604020202020204" pitchFamily="34" charset="0"/>
                      </a:endParaRPr>
                    </a:p>
                  </a:txBody>
                  <a:tcPr marL="59875" marR="59875" marT="0" marB="0" anchor="ctr">
                    <a:solidFill>
                      <a:schemeClr val="accent5">
                        <a:lumMod val="20000"/>
                        <a:lumOff val="80000"/>
                      </a:schemeClr>
                    </a:solidFill>
                  </a:tcPr>
                </a:tc>
                <a:tc gridSpan="7">
                  <a:txBody>
                    <a:bodyPr/>
                    <a:lstStyle/>
                    <a:p>
                      <a:pPr marL="0" marR="0">
                        <a:lnSpc>
                          <a:spcPts val="3000"/>
                        </a:lnSpc>
                        <a:spcBef>
                          <a:spcPts val="0"/>
                        </a:spcBef>
                        <a:spcAft>
                          <a:spcPts val="0"/>
                        </a:spcAft>
                      </a:pPr>
                      <a:r>
                        <a:rPr lang="en-US" sz="1800" b="1" dirty="0">
                          <a:effectLst/>
                          <a:latin typeface="Arial" panose="020B0604020202020204" pitchFamily="34" charset="0"/>
                          <a:cs typeface="Arial" panose="020B0604020202020204" pitchFamily="34" charset="0"/>
                        </a:rPr>
                        <a:t>DỰ KIẾN PHÁT HÀNH RIÊNG LẺ &amp; CHUYỂN NHƯỢNG CỔ PHIẾU CHO CỔ ĐÔNG CHIẾN LƯỢC</a:t>
                      </a:r>
                      <a:endParaRPr lang="en-US" sz="1800" b="1" dirty="0">
                        <a:solidFill>
                          <a:srgbClr val="000000"/>
                        </a:solidFill>
                        <a:effectLst/>
                        <a:latin typeface="Arial" panose="020B0604020202020204" pitchFamily="34" charset="0"/>
                        <a:ea typeface="Calibri" panose="020F0502020204030204" pitchFamily="34" charset="0"/>
                        <a:cs typeface="Arial" panose="020B0604020202020204" pitchFamily="34" charset="0"/>
                      </a:endParaRPr>
                    </a:p>
                  </a:txBody>
                  <a:tcPr marL="59875" marR="59875" marT="0" marB="0" anchor="ctr">
                    <a:solidFill>
                      <a:schemeClr val="accent5">
                        <a:lumMod val="20000"/>
                        <a:lumOff val="80000"/>
                      </a:schemeClr>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pPr marL="0" marR="0">
                        <a:lnSpc>
                          <a:spcPts val="1700"/>
                        </a:lnSpc>
                        <a:spcBef>
                          <a:spcPts val="0"/>
                        </a:spcBef>
                        <a:spcAft>
                          <a:spcPts val="0"/>
                        </a:spcAft>
                      </a:pPr>
                      <a:endParaRPr lang="en-US" sz="1800" b="0" dirty="0">
                        <a:solidFill>
                          <a:srgbClr val="000000"/>
                        </a:solidFill>
                        <a:effectLst/>
                        <a:latin typeface="Arial" panose="020B0604020202020204" pitchFamily="34" charset="0"/>
                        <a:ea typeface="Calibri" panose="020F0502020204030204" pitchFamily="34" charset="0"/>
                        <a:cs typeface="Arial" panose="020B0604020202020204" pitchFamily="34" charset="0"/>
                      </a:endParaRPr>
                    </a:p>
                  </a:txBody>
                  <a:tcPr marL="59875" marR="59875" marT="0" marB="0" anchor="ctr"/>
                </a:tc>
                <a:extLst>
                  <a:ext uri="{0D108BD9-81ED-4DB2-BD59-A6C34878D82A}">
                    <a16:rowId xmlns:a16="http://schemas.microsoft.com/office/drawing/2014/main" val="4075199152"/>
                  </a:ext>
                </a:extLst>
              </a:tr>
              <a:tr h="786637">
                <a:tc>
                  <a:txBody>
                    <a:bodyPr/>
                    <a:lstStyle/>
                    <a:p>
                      <a:pPr marL="0" marR="0" algn="ctr">
                        <a:lnSpc>
                          <a:spcPts val="3000"/>
                        </a:lnSpc>
                        <a:spcBef>
                          <a:spcPts val="0"/>
                        </a:spcBef>
                        <a:spcAft>
                          <a:spcPts val="0"/>
                        </a:spcAft>
                      </a:pPr>
                      <a:r>
                        <a:rPr lang="en-US" sz="2000">
                          <a:effectLst/>
                          <a:latin typeface="Arial" panose="020B0604020202020204" pitchFamily="34" charset="0"/>
                          <a:cs typeface="Arial" panose="020B0604020202020204" pitchFamily="34" charset="0"/>
                        </a:rPr>
                        <a:t>1</a:t>
                      </a:r>
                      <a:endParaRPr lang="en-US" sz="2000">
                        <a:solidFill>
                          <a:srgbClr val="000000"/>
                        </a:solidFill>
                        <a:effectLst/>
                        <a:latin typeface="Arial" panose="020B0604020202020204" pitchFamily="34" charset="0"/>
                        <a:ea typeface="Calibri" panose="020F0502020204030204" pitchFamily="34" charset="0"/>
                        <a:cs typeface="Arial" panose="020B0604020202020204" pitchFamily="34" charset="0"/>
                      </a:endParaRPr>
                    </a:p>
                  </a:txBody>
                  <a:tcPr marL="59875" marR="59875" marT="0" marB="0" anchor="ctr"/>
                </a:tc>
                <a:tc>
                  <a:txBody>
                    <a:bodyPr/>
                    <a:lstStyle/>
                    <a:p>
                      <a:pPr marL="0" marR="0">
                        <a:lnSpc>
                          <a:spcPts val="3000"/>
                        </a:lnSpc>
                        <a:spcBef>
                          <a:spcPts val="0"/>
                        </a:spcBef>
                        <a:spcAft>
                          <a:spcPts val="0"/>
                        </a:spcAft>
                      </a:pPr>
                      <a:r>
                        <a:rPr lang="en-US" sz="2000">
                          <a:effectLst/>
                          <a:latin typeface="Arial" panose="020B0604020202020204" pitchFamily="34" charset="0"/>
                          <a:cs typeface="Arial" panose="020B0604020202020204" pitchFamily="34" charset="0"/>
                        </a:rPr>
                        <a:t>Phát hành cổ phiếu riêng lẻ</a:t>
                      </a:r>
                      <a:endParaRPr lang="en-US" sz="2000" b="0">
                        <a:solidFill>
                          <a:srgbClr val="000000"/>
                        </a:solidFill>
                        <a:effectLst/>
                        <a:latin typeface="Arial" panose="020B0604020202020204" pitchFamily="34" charset="0"/>
                        <a:ea typeface="Calibri" panose="020F0502020204030204" pitchFamily="34" charset="0"/>
                        <a:cs typeface="Arial" panose="020B0604020202020204" pitchFamily="34" charset="0"/>
                      </a:endParaRPr>
                    </a:p>
                  </a:txBody>
                  <a:tcPr marL="59875" marR="59875" marT="0" marB="0" anchor="b"/>
                </a:tc>
                <a:tc>
                  <a:txBody>
                    <a:bodyPr/>
                    <a:lstStyle/>
                    <a:p>
                      <a:pPr marL="0" marR="0" algn="r">
                        <a:lnSpc>
                          <a:spcPts val="3000"/>
                        </a:lnSpc>
                        <a:spcBef>
                          <a:spcPts val="0"/>
                        </a:spcBef>
                        <a:spcAft>
                          <a:spcPts val="0"/>
                        </a:spcAft>
                      </a:pPr>
                      <a:r>
                        <a:rPr lang="en-US" sz="1800" dirty="0" err="1">
                          <a:effectLst/>
                          <a:latin typeface="Arial" panose="020B0604020202020204" pitchFamily="34" charset="0"/>
                          <a:cs typeface="Arial" panose="020B0604020202020204" pitchFamily="34" charset="0"/>
                        </a:rPr>
                        <a:t>Đợt</a:t>
                      </a:r>
                      <a:r>
                        <a:rPr lang="en-US" sz="1800" dirty="0">
                          <a:effectLst/>
                          <a:latin typeface="Arial" panose="020B0604020202020204" pitchFamily="34" charset="0"/>
                          <a:cs typeface="Arial" panose="020B0604020202020204" pitchFamily="34" charset="0"/>
                        </a:rPr>
                        <a:t> 1 + </a:t>
                      </a:r>
                      <a:r>
                        <a:rPr lang="en-US" sz="1800" dirty="0" err="1">
                          <a:effectLst/>
                          <a:latin typeface="Arial" panose="020B0604020202020204" pitchFamily="34" charset="0"/>
                          <a:cs typeface="Arial" panose="020B0604020202020204" pitchFamily="34" charset="0"/>
                        </a:rPr>
                        <a:t>đợt</a:t>
                      </a:r>
                      <a:r>
                        <a:rPr lang="en-US" sz="1800" dirty="0">
                          <a:effectLst/>
                          <a:latin typeface="Arial" panose="020B0604020202020204" pitchFamily="34" charset="0"/>
                          <a:cs typeface="Arial" panose="020B0604020202020204" pitchFamily="34" charset="0"/>
                        </a:rPr>
                        <a:t> 2: 70,175,343</a:t>
                      </a:r>
                      <a:endParaRPr lang="en-US" sz="2000" b="0" dirty="0">
                        <a:solidFill>
                          <a:srgbClr val="000000"/>
                        </a:solidFill>
                        <a:effectLst/>
                        <a:latin typeface="Arial" panose="020B0604020202020204" pitchFamily="34" charset="0"/>
                        <a:ea typeface="Calibri" panose="020F0502020204030204" pitchFamily="34" charset="0"/>
                        <a:cs typeface="Arial" panose="020B0604020202020204" pitchFamily="34" charset="0"/>
                      </a:endParaRPr>
                    </a:p>
                  </a:txBody>
                  <a:tcPr marL="59875" marR="59875" marT="0" marB="0" anchor="ctr"/>
                </a:tc>
                <a:tc>
                  <a:txBody>
                    <a:bodyPr/>
                    <a:lstStyle/>
                    <a:p>
                      <a:pPr marL="0" marR="0">
                        <a:lnSpc>
                          <a:spcPts val="3000"/>
                        </a:lnSpc>
                        <a:spcBef>
                          <a:spcPts val="0"/>
                        </a:spcBef>
                        <a:spcAft>
                          <a:spcPts val="0"/>
                        </a:spcAft>
                      </a:pPr>
                      <a:endParaRPr lang="en-US" sz="1800" b="0">
                        <a:solidFill>
                          <a:srgbClr val="000000"/>
                        </a:solidFill>
                        <a:effectLst/>
                        <a:latin typeface="Arial" panose="020B0604020202020204" pitchFamily="34" charset="0"/>
                        <a:ea typeface="Calibri" panose="020F0502020204030204" pitchFamily="34" charset="0"/>
                        <a:cs typeface="Arial" panose="020B0604020202020204" pitchFamily="34" charset="0"/>
                      </a:endParaRPr>
                    </a:p>
                  </a:txBody>
                  <a:tcPr marL="59875" marR="59875" marT="0" marB="0" anchor="ctr"/>
                </a:tc>
                <a:tc>
                  <a:txBody>
                    <a:bodyPr/>
                    <a:lstStyle/>
                    <a:p>
                      <a:pPr algn="r">
                        <a:lnSpc>
                          <a:spcPts val="3000"/>
                        </a:lnSpc>
                      </a:pPr>
                      <a:r>
                        <a:rPr lang="en-US" sz="1800" dirty="0">
                          <a:effectLst/>
                          <a:latin typeface="Arial" panose="020B0604020202020204" pitchFamily="34" charset="0"/>
                          <a:cs typeface="Arial" panose="020B0604020202020204" pitchFamily="34" charset="0"/>
                        </a:rPr>
                        <a:t>10,604,038</a:t>
                      </a:r>
                      <a:endParaRPr lang="en-US" sz="1800" b="0" dirty="0">
                        <a:solidFill>
                          <a:srgbClr val="000000"/>
                        </a:solidFill>
                        <a:effectLst/>
                        <a:latin typeface="Arial" panose="020B0604020202020204" pitchFamily="34" charset="0"/>
                        <a:cs typeface="Arial" panose="020B0604020202020204" pitchFamily="34" charset="0"/>
                      </a:endParaRPr>
                    </a:p>
                  </a:txBody>
                  <a:tcPr marL="59875" marR="59875" marT="0" marB="0" anchor="ctr"/>
                </a:tc>
                <a:tc>
                  <a:txBody>
                    <a:bodyPr/>
                    <a:lstStyle/>
                    <a:p>
                      <a:pPr>
                        <a:lnSpc>
                          <a:spcPts val="3000"/>
                        </a:lnSpc>
                      </a:pPr>
                      <a:endParaRPr lang="en-US" sz="1800" b="0">
                        <a:solidFill>
                          <a:srgbClr val="000000"/>
                        </a:solidFill>
                        <a:effectLst/>
                        <a:latin typeface="Arial" panose="020B0604020202020204" pitchFamily="34" charset="0"/>
                        <a:cs typeface="Arial" panose="020B0604020202020204" pitchFamily="34" charset="0"/>
                      </a:endParaRPr>
                    </a:p>
                  </a:txBody>
                  <a:tcPr marL="59875" marR="59875" marT="0" marB="0" anchor="ctr"/>
                </a:tc>
                <a:tc>
                  <a:txBody>
                    <a:bodyPr/>
                    <a:lstStyle/>
                    <a:p>
                      <a:pPr algn="r">
                        <a:lnSpc>
                          <a:spcPts val="3000"/>
                        </a:lnSpc>
                      </a:pPr>
                      <a:r>
                        <a:rPr lang="en-US" sz="1800" dirty="0">
                          <a:effectLst/>
                          <a:latin typeface="Arial" panose="020B0604020202020204" pitchFamily="34" charset="0"/>
                          <a:cs typeface="Arial" panose="020B0604020202020204" pitchFamily="34" charset="0"/>
                        </a:rPr>
                        <a:t>59,571,305</a:t>
                      </a:r>
                      <a:endParaRPr lang="en-US" sz="1800" b="0" dirty="0">
                        <a:solidFill>
                          <a:srgbClr val="000000"/>
                        </a:solidFill>
                        <a:effectLst/>
                        <a:latin typeface="Arial" panose="020B0604020202020204" pitchFamily="34" charset="0"/>
                        <a:cs typeface="Arial" panose="020B0604020202020204" pitchFamily="34" charset="0"/>
                      </a:endParaRPr>
                    </a:p>
                  </a:txBody>
                  <a:tcPr marL="59875" marR="59875" marT="0" marB="0" anchor="ctr"/>
                </a:tc>
                <a:tc>
                  <a:txBody>
                    <a:bodyPr/>
                    <a:lstStyle/>
                    <a:p>
                      <a:pPr>
                        <a:lnSpc>
                          <a:spcPts val="3000"/>
                        </a:lnSpc>
                      </a:pPr>
                      <a:endParaRPr lang="en-US" sz="1800" b="0" dirty="0">
                        <a:solidFill>
                          <a:srgbClr val="000000"/>
                        </a:solidFill>
                        <a:effectLst/>
                        <a:latin typeface="Arial" panose="020B0604020202020204" pitchFamily="34" charset="0"/>
                        <a:cs typeface="Arial" panose="020B0604020202020204" pitchFamily="34" charset="0"/>
                      </a:endParaRPr>
                    </a:p>
                  </a:txBody>
                  <a:tcPr marL="59875" marR="59875" marT="0" marB="0" anchor="ctr"/>
                </a:tc>
                <a:extLst>
                  <a:ext uri="{0D108BD9-81ED-4DB2-BD59-A6C34878D82A}">
                    <a16:rowId xmlns:a16="http://schemas.microsoft.com/office/drawing/2014/main" val="1918320065"/>
                  </a:ext>
                </a:extLst>
              </a:tr>
              <a:tr h="786637">
                <a:tc>
                  <a:txBody>
                    <a:bodyPr/>
                    <a:lstStyle/>
                    <a:p>
                      <a:pPr marL="0" marR="0" algn="ctr">
                        <a:lnSpc>
                          <a:spcPts val="3000"/>
                        </a:lnSpc>
                        <a:spcBef>
                          <a:spcPts val="0"/>
                        </a:spcBef>
                        <a:spcAft>
                          <a:spcPts val="0"/>
                        </a:spcAft>
                      </a:pPr>
                      <a:r>
                        <a:rPr lang="en-US" sz="2000">
                          <a:effectLst/>
                          <a:latin typeface="Arial" panose="020B0604020202020204" pitchFamily="34" charset="0"/>
                          <a:cs typeface="Arial" panose="020B0604020202020204" pitchFamily="34" charset="0"/>
                        </a:rPr>
                        <a:t>2</a:t>
                      </a:r>
                      <a:endParaRPr lang="en-US" sz="2000">
                        <a:solidFill>
                          <a:srgbClr val="000000"/>
                        </a:solidFill>
                        <a:effectLst/>
                        <a:latin typeface="Arial" panose="020B0604020202020204" pitchFamily="34" charset="0"/>
                        <a:ea typeface="Calibri" panose="020F0502020204030204" pitchFamily="34" charset="0"/>
                        <a:cs typeface="Arial" panose="020B0604020202020204" pitchFamily="34" charset="0"/>
                      </a:endParaRPr>
                    </a:p>
                  </a:txBody>
                  <a:tcPr marL="59875" marR="59875" marT="0" marB="0" anchor="ctr"/>
                </a:tc>
                <a:tc>
                  <a:txBody>
                    <a:bodyPr/>
                    <a:lstStyle/>
                    <a:p>
                      <a:pPr marL="0" marR="0">
                        <a:lnSpc>
                          <a:spcPts val="3000"/>
                        </a:lnSpc>
                        <a:spcBef>
                          <a:spcPts val="0"/>
                        </a:spcBef>
                        <a:spcAft>
                          <a:spcPts val="0"/>
                        </a:spcAft>
                      </a:pPr>
                      <a:r>
                        <a:rPr lang="en-US" sz="2000">
                          <a:effectLst/>
                          <a:latin typeface="Arial" panose="020B0604020202020204" pitchFamily="34" charset="0"/>
                          <a:cs typeface="Arial" panose="020B0604020202020204" pitchFamily="34" charset="0"/>
                        </a:rPr>
                        <a:t>CĐ sáng lập sẽ chuyển nhượng</a:t>
                      </a:r>
                      <a:endParaRPr lang="en-US" sz="2000" b="0">
                        <a:solidFill>
                          <a:srgbClr val="000000"/>
                        </a:solidFill>
                        <a:effectLst/>
                        <a:latin typeface="Arial" panose="020B0604020202020204" pitchFamily="34" charset="0"/>
                        <a:ea typeface="Calibri" panose="020F0502020204030204" pitchFamily="34" charset="0"/>
                        <a:cs typeface="Arial" panose="020B0604020202020204" pitchFamily="34" charset="0"/>
                      </a:endParaRPr>
                    </a:p>
                  </a:txBody>
                  <a:tcPr marL="59875" marR="59875" marT="0" marB="0" anchor="b"/>
                </a:tc>
                <a:tc>
                  <a:txBody>
                    <a:bodyPr/>
                    <a:lstStyle/>
                    <a:p>
                      <a:pPr marL="0" marR="0" algn="r">
                        <a:lnSpc>
                          <a:spcPts val="3000"/>
                        </a:lnSpc>
                        <a:spcBef>
                          <a:spcPts val="0"/>
                        </a:spcBef>
                        <a:spcAft>
                          <a:spcPts val="0"/>
                        </a:spcAft>
                      </a:pPr>
                      <a:r>
                        <a:rPr lang="en-US" sz="1800" dirty="0" err="1">
                          <a:effectLst/>
                          <a:latin typeface="Arial" panose="020B0604020202020204" pitchFamily="34" charset="0"/>
                          <a:cs typeface="Arial" panose="020B0604020202020204" pitchFamily="34" charset="0"/>
                        </a:rPr>
                        <a:t>Đợt</a:t>
                      </a:r>
                      <a:r>
                        <a:rPr lang="en-US" sz="1800" dirty="0">
                          <a:effectLst/>
                          <a:latin typeface="Arial" panose="020B0604020202020204" pitchFamily="34" charset="0"/>
                          <a:cs typeface="Arial" panose="020B0604020202020204" pitchFamily="34" charset="0"/>
                        </a:rPr>
                        <a:t> 1 + </a:t>
                      </a:r>
                      <a:r>
                        <a:rPr lang="en-US" sz="1800" dirty="0" err="1">
                          <a:effectLst/>
                          <a:latin typeface="Arial" panose="020B0604020202020204" pitchFamily="34" charset="0"/>
                          <a:cs typeface="Arial" panose="020B0604020202020204" pitchFamily="34" charset="0"/>
                        </a:rPr>
                        <a:t>đợt</a:t>
                      </a:r>
                      <a:r>
                        <a:rPr lang="en-US" sz="1800" dirty="0">
                          <a:effectLst/>
                          <a:latin typeface="Arial" panose="020B0604020202020204" pitchFamily="34" charset="0"/>
                          <a:cs typeface="Arial" panose="020B0604020202020204" pitchFamily="34" charset="0"/>
                        </a:rPr>
                        <a:t> 2: 108,175,700</a:t>
                      </a:r>
                      <a:endParaRPr lang="en-US" sz="2000" b="0" dirty="0">
                        <a:solidFill>
                          <a:srgbClr val="000000"/>
                        </a:solidFill>
                        <a:effectLst/>
                        <a:latin typeface="Arial" panose="020B0604020202020204" pitchFamily="34" charset="0"/>
                        <a:ea typeface="Calibri" panose="020F0502020204030204" pitchFamily="34" charset="0"/>
                        <a:cs typeface="Arial" panose="020B0604020202020204" pitchFamily="34" charset="0"/>
                      </a:endParaRPr>
                    </a:p>
                  </a:txBody>
                  <a:tcPr marL="59875" marR="59875" marT="0" marB="0" anchor="ctr"/>
                </a:tc>
                <a:tc>
                  <a:txBody>
                    <a:bodyPr/>
                    <a:lstStyle/>
                    <a:p>
                      <a:pPr marL="0" marR="0">
                        <a:lnSpc>
                          <a:spcPts val="3000"/>
                        </a:lnSpc>
                        <a:spcBef>
                          <a:spcPts val="0"/>
                        </a:spcBef>
                        <a:spcAft>
                          <a:spcPts val="0"/>
                        </a:spcAft>
                      </a:pPr>
                      <a:endParaRPr lang="en-US" sz="1800" b="0">
                        <a:solidFill>
                          <a:srgbClr val="000000"/>
                        </a:solidFill>
                        <a:effectLst/>
                        <a:latin typeface="Arial" panose="020B0604020202020204" pitchFamily="34" charset="0"/>
                        <a:ea typeface="Calibri" panose="020F0502020204030204" pitchFamily="34" charset="0"/>
                        <a:cs typeface="Arial" panose="020B0604020202020204" pitchFamily="34" charset="0"/>
                      </a:endParaRPr>
                    </a:p>
                  </a:txBody>
                  <a:tcPr marL="59875" marR="59875" marT="0" marB="0" anchor="ctr"/>
                </a:tc>
                <a:tc>
                  <a:txBody>
                    <a:bodyPr/>
                    <a:lstStyle/>
                    <a:p>
                      <a:pPr algn="r">
                        <a:lnSpc>
                          <a:spcPts val="3000"/>
                        </a:lnSpc>
                      </a:pPr>
                      <a:r>
                        <a:rPr lang="en-US" sz="1800" dirty="0">
                          <a:effectLst/>
                          <a:latin typeface="Arial" panose="020B0604020202020204" pitchFamily="34" charset="0"/>
                          <a:cs typeface="Arial" panose="020B0604020202020204" pitchFamily="34" charset="0"/>
                        </a:rPr>
                        <a:t>81,681,200</a:t>
                      </a:r>
                      <a:endParaRPr lang="en-US" sz="1800" b="0" dirty="0">
                        <a:solidFill>
                          <a:srgbClr val="000000"/>
                        </a:solidFill>
                        <a:effectLst/>
                        <a:latin typeface="Arial" panose="020B0604020202020204" pitchFamily="34" charset="0"/>
                        <a:cs typeface="Arial" panose="020B0604020202020204" pitchFamily="34" charset="0"/>
                      </a:endParaRPr>
                    </a:p>
                  </a:txBody>
                  <a:tcPr marL="59875" marR="59875" marT="0" marB="0" anchor="ctr"/>
                </a:tc>
                <a:tc>
                  <a:txBody>
                    <a:bodyPr/>
                    <a:lstStyle/>
                    <a:p>
                      <a:pPr>
                        <a:lnSpc>
                          <a:spcPts val="3000"/>
                        </a:lnSpc>
                      </a:pPr>
                      <a:endParaRPr lang="en-US" sz="1800" b="0">
                        <a:solidFill>
                          <a:srgbClr val="000000"/>
                        </a:solidFill>
                        <a:effectLst/>
                        <a:latin typeface="Arial" panose="020B0604020202020204" pitchFamily="34" charset="0"/>
                        <a:cs typeface="Arial" panose="020B0604020202020204" pitchFamily="34" charset="0"/>
                      </a:endParaRPr>
                    </a:p>
                  </a:txBody>
                  <a:tcPr marL="59875" marR="59875" marT="0" marB="0" anchor="ctr"/>
                </a:tc>
                <a:tc>
                  <a:txBody>
                    <a:bodyPr/>
                    <a:lstStyle/>
                    <a:p>
                      <a:pPr algn="r">
                        <a:lnSpc>
                          <a:spcPts val="3000"/>
                        </a:lnSpc>
                      </a:pPr>
                      <a:r>
                        <a:rPr lang="en-US" sz="1800" dirty="0">
                          <a:effectLst/>
                          <a:latin typeface="Arial" panose="020B0604020202020204" pitchFamily="34" charset="0"/>
                          <a:cs typeface="Arial" panose="020B0604020202020204" pitchFamily="34" charset="0"/>
                        </a:rPr>
                        <a:t>26,494,500</a:t>
                      </a:r>
                      <a:endParaRPr lang="en-US" sz="1800" b="0" dirty="0">
                        <a:solidFill>
                          <a:srgbClr val="000000"/>
                        </a:solidFill>
                        <a:effectLst/>
                        <a:latin typeface="Arial" panose="020B0604020202020204" pitchFamily="34" charset="0"/>
                        <a:cs typeface="Arial" panose="020B0604020202020204" pitchFamily="34" charset="0"/>
                      </a:endParaRPr>
                    </a:p>
                  </a:txBody>
                  <a:tcPr marL="59875" marR="59875" marT="0" marB="0" anchor="ctr"/>
                </a:tc>
                <a:tc>
                  <a:txBody>
                    <a:bodyPr/>
                    <a:lstStyle/>
                    <a:p>
                      <a:pPr>
                        <a:lnSpc>
                          <a:spcPts val="3000"/>
                        </a:lnSpc>
                      </a:pPr>
                      <a:endParaRPr lang="en-US" sz="1800" b="0" dirty="0">
                        <a:solidFill>
                          <a:srgbClr val="000000"/>
                        </a:solidFill>
                        <a:effectLst/>
                        <a:latin typeface="Arial" panose="020B0604020202020204" pitchFamily="34" charset="0"/>
                        <a:cs typeface="Arial" panose="020B0604020202020204" pitchFamily="34" charset="0"/>
                      </a:endParaRPr>
                    </a:p>
                  </a:txBody>
                  <a:tcPr marL="59875" marR="59875" marT="0" marB="0" anchor="ctr"/>
                </a:tc>
                <a:extLst>
                  <a:ext uri="{0D108BD9-81ED-4DB2-BD59-A6C34878D82A}">
                    <a16:rowId xmlns:a16="http://schemas.microsoft.com/office/drawing/2014/main" val="3431812345"/>
                  </a:ext>
                </a:extLst>
              </a:tr>
              <a:tr h="373017">
                <a:tc>
                  <a:txBody>
                    <a:bodyPr/>
                    <a:lstStyle/>
                    <a:p>
                      <a:pPr marL="0" marR="0">
                        <a:lnSpc>
                          <a:spcPts val="3000"/>
                        </a:lnSpc>
                        <a:spcBef>
                          <a:spcPts val="0"/>
                        </a:spcBef>
                        <a:spcAft>
                          <a:spcPts val="0"/>
                        </a:spcAft>
                      </a:pPr>
                      <a:r>
                        <a:rPr lang="en-US" sz="2000">
                          <a:effectLst/>
                          <a:latin typeface="Arial" panose="020B0604020202020204" pitchFamily="34" charset="0"/>
                          <a:cs typeface="Arial" panose="020B0604020202020204" pitchFamily="34" charset="0"/>
                        </a:rPr>
                        <a:t> </a:t>
                      </a:r>
                      <a:endParaRPr lang="en-US" sz="2000">
                        <a:solidFill>
                          <a:srgbClr val="000000"/>
                        </a:solidFill>
                        <a:effectLst/>
                        <a:latin typeface="Arial" panose="020B0604020202020204" pitchFamily="34" charset="0"/>
                        <a:ea typeface="Calibri" panose="020F0502020204030204" pitchFamily="34" charset="0"/>
                        <a:cs typeface="Arial" panose="020B0604020202020204" pitchFamily="34" charset="0"/>
                      </a:endParaRPr>
                    </a:p>
                  </a:txBody>
                  <a:tcPr marL="59875" marR="59875" marT="0" marB="0" anchor="b"/>
                </a:tc>
                <a:tc>
                  <a:txBody>
                    <a:bodyPr/>
                    <a:lstStyle/>
                    <a:p>
                      <a:pPr marL="0" marR="0" algn="r">
                        <a:lnSpc>
                          <a:spcPts val="3000"/>
                        </a:lnSpc>
                        <a:spcBef>
                          <a:spcPts val="0"/>
                        </a:spcBef>
                        <a:spcAft>
                          <a:spcPts val="0"/>
                        </a:spcAft>
                      </a:pPr>
                      <a:r>
                        <a:rPr lang="en-US" sz="2000" b="1">
                          <a:effectLst/>
                          <a:latin typeface="Arial" panose="020B0604020202020204" pitchFamily="34" charset="0"/>
                          <a:cs typeface="Arial" panose="020B0604020202020204" pitchFamily="34" charset="0"/>
                        </a:rPr>
                        <a:t>Tổng cộng</a:t>
                      </a:r>
                      <a:endParaRPr lang="en-US" sz="2000" b="1">
                        <a:solidFill>
                          <a:srgbClr val="000000"/>
                        </a:solidFill>
                        <a:effectLst/>
                        <a:latin typeface="Arial" panose="020B0604020202020204" pitchFamily="34" charset="0"/>
                        <a:ea typeface="Calibri" panose="020F0502020204030204" pitchFamily="34" charset="0"/>
                        <a:cs typeface="Arial" panose="020B0604020202020204" pitchFamily="34" charset="0"/>
                      </a:endParaRPr>
                    </a:p>
                  </a:txBody>
                  <a:tcPr marL="59875" marR="59875" marT="0" marB="0" anchor="b"/>
                </a:tc>
                <a:tc>
                  <a:txBody>
                    <a:bodyPr/>
                    <a:lstStyle/>
                    <a:p>
                      <a:pPr marL="0" marR="0" algn="r">
                        <a:lnSpc>
                          <a:spcPts val="3000"/>
                        </a:lnSpc>
                        <a:spcBef>
                          <a:spcPts val="0"/>
                        </a:spcBef>
                        <a:spcAft>
                          <a:spcPts val="0"/>
                        </a:spcAft>
                      </a:pPr>
                      <a:r>
                        <a:rPr lang="en-US" sz="1800" b="1" dirty="0">
                          <a:effectLst/>
                          <a:latin typeface="Arial" panose="020B0604020202020204" pitchFamily="34" charset="0"/>
                          <a:cs typeface="Arial" panose="020B0604020202020204" pitchFamily="34" charset="0"/>
                        </a:rPr>
                        <a:t>178,351,043</a:t>
                      </a:r>
                      <a:endParaRPr lang="en-US" sz="2000" b="1" dirty="0">
                        <a:solidFill>
                          <a:srgbClr val="000000"/>
                        </a:solidFill>
                        <a:effectLst/>
                        <a:latin typeface="Arial" panose="020B0604020202020204" pitchFamily="34" charset="0"/>
                        <a:ea typeface="Calibri" panose="020F0502020204030204" pitchFamily="34" charset="0"/>
                        <a:cs typeface="Arial" panose="020B0604020202020204" pitchFamily="34" charset="0"/>
                      </a:endParaRPr>
                    </a:p>
                  </a:txBody>
                  <a:tcPr marL="59875" marR="59875" marT="0" marB="0" anchor="ctr"/>
                </a:tc>
                <a:tc>
                  <a:txBody>
                    <a:bodyPr/>
                    <a:lstStyle/>
                    <a:p>
                      <a:pPr marL="0" marR="0" algn="r">
                        <a:lnSpc>
                          <a:spcPts val="3000"/>
                        </a:lnSpc>
                        <a:spcBef>
                          <a:spcPts val="0"/>
                        </a:spcBef>
                        <a:spcAft>
                          <a:spcPts val="0"/>
                        </a:spcAft>
                      </a:pPr>
                      <a:endParaRPr lang="en-US" sz="1800" b="1" dirty="0">
                        <a:solidFill>
                          <a:srgbClr val="000000"/>
                        </a:solidFill>
                        <a:effectLst/>
                        <a:latin typeface="Arial" panose="020B0604020202020204" pitchFamily="34" charset="0"/>
                        <a:ea typeface="Calibri" panose="020F0502020204030204" pitchFamily="34" charset="0"/>
                        <a:cs typeface="Arial" panose="020B0604020202020204" pitchFamily="34" charset="0"/>
                      </a:endParaRPr>
                    </a:p>
                  </a:txBody>
                  <a:tcPr marL="59875" marR="59875" marT="0" marB="0" anchor="ctr"/>
                </a:tc>
                <a:tc>
                  <a:txBody>
                    <a:bodyPr/>
                    <a:lstStyle/>
                    <a:p>
                      <a:pPr algn="r">
                        <a:lnSpc>
                          <a:spcPts val="3000"/>
                        </a:lnSpc>
                      </a:pPr>
                      <a:r>
                        <a:rPr lang="en-US" sz="1800" b="1" dirty="0">
                          <a:effectLst/>
                          <a:latin typeface="Arial" panose="020B0604020202020204" pitchFamily="34" charset="0"/>
                          <a:cs typeface="Arial" panose="020B0604020202020204" pitchFamily="34" charset="0"/>
                        </a:rPr>
                        <a:t>92,285,238</a:t>
                      </a:r>
                      <a:endParaRPr lang="en-US" sz="1800" b="1" dirty="0">
                        <a:solidFill>
                          <a:srgbClr val="000000"/>
                        </a:solidFill>
                        <a:effectLst/>
                        <a:latin typeface="Arial" panose="020B0604020202020204" pitchFamily="34" charset="0"/>
                        <a:cs typeface="Arial" panose="020B0604020202020204" pitchFamily="34" charset="0"/>
                      </a:endParaRPr>
                    </a:p>
                  </a:txBody>
                  <a:tcPr marL="59875" marR="59875" marT="0" marB="0" anchor="ctr"/>
                </a:tc>
                <a:tc>
                  <a:txBody>
                    <a:bodyPr/>
                    <a:lstStyle/>
                    <a:p>
                      <a:pPr>
                        <a:lnSpc>
                          <a:spcPts val="3000"/>
                        </a:lnSpc>
                      </a:pPr>
                      <a:endParaRPr lang="en-US" sz="1800" b="1" dirty="0">
                        <a:solidFill>
                          <a:srgbClr val="000000"/>
                        </a:solidFill>
                        <a:effectLst/>
                        <a:latin typeface="Arial" panose="020B0604020202020204" pitchFamily="34" charset="0"/>
                        <a:cs typeface="Arial" panose="020B0604020202020204" pitchFamily="34" charset="0"/>
                      </a:endParaRPr>
                    </a:p>
                  </a:txBody>
                  <a:tcPr marL="59875" marR="59875" marT="0" marB="0" anchor="ctr"/>
                </a:tc>
                <a:tc>
                  <a:txBody>
                    <a:bodyPr/>
                    <a:lstStyle/>
                    <a:p>
                      <a:pPr algn="r">
                        <a:lnSpc>
                          <a:spcPts val="3000"/>
                        </a:lnSpc>
                      </a:pPr>
                      <a:r>
                        <a:rPr lang="en-US" sz="1800" b="1" dirty="0">
                          <a:effectLst/>
                          <a:latin typeface="Arial" panose="020B0604020202020204" pitchFamily="34" charset="0"/>
                          <a:cs typeface="Arial" panose="020B0604020202020204" pitchFamily="34" charset="0"/>
                        </a:rPr>
                        <a:t>86,065,805</a:t>
                      </a:r>
                      <a:endParaRPr lang="en-US" sz="1800" b="1" dirty="0">
                        <a:solidFill>
                          <a:srgbClr val="000000"/>
                        </a:solidFill>
                        <a:effectLst/>
                        <a:latin typeface="Arial" panose="020B0604020202020204" pitchFamily="34" charset="0"/>
                        <a:cs typeface="Arial" panose="020B0604020202020204" pitchFamily="34" charset="0"/>
                      </a:endParaRPr>
                    </a:p>
                  </a:txBody>
                  <a:tcPr marL="59875" marR="59875" marT="0" marB="0" anchor="ctr"/>
                </a:tc>
                <a:tc>
                  <a:txBody>
                    <a:bodyPr/>
                    <a:lstStyle/>
                    <a:p>
                      <a:pPr>
                        <a:lnSpc>
                          <a:spcPts val="3000"/>
                        </a:lnSpc>
                      </a:pPr>
                      <a:endParaRPr lang="en-US" sz="1800" b="1" dirty="0">
                        <a:solidFill>
                          <a:srgbClr val="000000"/>
                        </a:solidFill>
                        <a:effectLst/>
                        <a:latin typeface="Arial" panose="020B0604020202020204" pitchFamily="34" charset="0"/>
                        <a:cs typeface="Arial" panose="020B0604020202020204" pitchFamily="34" charset="0"/>
                      </a:endParaRPr>
                    </a:p>
                  </a:txBody>
                  <a:tcPr marL="59875" marR="59875" marT="0" marB="0" anchor="ctr"/>
                </a:tc>
                <a:extLst>
                  <a:ext uri="{0D108BD9-81ED-4DB2-BD59-A6C34878D82A}">
                    <a16:rowId xmlns:a16="http://schemas.microsoft.com/office/drawing/2014/main" val="2843890324"/>
                  </a:ext>
                </a:extLst>
              </a:tr>
            </a:tbl>
          </a:graphicData>
        </a:graphic>
      </p:graphicFrame>
    </p:spTree>
    <p:extLst>
      <p:ext uri="{BB962C8B-B14F-4D97-AF65-F5344CB8AC3E}">
        <p14:creationId xmlns:p14="http://schemas.microsoft.com/office/powerpoint/2010/main" val="27894602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384515" y="1776427"/>
            <a:ext cx="10302949" cy="2990049"/>
          </a:xfrm>
          <a:prstGeom prst="rect">
            <a:avLst/>
          </a:prstGeom>
        </p:spPr>
        <p:txBody>
          <a:bodyPr wrap="square">
            <a:spAutoFit/>
          </a:bodyPr>
          <a:lstStyle/>
          <a:p>
            <a:pPr marL="712788" indent="-531813">
              <a:lnSpc>
                <a:spcPts val="3000"/>
              </a:lnSpc>
              <a:spcBef>
                <a:spcPts val="600"/>
              </a:spcBef>
              <a:spcAft>
                <a:spcPts val="600"/>
              </a:spcAft>
              <a:buFontTx/>
              <a:buAutoNum type="arabicPeriod"/>
            </a:pPr>
            <a:r>
              <a:rPr lang="en-US" altLang="en-US" sz="2400" dirty="0" err="1">
                <a:latin typeface="Arial" charset="0"/>
              </a:rPr>
              <a:t>Thông</a:t>
            </a:r>
            <a:r>
              <a:rPr lang="en-US" altLang="en-US" sz="2400" dirty="0">
                <a:latin typeface="Arial" charset="0"/>
              </a:rPr>
              <a:t> qua </a:t>
            </a:r>
            <a:r>
              <a:rPr lang="en-US" altLang="en-US" sz="2400" dirty="0" err="1">
                <a:latin typeface="Arial" charset="0"/>
              </a:rPr>
              <a:t>Báo</a:t>
            </a:r>
            <a:r>
              <a:rPr lang="en-US" altLang="en-US" sz="2400" dirty="0">
                <a:latin typeface="Arial" charset="0"/>
              </a:rPr>
              <a:t> </a:t>
            </a:r>
            <a:r>
              <a:rPr lang="en-US" altLang="en-US" sz="2400" dirty="0" err="1">
                <a:latin typeface="Arial" charset="0"/>
              </a:rPr>
              <a:t>cáo</a:t>
            </a:r>
            <a:r>
              <a:rPr lang="en-US" altLang="en-US" sz="2400" dirty="0">
                <a:latin typeface="Arial" charset="0"/>
              </a:rPr>
              <a:t> </a:t>
            </a:r>
            <a:r>
              <a:rPr lang="en-US" altLang="en-US" sz="2400" dirty="0" err="1">
                <a:latin typeface="Arial" charset="0"/>
              </a:rPr>
              <a:t>hoạt</a:t>
            </a:r>
            <a:r>
              <a:rPr lang="en-US" altLang="en-US" sz="2400" dirty="0">
                <a:latin typeface="Arial" charset="0"/>
              </a:rPr>
              <a:t> </a:t>
            </a:r>
            <a:r>
              <a:rPr lang="en-US" altLang="en-US" sz="2400" dirty="0" err="1">
                <a:latin typeface="Arial" charset="0"/>
              </a:rPr>
              <a:t>động</a:t>
            </a:r>
            <a:r>
              <a:rPr lang="en-US" altLang="en-US" sz="2400" dirty="0">
                <a:latin typeface="Arial" charset="0"/>
              </a:rPr>
              <a:t> </a:t>
            </a:r>
            <a:r>
              <a:rPr lang="en-US" altLang="en-US" sz="2400" dirty="0" err="1">
                <a:latin typeface="Arial" charset="0"/>
              </a:rPr>
              <a:t>của</a:t>
            </a:r>
            <a:r>
              <a:rPr lang="en-US" altLang="en-US" sz="2400" dirty="0">
                <a:latin typeface="Arial" charset="0"/>
              </a:rPr>
              <a:t> HĐQT </a:t>
            </a:r>
            <a:r>
              <a:rPr lang="en-US" altLang="en-US" sz="2400" dirty="0" err="1">
                <a:latin typeface="Arial" charset="0"/>
              </a:rPr>
              <a:t>năm</a:t>
            </a:r>
            <a:r>
              <a:rPr lang="en-US" altLang="en-US" sz="2400" dirty="0">
                <a:latin typeface="Arial" charset="0"/>
              </a:rPr>
              <a:t> 2021 </a:t>
            </a:r>
          </a:p>
          <a:p>
            <a:pPr marL="712788" indent="-531813">
              <a:lnSpc>
                <a:spcPts val="3000"/>
              </a:lnSpc>
              <a:spcBef>
                <a:spcPts val="600"/>
              </a:spcBef>
              <a:spcAft>
                <a:spcPts val="600"/>
              </a:spcAft>
              <a:buFontTx/>
              <a:buAutoNum type="arabicPeriod"/>
            </a:pPr>
            <a:r>
              <a:rPr lang="en-US" altLang="en-US" sz="2400" dirty="0" err="1">
                <a:latin typeface="Arial" charset="0"/>
              </a:rPr>
              <a:t>Thông</a:t>
            </a:r>
            <a:r>
              <a:rPr lang="en-US" altLang="en-US" sz="2400" dirty="0">
                <a:latin typeface="Arial" charset="0"/>
              </a:rPr>
              <a:t> qua </a:t>
            </a:r>
            <a:r>
              <a:rPr lang="en-US" altLang="en-US" sz="2400" dirty="0" err="1">
                <a:latin typeface="Arial" charset="0"/>
              </a:rPr>
              <a:t>Báo</a:t>
            </a:r>
            <a:r>
              <a:rPr lang="en-US" altLang="en-US" sz="2400" dirty="0">
                <a:latin typeface="Arial" charset="0"/>
              </a:rPr>
              <a:t> </a:t>
            </a:r>
            <a:r>
              <a:rPr lang="en-US" altLang="en-US" sz="2400" dirty="0" err="1">
                <a:latin typeface="Arial" charset="0"/>
              </a:rPr>
              <a:t>cáo</a:t>
            </a:r>
            <a:r>
              <a:rPr lang="en-US" altLang="en-US" sz="2400" dirty="0">
                <a:latin typeface="Arial" charset="0"/>
              </a:rPr>
              <a:t> </a:t>
            </a:r>
            <a:r>
              <a:rPr lang="en-US" altLang="en-US" sz="2400" dirty="0" err="1">
                <a:latin typeface="Arial" charset="0"/>
              </a:rPr>
              <a:t>của</a:t>
            </a:r>
            <a:r>
              <a:rPr lang="en-US" altLang="en-US" sz="2400" dirty="0">
                <a:latin typeface="Arial" charset="0"/>
              </a:rPr>
              <a:t> BKS </a:t>
            </a:r>
            <a:r>
              <a:rPr lang="en-US" altLang="en-US" sz="2400" dirty="0" err="1">
                <a:latin typeface="Arial" charset="0"/>
              </a:rPr>
              <a:t>năm</a:t>
            </a:r>
            <a:r>
              <a:rPr lang="en-US" altLang="en-US" sz="2400" dirty="0">
                <a:latin typeface="Arial" charset="0"/>
              </a:rPr>
              <a:t> 2021</a:t>
            </a:r>
          </a:p>
          <a:p>
            <a:pPr marL="712788" indent="-531813">
              <a:lnSpc>
                <a:spcPts val="3000"/>
              </a:lnSpc>
              <a:spcBef>
                <a:spcPts val="600"/>
              </a:spcBef>
              <a:spcAft>
                <a:spcPts val="600"/>
              </a:spcAft>
              <a:buFontTx/>
              <a:buAutoNum type="arabicPeriod"/>
            </a:pPr>
            <a:r>
              <a:rPr lang="en-US" altLang="en-US" sz="2400" dirty="0" err="1">
                <a:latin typeface="Arial" charset="0"/>
              </a:rPr>
              <a:t>Thông</a:t>
            </a:r>
            <a:r>
              <a:rPr lang="en-US" altLang="en-US" sz="2400" dirty="0">
                <a:latin typeface="Arial" charset="0"/>
              </a:rPr>
              <a:t> qua </a:t>
            </a:r>
            <a:r>
              <a:rPr lang="en-US" altLang="en-US" sz="2400" dirty="0" err="1">
                <a:latin typeface="Arial" charset="0"/>
              </a:rPr>
              <a:t>Kế</a:t>
            </a:r>
            <a:r>
              <a:rPr lang="en-US" altLang="en-US" sz="2400" dirty="0">
                <a:latin typeface="Arial" charset="0"/>
              </a:rPr>
              <a:t> </a:t>
            </a:r>
            <a:r>
              <a:rPr lang="en-US" altLang="en-US" sz="2400" dirty="0" err="1">
                <a:latin typeface="Arial" charset="0"/>
              </a:rPr>
              <a:t>hoạch</a:t>
            </a:r>
            <a:r>
              <a:rPr lang="en-US" altLang="en-US" sz="2400" dirty="0">
                <a:latin typeface="Arial" charset="0"/>
              </a:rPr>
              <a:t> </a:t>
            </a:r>
            <a:r>
              <a:rPr lang="en-US" altLang="en-US" sz="2400" dirty="0" err="1">
                <a:latin typeface="Arial" charset="0"/>
              </a:rPr>
              <a:t>năm</a:t>
            </a:r>
            <a:r>
              <a:rPr lang="en-US" altLang="en-US" sz="2400" dirty="0">
                <a:latin typeface="Arial" charset="0"/>
              </a:rPr>
              <a:t> 20</a:t>
            </a:r>
            <a:r>
              <a:rPr lang="vi-VN" altLang="en-US" sz="2400" dirty="0">
                <a:latin typeface="Arial" charset="0"/>
              </a:rPr>
              <a:t>2</a:t>
            </a:r>
            <a:r>
              <a:rPr lang="en-US" altLang="en-US" sz="2400" dirty="0">
                <a:latin typeface="Arial" charset="0"/>
              </a:rPr>
              <a:t>2</a:t>
            </a:r>
          </a:p>
          <a:p>
            <a:pPr marL="712788" indent="-531813">
              <a:lnSpc>
                <a:spcPts val="3000"/>
              </a:lnSpc>
              <a:spcBef>
                <a:spcPts val="600"/>
              </a:spcBef>
              <a:spcAft>
                <a:spcPts val="600"/>
              </a:spcAft>
              <a:buFontTx/>
              <a:buAutoNum type="arabicPeriod"/>
            </a:pPr>
            <a:r>
              <a:rPr lang="en-US" altLang="en-US" sz="2400" dirty="0" err="1">
                <a:latin typeface="Arial" charset="0"/>
              </a:rPr>
              <a:t>Thông</a:t>
            </a:r>
            <a:r>
              <a:rPr lang="en-US" altLang="en-US" sz="2400" dirty="0">
                <a:latin typeface="Arial" charset="0"/>
              </a:rPr>
              <a:t> qua </a:t>
            </a:r>
            <a:r>
              <a:rPr lang="en-US" altLang="en-US" sz="2400" dirty="0" err="1">
                <a:latin typeface="Arial" charset="0"/>
              </a:rPr>
              <a:t>Kế</a:t>
            </a:r>
            <a:r>
              <a:rPr lang="en-US" altLang="en-US" sz="2400" dirty="0">
                <a:latin typeface="Arial" charset="0"/>
              </a:rPr>
              <a:t> </a:t>
            </a:r>
            <a:r>
              <a:rPr lang="en-US" altLang="en-US" sz="2400" dirty="0" err="1">
                <a:latin typeface="Arial" charset="0"/>
              </a:rPr>
              <a:t>hoạch</a:t>
            </a:r>
            <a:r>
              <a:rPr lang="en-US" altLang="en-US" sz="2400" dirty="0">
                <a:latin typeface="Arial" charset="0"/>
              </a:rPr>
              <a:t> </a:t>
            </a:r>
            <a:r>
              <a:rPr lang="en-US" altLang="en-US" sz="2400" dirty="0" err="1">
                <a:latin typeface="Arial" charset="0"/>
              </a:rPr>
              <a:t>phát</a:t>
            </a:r>
            <a:r>
              <a:rPr lang="en-US" altLang="en-US" sz="2400" dirty="0">
                <a:latin typeface="Arial" charset="0"/>
              </a:rPr>
              <a:t> </a:t>
            </a:r>
            <a:r>
              <a:rPr lang="en-US" altLang="en-US" sz="2400" dirty="0" err="1">
                <a:latin typeface="Arial" charset="0"/>
              </a:rPr>
              <a:t>hành</a:t>
            </a:r>
            <a:r>
              <a:rPr lang="en-US" altLang="en-US" sz="2400" dirty="0">
                <a:latin typeface="Arial" charset="0"/>
              </a:rPr>
              <a:t> </a:t>
            </a:r>
            <a:r>
              <a:rPr lang="en-US" altLang="en-US" sz="2400" dirty="0" err="1">
                <a:latin typeface="Arial" charset="0"/>
              </a:rPr>
              <a:t>riêng</a:t>
            </a:r>
            <a:r>
              <a:rPr lang="en-US" altLang="en-US" sz="2400" dirty="0">
                <a:latin typeface="Arial" charset="0"/>
              </a:rPr>
              <a:t> </a:t>
            </a:r>
            <a:r>
              <a:rPr lang="en-US" altLang="en-US" sz="2400" dirty="0" err="1">
                <a:latin typeface="Arial" charset="0"/>
              </a:rPr>
              <a:t>lẻ</a:t>
            </a:r>
            <a:endParaRPr lang="en-US" altLang="en-US" sz="2400" dirty="0">
              <a:latin typeface="Arial" charset="0"/>
            </a:endParaRPr>
          </a:p>
          <a:p>
            <a:pPr marL="712788" indent="-531813">
              <a:lnSpc>
                <a:spcPts val="3000"/>
              </a:lnSpc>
              <a:spcBef>
                <a:spcPts val="600"/>
              </a:spcBef>
              <a:spcAft>
                <a:spcPts val="600"/>
              </a:spcAft>
              <a:buFontTx/>
              <a:buAutoNum type="arabicPeriod"/>
            </a:pPr>
            <a:r>
              <a:rPr lang="en-US" altLang="en-US" sz="2400" dirty="0" err="1">
                <a:latin typeface="Arial" charset="0"/>
              </a:rPr>
              <a:t>Thông</a:t>
            </a:r>
            <a:r>
              <a:rPr lang="en-US" altLang="en-US" sz="2400" dirty="0">
                <a:latin typeface="Arial" charset="0"/>
              </a:rPr>
              <a:t> qua </a:t>
            </a:r>
            <a:r>
              <a:rPr lang="en-US" altLang="en-US" sz="2400" dirty="0" err="1">
                <a:latin typeface="Arial" charset="0"/>
              </a:rPr>
              <a:t>Danh</a:t>
            </a:r>
            <a:r>
              <a:rPr lang="en-US" altLang="en-US" sz="2400" dirty="0">
                <a:latin typeface="Arial" charset="0"/>
              </a:rPr>
              <a:t> </a:t>
            </a:r>
            <a:r>
              <a:rPr lang="en-US" altLang="en-US" sz="2400" dirty="0" err="1">
                <a:latin typeface="Arial" charset="0"/>
              </a:rPr>
              <a:t>sách</a:t>
            </a:r>
            <a:r>
              <a:rPr lang="en-US" altLang="en-US" sz="2400" dirty="0">
                <a:latin typeface="Arial" charset="0"/>
              </a:rPr>
              <a:t> </a:t>
            </a:r>
            <a:r>
              <a:rPr lang="en-US" altLang="en-US" sz="2400" dirty="0" err="1">
                <a:latin typeface="Arial" charset="0"/>
              </a:rPr>
              <a:t>Công</a:t>
            </a:r>
            <a:r>
              <a:rPr lang="en-US" altLang="en-US" sz="2400" dirty="0">
                <a:latin typeface="Arial" charset="0"/>
              </a:rPr>
              <a:t> ty </a:t>
            </a:r>
            <a:r>
              <a:rPr lang="en-US" altLang="en-US" sz="2400" dirty="0" err="1">
                <a:latin typeface="Arial" charset="0"/>
              </a:rPr>
              <a:t>Kiểm</a:t>
            </a:r>
            <a:r>
              <a:rPr lang="en-US" altLang="en-US" sz="2400" dirty="0">
                <a:latin typeface="Arial" charset="0"/>
              </a:rPr>
              <a:t> </a:t>
            </a:r>
            <a:r>
              <a:rPr lang="en-US" altLang="en-US" sz="2400" dirty="0" err="1">
                <a:latin typeface="Arial" charset="0"/>
              </a:rPr>
              <a:t>toán</a:t>
            </a:r>
            <a:r>
              <a:rPr lang="en-US" altLang="en-US" sz="2400" dirty="0">
                <a:latin typeface="Arial" charset="0"/>
              </a:rPr>
              <a:t> </a:t>
            </a:r>
            <a:r>
              <a:rPr lang="en-US" altLang="en-US" sz="2400" dirty="0" err="1">
                <a:latin typeface="Arial" charset="0"/>
              </a:rPr>
              <a:t>độc</a:t>
            </a:r>
            <a:r>
              <a:rPr lang="en-US" altLang="en-US" sz="2400" dirty="0">
                <a:latin typeface="Arial" charset="0"/>
              </a:rPr>
              <a:t> </a:t>
            </a:r>
            <a:r>
              <a:rPr lang="en-US" altLang="en-US" sz="2400" dirty="0" err="1">
                <a:latin typeface="Arial" charset="0"/>
              </a:rPr>
              <a:t>lập</a:t>
            </a:r>
            <a:r>
              <a:rPr lang="en-US" altLang="en-US" sz="2400" dirty="0">
                <a:latin typeface="Arial" charset="0"/>
              </a:rPr>
              <a:t> </a:t>
            </a:r>
            <a:r>
              <a:rPr lang="en-US" altLang="en-US" sz="2400" dirty="0" err="1">
                <a:latin typeface="Arial" charset="0"/>
              </a:rPr>
              <a:t>báo</a:t>
            </a:r>
            <a:r>
              <a:rPr lang="en-US" altLang="en-US" sz="2400" dirty="0">
                <a:latin typeface="Arial" charset="0"/>
              </a:rPr>
              <a:t> </a:t>
            </a:r>
            <a:r>
              <a:rPr lang="en-US" altLang="en-US" sz="2400" dirty="0" err="1">
                <a:latin typeface="Arial" charset="0"/>
              </a:rPr>
              <a:t>cáo</a:t>
            </a:r>
            <a:r>
              <a:rPr lang="en-US" altLang="en-US" sz="2400" dirty="0">
                <a:latin typeface="Arial" charset="0"/>
              </a:rPr>
              <a:t> </a:t>
            </a:r>
            <a:r>
              <a:rPr lang="en-US" altLang="en-US" sz="2400" dirty="0" err="1">
                <a:latin typeface="Arial" charset="0"/>
              </a:rPr>
              <a:t>tài</a:t>
            </a:r>
            <a:r>
              <a:rPr lang="en-US" altLang="en-US" sz="2400" dirty="0">
                <a:latin typeface="Arial" charset="0"/>
              </a:rPr>
              <a:t> </a:t>
            </a:r>
            <a:r>
              <a:rPr lang="en-US" altLang="en-US" sz="2400" dirty="0" err="1">
                <a:latin typeface="Arial" charset="0"/>
              </a:rPr>
              <a:t>chính</a:t>
            </a:r>
            <a:r>
              <a:rPr lang="en-US" altLang="en-US" sz="2400" dirty="0">
                <a:latin typeface="Arial" charset="0"/>
              </a:rPr>
              <a:t> </a:t>
            </a:r>
            <a:r>
              <a:rPr lang="en-US" altLang="en-US" sz="2400" dirty="0" err="1">
                <a:latin typeface="Arial" charset="0"/>
              </a:rPr>
              <a:t>năm</a:t>
            </a:r>
            <a:r>
              <a:rPr lang="en-US" altLang="en-US" sz="2400" dirty="0">
                <a:latin typeface="Arial" charset="0"/>
              </a:rPr>
              <a:t> 2023: </a:t>
            </a:r>
            <a:endParaRPr lang="en-US" sz="2400" b="1" dirty="0">
              <a:solidFill>
                <a:srgbClr val="CC0099"/>
              </a:solidFill>
              <a:effectLst>
                <a:outerShdw blurRad="38100" dist="38100" dir="2700000" algn="tl">
                  <a:srgbClr val="C0C0C0"/>
                </a:outerShdw>
              </a:effectLst>
              <a:latin typeface="Arial" panose="020B0604020202020204" pitchFamily="34" charset="0"/>
              <a:cs typeface="Arial" panose="020B0604020202020204" pitchFamily="34" charset="0"/>
            </a:endParaRPr>
          </a:p>
        </p:txBody>
      </p:sp>
      <p:sp>
        <p:nvSpPr>
          <p:cNvPr id="3" name="AutoShape 10"/>
          <p:cNvSpPr>
            <a:spLocks noChangeArrowheads="1"/>
          </p:cNvSpPr>
          <p:nvPr/>
        </p:nvSpPr>
        <p:spPr bwMode="gray">
          <a:xfrm>
            <a:off x="2335304" y="825867"/>
            <a:ext cx="7586150" cy="508001"/>
          </a:xfrm>
          <a:prstGeom prst="roundRect">
            <a:avLst>
              <a:gd name="adj" fmla="val 50000"/>
            </a:avLst>
          </a:prstGeom>
          <a:solidFill>
            <a:schemeClr val="bg1"/>
          </a:solidFill>
          <a:ln w="28575" algn="ctr">
            <a:noFill/>
            <a:round/>
            <a:headEnd/>
            <a:tailEnd/>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txBody>
          <a:bodyPr wrap="none" anchor="ctr"/>
          <a:lstStyle>
            <a:lvl1pPr>
              <a:defRPr>
                <a:solidFill>
                  <a:srgbClr val="FFFFFF"/>
                </a:solidFill>
                <a:latin typeface="Times New Roman" pitchFamily="18" charset="0"/>
                <a:cs typeface="Arial" charset="0"/>
              </a:defRPr>
            </a:lvl1pPr>
            <a:lvl2pPr marL="742950" indent="-285750">
              <a:defRPr>
                <a:solidFill>
                  <a:srgbClr val="FFFFFF"/>
                </a:solidFill>
                <a:latin typeface="Times New Roman" pitchFamily="18" charset="0"/>
                <a:cs typeface="Arial" charset="0"/>
              </a:defRPr>
            </a:lvl2pPr>
            <a:lvl3pPr marL="1143000" indent="-228600">
              <a:defRPr>
                <a:solidFill>
                  <a:srgbClr val="FFFFFF"/>
                </a:solidFill>
                <a:latin typeface="Times New Roman" pitchFamily="18" charset="0"/>
                <a:cs typeface="Arial" charset="0"/>
              </a:defRPr>
            </a:lvl3pPr>
            <a:lvl4pPr marL="1600200" indent="-228600">
              <a:defRPr>
                <a:solidFill>
                  <a:srgbClr val="FFFFFF"/>
                </a:solidFill>
                <a:latin typeface="Times New Roman" pitchFamily="18" charset="0"/>
                <a:cs typeface="Arial" charset="0"/>
              </a:defRPr>
            </a:lvl4pPr>
            <a:lvl5pPr marL="2057400" indent="-228600">
              <a:defRPr>
                <a:solidFill>
                  <a:srgbClr val="FFFFFF"/>
                </a:solidFill>
                <a:latin typeface="Times New Roman" pitchFamily="18" charset="0"/>
                <a:cs typeface="Arial" charset="0"/>
              </a:defRPr>
            </a:lvl5pPr>
            <a:lvl6pPr marL="2514600" indent="-228600" eaLnBrk="0" fontAlgn="base" hangingPunct="0">
              <a:spcBef>
                <a:spcPct val="0"/>
              </a:spcBef>
              <a:spcAft>
                <a:spcPct val="0"/>
              </a:spcAft>
              <a:defRPr>
                <a:solidFill>
                  <a:srgbClr val="FFFFFF"/>
                </a:solidFill>
                <a:latin typeface="Times New Roman" pitchFamily="18" charset="0"/>
                <a:cs typeface="Arial" charset="0"/>
              </a:defRPr>
            </a:lvl6pPr>
            <a:lvl7pPr marL="2971800" indent="-228600" eaLnBrk="0" fontAlgn="base" hangingPunct="0">
              <a:spcBef>
                <a:spcPct val="0"/>
              </a:spcBef>
              <a:spcAft>
                <a:spcPct val="0"/>
              </a:spcAft>
              <a:defRPr>
                <a:solidFill>
                  <a:srgbClr val="FFFFFF"/>
                </a:solidFill>
                <a:latin typeface="Times New Roman" pitchFamily="18" charset="0"/>
                <a:cs typeface="Arial" charset="0"/>
              </a:defRPr>
            </a:lvl7pPr>
            <a:lvl8pPr marL="3429000" indent="-228600" eaLnBrk="0" fontAlgn="base" hangingPunct="0">
              <a:spcBef>
                <a:spcPct val="0"/>
              </a:spcBef>
              <a:spcAft>
                <a:spcPct val="0"/>
              </a:spcAft>
              <a:defRPr>
                <a:solidFill>
                  <a:srgbClr val="FFFFFF"/>
                </a:solidFill>
                <a:latin typeface="Times New Roman" pitchFamily="18" charset="0"/>
                <a:cs typeface="Arial" charset="0"/>
              </a:defRPr>
            </a:lvl8pPr>
            <a:lvl9pPr marL="3886200" indent="-228600" eaLnBrk="0" fontAlgn="base" hangingPunct="0">
              <a:spcBef>
                <a:spcPct val="0"/>
              </a:spcBef>
              <a:spcAft>
                <a:spcPct val="0"/>
              </a:spcAft>
              <a:defRPr>
                <a:solidFill>
                  <a:srgbClr val="FFFFFF"/>
                </a:solidFill>
                <a:latin typeface="Times New Roman" pitchFamily="18" charset="0"/>
                <a:cs typeface="Arial" charset="0"/>
              </a:defRPr>
            </a:lvl9pPr>
          </a:lstStyle>
          <a:p>
            <a:pPr algn="ctr">
              <a:defRPr/>
            </a:pPr>
            <a:r>
              <a:rPr lang="en-US" sz="2400" b="1" err="1">
                <a:solidFill>
                  <a:srgbClr val="CC0099"/>
                </a:solidFill>
                <a:effectLst>
                  <a:outerShdw blurRad="38100" dist="38100" dir="2700000" algn="tl">
                    <a:srgbClr val="C0C0C0"/>
                  </a:outerShdw>
                </a:effectLst>
                <a:latin typeface="Arial" panose="020B0604020202020204" pitchFamily="34" charset="0"/>
                <a:cs typeface="Arial" panose="020B0604020202020204" pitchFamily="34" charset="0"/>
              </a:rPr>
              <a:t>Phần</a:t>
            </a:r>
            <a:r>
              <a:rPr lang="en-US" sz="2400" b="1">
                <a:solidFill>
                  <a:srgbClr val="CC0099"/>
                </a:solidFill>
                <a:effectLst>
                  <a:outerShdw blurRad="38100" dist="38100" dir="2700000" algn="tl">
                    <a:srgbClr val="C0C0C0"/>
                  </a:outerShdw>
                </a:effectLst>
                <a:latin typeface="Arial" panose="020B0604020202020204" pitchFamily="34" charset="0"/>
                <a:cs typeface="Arial" panose="020B0604020202020204" pitchFamily="34" charset="0"/>
              </a:rPr>
              <a:t> I</a:t>
            </a:r>
            <a:r>
              <a:rPr lang="vi-VN" sz="2400" b="1">
                <a:solidFill>
                  <a:srgbClr val="CC0099"/>
                </a:solidFill>
                <a:effectLst>
                  <a:outerShdw blurRad="38100" dist="38100" dir="2700000" algn="tl">
                    <a:srgbClr val="C0C0C0"/>
                  </a:outerShdw>
                </a:effectLst>
                <a:latin typeface="Arial" panose="020B0604020202020204" pitchFamily="34" charset="0"/>
                <a:cs typeface="Arial" panose="020B0604020202020204" pitchFamily="34" charset="0"/>
              </a:rPr>
              <a:t>V</a:t>
            </a:r>
            <a:r>
              <a:rPr lang="en-US" sz="2400" b="1">
                <a:solidFill>
                  <a:srgbClr val="CC0099"/>
                </a:solidFill>
                <a:effectLst>
                  <a:outerShdw blurRad="38100" dist="38100" dir="2700000" algn="tl">
                    <a:srgbClr val="C0C0C0"/>
                  </a:outerShdw>
                </a:effectLst>
                <a:latin typeface="Arial" panose="020B0604020202020204" pitchFamily="34" charset="0"/>
                <a:cs typeface="Arial" panose="020B0604020202020204" pitchFamily="34" charset="0"/>
              </a:rPr>
              <a:t> </a:t>
            </a:r>
            <a:r>
              <a:rPr lang="en-US" sz="2400" b="1" dirty="0">
                <a:solidFill>
                  <a:srgbClr val="CC0099"/>
                </a:solidFill>
                <a:effectLst>
                  <a:outerShdw blurRad="38100" dist="38100" dir="2700000" algn="tl">
                    <a:srgbClr val="C0C0C0"/>
                  </a:outerShdw>
                </a:effectLst>
                <a:latin typeface="Arial" panose="020B0604020202020204" pitchFamily="34" charset="0"/>
                <a:cs typeface="Arial" panose="020B0604020202020204" pitchFamily="34" charset="0"/>
              </a:rPr>
              <a:t>– THẢO LUẬN VÀ BIỂU QUYẾT</a:t>
            </a:r>
          </a:p>
        </p:txBody>
      </p:sp>
      <p:sp>
        <p:nvSpPr>
          <p:cNvPr id="4" name="Rectangle 19">
            <a:extLst>
              <a:ext uri="{FF2B5EF4-FFF2-40B4-BE49-F238E27FC236}">
                <a16:creationId xmlns:a16="http://schemas.microsoft.com/office/drawing/2014/main" id="{9BFD8C22-A254-4719-A183-284A893AD698}"/>
              </a:ext>
            </a:extLst>
          </p:cNvPr>
          <p:cNvSpPr>
            <a:spLocks noChangeArrowheads="1"/>
          </p:cNvSpPr>
          <p:nvPr/>
        </p:nvSpPr>
        <p:spPr bwMode="auto">
          <a:xfrm>
            <a:off x="8527055" y="4629925"/>
            <a:ext cx="3664945" cy="1221553"/>
          </a:xfrm>
          <a:prstGeom prst="rect">
            <a:avLst/>
          </a:prstGeom>
          <a:noFill/>
          <a:ln w="19050" cap="sq" algn="ctr">
            <a:noFill/>
            <a:miter lim="800000"/>
            <a:headEnd/>
            <a:tailEnd/>
          </a:ln>
        </p:spPr>
        <p:txBody>
          <a:bodyPr wrap="square">
            <a:spAutoFit/>
          </a:bodyPr>
          <a:lstStyle/>
          <a:p>
            <a:pPr marL="85725" lvl="1" indent="-85725">
              <a:lnSpc>
                <a:spcPts val="2600"/>
              </a:lnSpc>
              <a:spcBef>
                <a:spcPts val="600"/>
              </a:spcBef>
            </a:pPr>
            <a:r>
              <a:rPr lang="en-US" altLang="en-US" dirty="0">
                <a:solidFill>
                  <a:schemeClr val="tx1"/>
                </a:solidFill>
                <a:latin typeface="Arial" charset="0"/>
              </a:rPr>
              <a:t>	</a:t>
            </a:r>
          </a:p>
          <a:p>
            <a:pPr marL="85725" lvl="1">
              <a:lnSpc>
                <a:spcPts val="2600"/>
              </a:lnSpc>
              <a:spcBef>
                <a:spcPts val="600"/>
              </a:spcBef>
            </a:pPr>
            <a:r>
              <a:rPr lang="en-US" altLang="en-US" sz="2000" dirty="0">
                <a:latin typeface="Arial" charset="0"/>
              </a:rPr>
              <a:t>3. </a:t>
            </a:r>
            <a:r>
              <a:rPr lang="en-US" altLang="en-US" sz="2000" dirty="0" err="1">
                <a:latin typeface="Arial" charset="0"/>
              </a:rPr>
              <a:t>Cty</a:t>
            </a:r>
            <a:r>
              <a:rPr lang="en-US" altLang="en-US" sz="2000" dirty="0">
                <a:latin typeface="Arial" charset="0"/>
              </a:rPr>
              <a:t> TNHH KPMG</a:t>
            </a:r>
          </a:p>
          <a:p>
            <a:pPr marL="85725" lvl="1">
              <a:lnSpc>
                <a:spcPts val="2600"/>
              </a:lnSpc>
              <a:spcBef>
                <a:spcPts val="600"/>
              </a:spcBef>
            </a:pPr>
            <a:r>
              <a:rPr lang="en-US" altLang="en-US" sz="2000" dirty="0">
                <a:solidFill>
                  <a:schemeClr val="tx1"/>
                </a:solidFill>
                <a:latin typeface="Arial" charset="0"/>
              </a:rPr>
              <a:t>4. </a:t>
            </a:r>
            <a:r>
              <a:rPr lang="en-US" altLang="en-US" sz="2000" dirty="0" err="1">
                <a:solidFill>
                  <a:schemeClr val="tx1"/>
                </a:solidFill>
                <a:latin typeface="Arial" charset="0"/>
              </a:rPr>
              <a:t>Cty</a:t>
            </a:r>
            <a:r>
              <a:rPr lang="en-US" altLang="en-US" sz="2000" dirty="0">
                <a:solidFill>
                  <a:schemeClr val="tx1"/>
                </a:solidFill>
                <a:latin typeface="Arial" charset="0"/>
              </a:rPr>
              <a:t> TNHH </a:t>
            </a:r>
            <a:r>
              <a:rPr lang="en-US" altLang="en-US" sz="2000" dirty="0" err="1">
                <a:solidFill>
                  <a:srgbClr val="000000"/>
                </a:solidFill>
                <a:latin typeface="Arial" charset="0"/>
              </a:rPr>
              <a:t>Kiểm</a:t>
            </a:r>
            <a:r>
              <a:rPr lang="en-US" altLang="en-US" sz="2000" dirty="0">
                <a:solidFill>
                  <a:srgbClr val="000000"/>
                </a:solidFill>
                <a:latin typeface="Arial" charset="0"/>
              </a:rPr>
              <a:t> </a:t>
            </a:r>
            <a:r>
              <a:rPr lang="en-US" altLang="en-US" sz="2000" dirty="0" err="1">
                <a:solidFill>
                  <a:srgbClr val="000000"/>
                </a:solidFill>
                <a:latin typeface="Arial" charset="0"/>
              </a:rPr>
              <a:t>toán</a:t>
            </a:r>
            <a:r>
              <a:rPr lang="en-US" altLang="en-US" sz="2000" dirty="0">
                <a:solidFill>
                  <a:srgbClr val="000000"/>
                </a:solidFill>
                <a:latin typeface="Arial" charset="0"/>
              </a:rPr>
              <a:t> RSM</a:t>
            </a:r>
          </a:p>
        </p:txBody>
      </p:sp>
      <p:sp>
        <p:nvSpPr>
          <p:cNvPr id="5" name="Rectangle 4">
            <a:extLst>
              <a:ext uri="{FF2B5EF4-FFF2-40B4-BE49-F238E27FC236}">
                <a16:creationId xmlns:a16="http://schemas.microsoft.com/office/drawing/2014/main" id="{5714803A-8FDB-4CAA-8574-1872C9697BE5}"/>
              </a:ext>
            </a:extLst>
          </p:cNvPr>
          <p:cNvSpPr/>
          <p:nvPr/>
        </p:nvSpPr>
        <p:spPr>
          <a:xfrm>
            <a:off x="119011" y="4742789"/>
            <a:ext cx="4423143" cy="1092607"/>
          </a:xfrm>
          <a:prstGeom prst="rect">
            <a:avLst/>
          </a:prstGeom>
        </p:spPr>
        <p:txBody>
          <a:bodyPr wrap="square">
            <a:spAutoFit/>
          </a:bodyPr>
          <a:lstStyle/>
          <a:p>
            <a:pPr>
              <a:lnSpc>
                <a:spcPts val="2600"/>
              </a:lnSpc>
            </a:pPr>
            <a:r>
              <a:rPr lang="en-US" altLang="en-US" dirty="0">
                <a:latin typeface="Arial" charset="0"/>
              </a:rPr>
              <a:t>ĐỀ NGHỊ ĐHCĐ CHO PHÉP HĐQT ĐƯỢC KÝ HỢP ĐỒNG VỚI MỘT TRONG  CÁC ĐƠN VỊ </a:t>
            </a:r>
            <a:r>
              <a:rPr lang="en-US" altLang="en-US" dirty="0" err="1">
                <a:latin typeface="Arial" charset="0"/>
              </a:rPr>
              <a:t>KiỂM</a:t>
            </a:r>
            <a:r>
              <a:rPr lang="en-US" altLang="en-US" dirty="0">
                <a:latin typeface="Arial" charset="0"/>
              </a:rPr>
              <a:t> TOÁN SAU:</a:t>
            </a:r>
            <a:endParaRPr lang="en-US" dirty="0"/>
          </a:p>
        </p:txBody>
      </p:sp>
      <p:sp>
        <p:nvSpPr>
          <p:cNvPr id="6" name="Rectangle 19">
            <a:extLst>
              <a:ext uri="{FF2B5EF4-FFF2-40B4-BE49-F238E27FC236}">
                <a16:creationId xmlns:a16="http://schemas.microsoft.com/office/drawing/2014/main" id="{9B5236CE-97D4-46ED-B66F-B80757A08ECD}"/>
              </a:ext>
            </a:extLst>
          </p:cNvPr>
          <p:cNvSpPr>
            <a:spLocks noChangeArrowheads="1"/>
          </p:cNvSpPr>
          <p:nvPr/>
        </p:nvSpPr>
        <p:spPr bwMode="auto">
          <a:xfrm>
            <a:off x="4544926" y="4636349"/>
            <a:ext cx="3982129" cy="1221553"/>
          </a:xfrm>
          <a:prstGeom prst="rect">
            <a:avLst/>
          </a:prstGeom>
          <a:noFill/>
          <a:ln w="19050" cap="sq" algn="ctr">
            <a:noFill/>
            <a:miter lim="800000"/>
            <a:headEnd/>
            <a:tailEnd/>
          </a:ln>
        </p:spPr>
        <p:txBody>
          <a:bodyPr wrap="square">
            <a:spAutoFit/>
          </a:bodyPr>
          <a:lstStyle/>
          <a:p>
            <a:pPr marL="85725" lvl="1" indent="-85725">
              <a:lnSpc>
                <a:spcPts val="2600"/>
              </a:lnSpc>
              <a:spcBef>
                <a:spcPts val="600"/>
              </a:spcBef>
            </a:pPr>
            <a:r>
              <a:rPr lang="en-US" altLang="en-US" dirty="0">
                <a:solidFill>
                  <a:schemeClr val="tx1"/>
                </a:solidFill>
                <a:latin typeface="Arial" charset="0"/>
              </a:rPr>
              <a:t>	</a:t>
            </a:r>
          </a:p>
          <a:p>
            <a:pPr marL="446088" lvl="1" indent="-360363">
              <a:lnSpc>
                <a:spcPts val="2600"/>
              </a:lnSpc>
              <a:spcBef>
                <a:spcPts val="600"/>
              </a:spcBef>
              <a:buFontTx/>
              <a:buAutoNum type="arabicPeriod"/>
            </a:pPr>
            <a:r>
              <a:rPr lang="en-US" altLang="en-US" sz="2000" dirty="0" err="1">
                <a:solidFill>
                  <a:schemeClr val="tx1"/>
                </a:solidFill>
                <a:latin typeface="Arial" charset="0"/>
              </a:rPr>
              <a:t>Cty</a:t>
            </a:r>
            <a:r>
              <a:rPr lang="en-US" altLang="en-US" sz="2000" dirty="0">
                <a:solidFill>
                  <a:schemeClr val="tx1"/>
                </a:solidFill>
                <a:latin typeface="Arial" charset="0"/>
              </a:rPr>
              <a:t> TNHH Ernst &amp; Young VN</a:t>
            </a:r>
          </a:p>
          <a:p>
            <a:pPr marL="446088" lvl="1" indent="-360363">
              <a:lnSpc>
                <a:spcPts val="2600"/>
              </a:lnSpc>
              <a:spcBef>
                <a:spcPts val="600"/>
              </a:spcBef>
              <a:buFontTx/>
              <a:buAutoNum type="arabicPeriod"/>
            </a:pPr>
            <a:r>
              <a:rPr lang="en-US" altLang="en-US" sz="2000" dirty="0" err="1">
                <a:solidFill>
                  <a:schemeClr val="tx1"/>
                </a:solidFill>
                <a:latin typeface="Arial" charset="0"/>
              </a:rPr>
              <a:t>Cty</a:t>
            </a:r>
            <a:r>
              <a:rPr lang="en-US" altLang="en-US" sz="2000" dirty="0">
                <a:solidFill>
                  <a:schemeClr val="tx1"/>
                </a:solidFill>
                <a:latin typeface="Arial" charset="0"/>
              </a:rPr>
              <a:t> </a:t>
            </a:r>
            <a:r>
              <a:rPr lang="en-US" altLang="en-US" sz="2000" dirty="0" err="1">
                <a:solidFill>
                  <a:schemeClr val="tx1"/>
                </a:solidFill>
                <a:latin typeface="Arial" charset="0"/>
              </a:rPr>
              <a:t>TNHH</a:t>
            </a:r>
            <a:r>
              <a:rPr lang="en-US" altLang="en-US" sz="2000" dirty="0">
                <a:solidFill>
                  <a:schemeClr val="tx1"/>
                </a:solidFill>
                <a:latin typeface="Arial" charset="0"/>
              </a:rPr>
              <a:t> Deloitte </a:t>
            </a:r>
            <a:r>
              <a:rPr lang="en-US" altLang="en-US" sz="2000" dirty="0" err="1">
                <a:solidFill>
                  <a:schemeClr val="tx1"/>
                </a:solidFill>
                <a:latin typeface="Arial" charset="0"/>
              </a:rPr>
              <a:t>Việt</a:t>
            </a:r>
            <a:r>
              <a:rPr lang="en-US" altLang="en-US" sz="2000" dirty="0">
                <a:solidFill>
                  <a:schemeClr val="tx1"/>
                </a:solidFill>
                <a:latin typeface="Arial" charset="0"/>
              </a:rPr>
              <a:t> Nam</a:t>
            </a:r>
          </a:p>
        </p:txBody>
      </p:sp>
    </p:spTree>
    <p:extLst>
      <p:ext uri="{BB962C8B-B14F-4D97-AF65-F5344CB8AC3E}">
        <p14:creationId xmlns:p14="http://schemas.microsoft.com/office/powerpoint/2010/main" val="427901761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3"/>
          <p:cNvSpPr txBox="1">
            <a:spLocks/>
          </p:cNvSpPr>
          <p:nvPr/>
        </p:nvSpPr>
        <p:spPr>
          <a:xfrm>
            <a:off x="6734242" y="2148798"/>
            <a:ext cx="5457758" cy="1480462"/>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ts val="3500"/>
              </a:lnSpc>
              <a:spcBef>
                <a:spcPts val="0"/>
              </a:spcBef>
              <a:buFont typeface="Wingdings 2" pitchFamily="18" charset="2"/>
              <a:buNone/>
            </a:pPr>
            <a:r>
              <a:rPr lang="en-US" altLang="en-US" sz="1800" b="1" dirty="0">
                <a:solidFill>
                  <a:srgbClr val="0070C0"/>
                </a:solidFill>
                <a:latin typeface="Arial" panose="020B0604020202020204" pitchFamily="34" charset="0"/>
                <a:cs typeface="Arial" panose="020B0604020202020204" pitchFamily="34" charset="0"/>
              </a:rPr>
              <a:t>1 – </a:t>
            </a:r>
            <a:r>
              <a:rPr lang="en-US" altLang="en-US" sz="1800" b="1" dirty="0" err="1">
                <a:solidFill>
                  <a:srgbClr val="0070C0"/>
                </a:solidFill>
                <a:latin typeface="Arial" panose="020B0604020202020204" pitchFamily="34" charset="0"/>
                <a:cs typeface="Arial" panose="020B0604020202020204" pitchFamily="34" charset="0"/>
              </a:rPr>
              <a:t>Ông</a:t>
            </a:r>
            <a:r>
              <a:rPr lang="en-US" altLang="en-US" sz="1800" b="1" dirty="0">
                <a:solidFill>
                  <a:srgbClr val="0070C0"/>
                </a:solidFill>
                <a:latin typeface="Arial" panose="020B0604020202020204" pitchFamily="34" charset="0"/>
                <a:cs typeface="Arial" panose="020B0604020202020204" pitchFamily="34" charset="0"/>
              </a:rPr>
              <a:t> NGUYỄN NHỰT TRƯỜNG - KTT</a:t>
            </a:r>
          </a:p>
          <a:p>
            <a:pPr>
              <a:lnSpc>
                <a:spcPts val="3500"/>
              </a:lnSpc>
              <a:spcBef>
                <a:spcPts val="0"/>
              </a:spcBef>
              <a:buFont typeface="Wingdings 2" pitchFamily="18" charset="2"/>
              <a:buNone/>
            </a:pPr>
            <a:r>
              <a:rPr lang="en-US" altLang="en-US" sz="1800" b="1" dirty="0">
                <a:solidFill>
                  <a:srgbClr val="0070C0"/>
                </a:solidFill>
                <a:latin typeface="Arial" panose="020B0604020202020204" pitchFamily="34" charset="0"/>
                <a:cs typeface="Arial" panose="020B0604020202020204" pitchFamily="34" charset="0"/>
              </a:rPr>
              <a:t>2 – </a:t>
            </a:r>
            <a:r>
              <a:rPr lang="en-US" altLang="en-US" sz="1800" b="1" dirty="0" err="1">
                <a:solidFill>
                  <a:srgbClr val="0070C0"/>
                </a:solidFill>
                <a:latin typeface="Arial" panose="020B0604020202020204" pitchFamily="34" charset="0"/>
                <a:cs typeface="Arial" panose="020B0604020202020204" pitchFamily="34" charset="0"/>
              </a:rPr>
              <a:t>Ông</a:t>
            </a:r>
            <a:r>
              <a:rPr lang="en-US" altLang="en-US" sz="1800" b="1" dirty="0">
                <a:solidFill>
                  <a:srgbClr val="0070C0"/>
                </a:solidFill>
                <a:latin typeface="Arial" panose="020B0604020202020204" pitchFamily="34" charset="0"/>
                <a:cs typeface="Arial" panose="020B0604020202020204" pitchFamily="34" charset="0"/>
              </a:rPr>
              <a:t> NGUYỄN THANH LIÊM – P. </a:t>
            </a:r>
            <a:r>
              <a:rPr lang="en-US" altLang="en-US" sz="1800" b="1" dirty="0" err="1">
                <a:solidFill>
                  <a:srgbClr val="0070C0"/>
                </a:solidFill>
                <a:latin typeface="Arial" panose="020B0604020202020204" pitchFamily="34" charset="0"/>
                <a:cs typeface="Arial" panose="020B0604020202020204" pitchFamily="34" charset="0"/>
              </a:rPr>
              <a:t>Hành</a:t>
            </a:r>
            <a:r>
              <a:rPr lang="en-US" altLang="en-US" sz="1800" b="1" dirty="0">
                <a:solidFill>
                  <a:srgbClr val="0070C0"/>
                </a:solidFill>
                <a:latin typeface="Arial" panose="020B0604020202020204" pitchFamily="34" charset="0"/>
                <a:cs typeface="Arial" panose="020B0604020202020204" pitchFamily="34" charset="0"/>
              </a:rPr>
              <a:t> </a:t>
            </a:r>
            <a:r>
              <a:rPr lang="en-US" altLang="en-US" sz="1800" b="1" dirty="0" err="1">
                <a:solidFill>
                  <a:srgbClr val="0070C0"/>
                </a:solidFill>
                <a:latin typeface="Arial" panose="020B0604020202020204" pitchFamily="34" charset="0"/>
                <a:cs typeface="Arial" panose="020B0604020202020204" pitchFamily="34" charset="0"/>
              </a:rPr>
              <a:t>Chính</a:t>
            </a:r>
            <a:endParaRPr lang="en-US" altLang="en-US" sz="1800" b="1" dirty="0">
              <a:solidFill>
                <a:srgbClr val="0070C0"/>
              </a:solidFill>
              <a:latin typeface="Arial" panose="020B0604020202020204" pitchFamily="34" charset="0"/>
              <a:cs typeface="Arial" panose="020B0604020202020204" pitchFamily="34" charset="0"/>
            </a:endParaRPr>
          </a:p>
          <a:p>
            <a:pPr>
              <a:lnSpc>
                <a:spcPts val="2500"/>
              </a:lnSpc>
              <a:spcBef>
                <a:spcPts val="0"/>
              </a:spcBef>
              <a:buFont typeface="Wingdings 2" pitchFamily="18" charset="2"/>
              <a:buNone/>
            </a:pPr>
            <a:endParaRPr lang="en-US" altLang="en-US" sz="1800" b="1" dirty="0"/>
          </a:p>
        </p:txBody>
      </p:sp>
      <p:sp>
        <p:nvSpPr>
          <p:cNvPr id="3" name="TextBox 2"/>
          <p:cNvSpPr txBox="1"/>
          <p:nvPr/>
        </p:nvSpPr>
        <p:spPr bwMode="auto">
          <a:xfrm>
            <a:off x="648897" y="1419436"/>
            <a:ext cx="3803358" cy="584775"/>
          </a:xfrm>
          <a:prstGeom prst="rect">
            <a:avLst/>
          </a:prstGeom>
          <a:solidFill>
            <a:schemeClr val="bg2"/>
          </a:solidFill>
          <a:ln>
            <a:solidFill>
              <a:schemeClr val="bg1"/>
            </a:solidFill>
          </a:ln>
          <a:effectLst>
            <a:glow rad="63500">
              <a:schemeClr val="accent5">
                <a:satMod val="175000"/>
                <a:alpha val="40000"/>
              </a:schemeClr>
            </a:glow>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prst="artDeco"/>
          </a:sp3d>
        </p:spPr>
        <p:txBody>
          <a:bodyPr wrap="square">
            <a:spAutoFit/>
            <a:scene3d>
              <a:camera prst="orthographicFront"/>
              <a:lightRig rig="harsh" dir="t"/>
            </a:scene3d>
            <a:sp3d extrusionH="57150" prstMaterial="matte">
              <a:bevelT w="63500" h="12700" prst="angle"/>
              <a:contourClr>
                <a:schemeClr val="bg1">
                  <a:lumMod val="65000"/>
                </a:schemeClr>
              </a:contourClr>
            </a:sp3d>
          </a:bodyPr>
          <a:lstStyle>
            <a:lvl1pPr>
              <a:defRPr>
                <a:solidFill>
                  <a:srgbClr val="FFFFFF"/>
                </a:solidFill>
                <a:latin typeface="Times New Roman" pitchFamily="18" charset="0"/>
                <a:cs typeface="Arial" pitchFamily="34" charset="0"/>
              </a:defRPr>
            </a:lvl1pPr>
            <a:lvl2pPr marL="742950" indent="-285750">
              <a:defRPr>
                <a:solidFill>
                  <a:srgbClr val="FFFFFF"/>
                </a:solidFill>
                <a:latin typeface="Times New Roman" pitchFamily="18" charset="0"/>
                <a:cs typeface="Arial" pitchFamily="34" charset="0"/>
              </a:defRPr>
            </a:lvl2pPr>
            <a:lvl3pPr marL="1143000" indent="-228600">
              <a:defRPr>
                <a:solidFill>
                  <a:srgbClr val="FFFFFF"/>
                </a:solidFill>
                <a:latin typeface="Times New Roman" pitchFamily="18" charset="0"/>
                <a:cs typeface="Arial" pitchFamily="34" charset="0"/>
              </a:defRPr>
            </a:lvl3pPr>
            <a:lvl4pPr marL="1600200" indent="-228600">
              <a:defRPr>
                <a:solidFill>
                  <a:srgbClr val="FFFFFF"/>
                </a:solidFill>
                <a:latin typeface="Times New Roman" pitchFamily="18" charset="0"/>
                <a:cs typeface="Arial" pitchFamily="34" charset="0"/>
              </a:defRPr>
            </a:lvl4pPr>
            <a:lvl5pPr marL="2057400" indent="-228600">
              <a:defRPr>
                <a:solidFill>
                  <a:srgbClr val="FFFFFF"/>
                </a:solidFill>
                <a:latin typeface="Times New Roman" pitchFamily="18" charset="0"/>
                <a:cs typeface="Arial" pitchFamily="34" charset="0"/>
              </a:defRPr>
            </a:lvl5pPr>
            <a:lvl6pPr marL="2514600" indent="-228600" eaLnBrk="0" fontAlgn="base" hangingPunct="0">
              <a:spcBef>
                <a:spcPct val="0"/>
              </a:spcBef>
              <a:spcAft>
                <a:spcPct val="0"/>
              </a:spcAft>
              <a:defRPr>
                <a:solidFill>
                  <a:srgbClr val="FFFFFF"/>
                </a:solidFill>
                <a:latin typeface="Times New Roman" pitchFamily="18" charset="0"/>
                <a:cs typeface="Arial" pitchFamily="34" charset="0"/>
              </a:defRPr>
            </a:lvl6pPr>
            <a:lvl7pPr marL="2971800" indent="-228600" eaLnBrk="0" fontAlgn="base" hangingPunct="0">
              <a:spcBef>
                <a:spcPct val="0"/>
              </a:spcBef>
              <a:spcAft>
                <a:spcPct val="0"/>
              </a:spcAft>
              <a:defRPr>
                <a:solidFill>
                  <a:srgbClr val="FFFFFF"/>
                </a:solidFill>
                <a:latin typeface="Times New Roman" pitchFamily="18" charset="0"/>
                <a:cs typeface="Arial" pitchFamily="34" charset="0"/>
              </a:defRPr>
            </a:lvl7pPr>
            <a:lvl8pPr marL="3429000" indent="-228600" eaLnBrk="0" fontAlgn="base" hangingPunct="0">
              <a:spcBef>
                <a:spcPct val="0"/>
              </a:spcBef>
              <a:spcAft>
                <a:spcPct val="0"/>
              </a:spcAft>
              <a:defRPr>
                <a:solidFill>
                  <a:srgbClr val="FFFFFF"/>
                </a:solidFill>
                <a:latin typeface="Times New Roman" pitchFamily="18" charset="0"/>
                <a:cs typeface="Arial" pitchFamily="34" charset="0"/>
              </a:defRPr>
            </a:lvl8pPr>
            <a:lvl9pPr marL="3886200" indent="-228600" eaLnBrk="0" fontAlgn="base" hangingPunct="0">
              <a:spcBef>
                <a:spcPct val="0"/>
              </a:spcBef>
              <a:spcAft>
                <a:spcPct val="0"/>
              </a:spcAft>
              <a:defRPr>
                <a:solidFill>
                  <a:srgbClr val="FFFFFF"/>
                </a:solidFill>
                <a:latin typeface="Times New Roman" pitchFamily="18" charset="0"/>
                <a:cs typeface="Arial" pitchFamily="34" charset="0"/>
              </a:defRPr>
            </a:lvl9pPr>
          </a:lstStyle>
          <a:p>
            <a:pPr algn="ctr" eaLnBrk="1" hangingPunct="1">
              <a:defRPr/>
            </a:pPr>
            <a:r>
              <a:rPr lang="en-US" sz="3200" b="1" dirty="0">
                <a:ln/>
                <a:solidFill>
                  <a:srgbClr val="0000FF"/>
                </a:solidFill>
                <a:latin typeface="Arial" pitchFamily="34" charset="0"/>
              </a:rPr>
              <a:t>CHỦ TỌA ĐOÀN</a:t>
            </a:r>
          </a:p>
        </p:txBody>
      </p:sp>
      <p:sp>
        <p:nvSpPr>
          <p:cNvPr id="4" name="TextBox 3"/>
          <p:cNvSpPr txBox="1"/>
          <p:nvPr/>
        </p:nvSpPr>
        <p:spPr bwMode="auto">
          <a:xfrm>
            <a:off x="7675959" y="1419435"/>
            <a:ext cx="3451859" cy="584775"/>
          </a:xfrm>
          <a:prstGeom prst="rect">
            <a:avLst/>
          </a:prstGeom>
          <a:solidFill>
            <a:schemeClr val="bg2"/>
          </a:solidFill>
          <a:ln>
            <a:solidFill>
              <a:schemeClr val="bg1"/>
            </a:solidFill>
          </a:ln>
          <a:effectLst>
            <a:glow rad="63500">
              <a:schemeClr val="accent5">
                <a:satMod val="175000"/>
                <a:alpha val="40000"/>
              </a:schemeClr>
            </a:glow>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prst="artDeco"/>
          </a:sp3d>
        </p:spPr>
        <p:txBody>
          <a:bodyPr wrap="square">
            <a:spAutoFit/>
            <a:scene3d>
              <a:camera prst="orthographicFront"/>
              <a:lightRig rig="harsh" dir="t"/>
            </a:scene3d>
            <a:sp3d extrusionH="57150" prstMaterial="matte">
              <a:bevelT w="63500" h="12700" prst="angle"/>
              <a:contourClr>
                <a:schemeClr val="bg1">
                  <a:lumMod val="65000"/>
                </a:schemeClr>
              </a:contourClr>
            </a:sp3d>
          </a:bodyPr>
          <a:lstStyle/>
          <a:p>
            <a:pPr algn="ctr" eaLnBrk="1" fontAlgn="auto" hangingPunct="1">
              <a:spcBef>
                <a:spcPts val="0"/>
              </a:spcBef>
              <a:spcAft>
                <a:spcPts val="0"/>
              </a:spcAft>
              <a:defRPr/>
            </a:pPr>
            <a:r>
              <a:rPr lang="en-US" sz="3200" b="1" dirty="0">
                <a:ln/>
                <a:solidFill>
                  <a:srgbClr val="0070C0"/>
                </a:solidFill>
                <a:latin typeface="Arial" pitchFamily="34" charset="0"/>
                <a:cs typeface="+mn-cs"/>
              </a:rPr>
              <a:t>THƯ KÝ ĐOÀN</a:t>
            </a:r>
          </a:p>
        </p:txBody>
      </p:sp>
      <p:sp>
        <p:nvSpPr>
          <p:cNvPr id="5" name="TextBox 4"/>
          <p:cNvSpPr txBox="1"/>
          <p:nvPr/>
        </p:nvSpPr>
        <p:spPr>
          <a:xfrm>
            <a:off x="2111018" y="738987"/>
            <a:ext cx="7812741" cy="461665"/>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pPr algn="ctr"/>
            <a:r>
              <a:rPr lang="en-US" sz="2400" b="1" dirty="0">
                <a:ln/>
                <a:solidFill>
                  <a:srgbClr val="FF0000"/>
                </a:solidFill>
                <a:latin typeface="Arial" panose="020B0604020202020204" pitchFamily="34" charset="0"/>
                <a:cs typeface="Arial" panose="020B0604020202020204" pitchFamily="34" charset="0"/>
              </a:rPr>
              <a:t>ĐẠI HỘI CỔ ĐÔNG THÔNG QUA THÀNH PHẦN:</a:t>
            </a:r>
          </a:p>
        </p:txBody>
      </p:sp>
      <p:sp>
        <p:nvSpPr>
          <p:cNvPr id="7" name="Rectangle 3">
            <a:extLst>
              <a:ext uri="{FF2B5EF4-FFF2-40B4-BE49-F238E27FC236}">
                <a16:creationId xmlns:a16="http://schemas.microsoft.com/office/drawing/2014/main" id="{38F6E582-82DC-494B-99A1-35F0B6DED1A7}"/>
              </a:ext>
            </a:extLst>
          </p:cNvPr>
          <p:cNvSpPr txBox="1">
            <a:spLocks/>
          </p:cNvSpPr>
          <p:nvPr/>
        </p:nvSpPr>
        <p:spPr>
          <a:xfrm>
            <a:off x="85060" y="2089364"/>
            <a:ext cx="6551211" cy="1595813"/>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ts val="3000"/>
              </a:lnSpc>
              <a:spcBef>
                <a:spcPts val="1200"/>
              </a:spcBef>
              <a:buFont typeface="Wingdings 2" pitchFamily="18" charset="2"/>
              <a:buNone/>
            </a:pPr>
            <a:r>
              <a:rPr lang="en-US" altLang="en-US" sz="2200" dirty="0">
                <a:solidFill>
                  <a:srgbClr val="0000F2"/>
                </a:solidFill>
                <a:latin typeface="Arial" panose="020B0604020202020204" pitchFamily="34" charset="0"/>
                <a:cs typeface="Arial" panose="020B0604020202020204" pitchFamily="34" charset="0"/>
              </a:rPr>
              <a:t>1 – </a:t>
            </a:r>
            <a:r>
              <a:rPr lang="en-US" altLang="en-US" sz="2000" dirty="0" err="1">
                <a:solidFill>
                  <a:srgbClr val="0000F2"/>
                </a:solidFill>
                <a:latin typeface="Arial" panose="020B0604020202020204" pitchFamily="34" charset="0"/>
                <a:cs typeface="Arial" panose="020B0604020202020204" pitchFamily="34" charset="0"/>
              </a:rPr>
              <a:t>Ông</a:t>
            </a:r>
            <a:r>
              <a:rPr lang="en-US" altLang="en-US" sz="2000" dirty="0">
                <a:solidFill>
                  <a:srgbClr val="0000F2"/>
                </a:solidFill>
                <a:latin typeface="Arial" panose="020B0604020202020204" pitchFamily="34" charset="0"/>
                <a:cs typeface="Arial" panose="020B0604020202020204" pitchFamily="34" charset="0"/>
              </a:rPr>
              <a:t> </a:t>
            </a:r>
            <a:r>
              <a:rPr lang="en-US" altLang="en-US" sz="2000" b="1" dirty="0">
                <a:solidFill>
                  <a:srgbClr val="0000F2"/>
                </a:solidFill>
                <a:latin typeface="Arial" panose="020B0604020202020204" pitchFamily="34" charset="0"/>
                <a:cs typeface="Arial" panose="020B0604020202020204" pitchFamily="34" charset="0"/>
              </a:rPr>
              <a:t>ĐỖ  DUY THÁI </a:t>
            </a:r>
            <a:r>
              <a:rPr lang="en-US" altLang="en-US" sz="2000" dirty="0">
                <a:solidFill>
                  <a:srgbClr val="0000F2"/>
                </a:solidFill>
                <a:latin typeface="Arial" panose="020B0604020202020204" pitchFamily="34" charset="0"/>
                <a:cs typeface="Arial" panose="020B0604020202020204" pitchFamily="34" charset="0"/>
              </a:rPr>
              <a:t>– CHỦ TỊCH HĐQT</a:t>
            </a:r>
          </a:p>
          <a:p>
            <a:pPr>
              <a:lnSpc>
                <a:spcPts val="3000"/>
              </a:lnSpc>
              <a:spcBef>
                <a:spcPts val="1200"/>
              </a:spcBef>
              <a:buFont typeface="Wingdings 2" pitchFamily="18" charset="2"/>
              <a:buNone/>
            </a:pPr>
            <a:r>
              <a:rPr lang="en-US" altLang="en-US" sz="2000" dirty="0">
                <a:solidFill>
                  <a:srgbClr val="0000F2"/>
                </a:solidFill>
                <a:latin typeface="Arial" panose="020B0604020202020204" pitchFamily="34" charset="0"/>
                <a:cs typeface="Arial" panose="020B0604020202020204" pitchFamily="34" charset="0"/>
              </a:rPr>
              <a:t>2 – </a:t>
            </a:r>
            <a:r>
              <a:rPr lang="en-US" altLang="en-US" sz="2000" dirty="0" err="1">
                <a:solidFill>
                  <a:srgbClr val="0000F2"/>
                </a:solidFill>
                <a:latin typeface="Arial" panose="020B0604020202020204" pitchFamily="34" charset="0"/>
                <a:cs typeface="Arial" panose="020B0604020202020204" pitchFamily="34" charset="0"/>
              </a:rPr>
              <a:t>Ông</a:t>
            </a:r>
            <a:r>
              <a:rPr lang="en-US" altLang="en-US" sz="2000" dirty="0">
                <a:solidFill>
                  <a:srgbClr val="0000F2"/>
                </a:solidFill>
                <a:latin typeface="Arial" panose="020B0604020202020204" pitchFamily="34" charset="0"/>
                <a:cs typeface="Arial" panose="020B0604020202020204" pitchFamily="34" charset="0"/>
              </a:rPr>
              <a:t> </a:t>
            </a:r>
            <a:r>
              <a:rPr lang="en-US" altLang="en-US" sz="2000" b="1" dirty="0">
                <a:solidFill>
                  <a:srgbClr val="0000F2"/>
                </a:solidFill>
                <a:latin typeface="Arial" panose="020B0604020202020204" pitchFamily="34" charset="0"/>
                <a:cs typeface="Arial" panose="020B0604020202020204" pitchFamily="34" charset="0"/>
              </a:rPr>
              <a:t>ĐỖ </a:t>
            </a:r>
            <a:r>
              <a:rPr lang="vi-VN" altLang="en-US" sz="2000" b="1" dirty="0">
                <a:solidFill>
                  <a:srgbClr val="0000F2"/>
                </a:solidFill>
                <a:latin typeface="Arial" panose="020B0604020202020204" pitchFamily="34" charset="0"/>
                <a:cs typeface="Arial" panose="020B0604020202020204" pitchFamily="34" charset="0"/>
              </a:rPr>
              <a:t>TIẾN SĨ </a:t>
            </a:r>
            <a:r>
              <a:rPr lang="en-US" altLang="en-US" sz="2000" dirty="0">
                <a:solidFill>
                  <a:srgbClr val="0000F2"/>
                </a:solidFill>
                <a:latin typeface="Arial" panose="020B0604020202020204" pitchFamily="34" charset="0"/>
                <a:cs typeface="Arial" panose="020B0604020202020204" pitchFamily="34" charset="0"/>
              </a:rPr>
              <a:t>– TỔNG GIÁM ĐỐC</a:t>
            </a:r>
          </a:p>
          <a:p>
            <a:pPr>
              <a:lnSpc>
                <a:spcPts val="3000"/>
              </a:lnSpc>
              <a:spcBef>
                <a:spcPts val="1200"/>
              </a:spcBef>
              <a:buFont typeface="Wingdings 2" pitchFamily="18" charset="2"/>
              <a:buNone/>
            </a:pPr>
            <a:r>
              <a:rPr lang="en-US" altLang="en-US" sz="2000" dirty="0">
                <a:solidFill>
                  <a:srgbClr val="0000F2"/>
                </a:solidFill>
                <a:latin typeface="Arial" panose="020B0604020202020204" pitchFamily="34" charset="0"/>
                <a:cs typeface="Arial" panose="020B0604020202020204" pitchFamily="34" charset="0"/>
              </a:rPr>
              <a:t>3 – </a:t>
            </a:r>
            <a:r>
              <a:rPr lang="en-US" altLang="en-US" sz="2000" dirty="0" err="1">
                <a:solidFill>
                  <a:srgbClr val="0000F2"/>
                </a:solidFill>
                <a:latin typeface="Arial" panose="020B0604020202020204" pitchFamily="34" charset="0"/>
                <a:cs typeface="Arial" panose="020B0604020202020204" pitchFamily="34" charset="0"/>
              </a:rPr>
              <a:t>Ông</a:t>
            </a:r>
            <a:r>
              <a:rPr lang="en-US" altLang="en-US" sz="2000" dirty="0">
                <a:solidFill>
                  <a:srgbClr val="0000F2"/>
                </a:solidFill>
                <a:latin typeface="Arial" panose="020B0604020202020204" pitchFamily="34" charset="0"/>
                <a:cs typeface="Arial" panose="020B0604020202020204" pitchFamily="34" charset="0"/>
              </a:rPr>
              <a:t> </a:t>
            </a:r>
            <a:r>
              <a:rPr lang="en-US" altLang="en-US" sz="2000" b="1" dirty="0">
                <a:solidFill>
                  <a:srgbClr val="0000F2"/>
                </a:solidFill>
                <a:latin typeface="Arial" panose="020B0604020202020204" pitchFamily="34" charset="0"/>
                <a:cs typeface="Arial" panose="020B0604020202020204" pitchFamily="34" charset="0"/>
              </a:rPr>
              <a:t>TRẦN TÔ TỬ </a:t>
            </a:r>
            <a:r>
              <a:rPr lang="en-US" altLang="en-US" sz="2000" dirty="0">
                <a:solidFill>
                  <a:srgbClr val="0000F2"/>
                </a:solidFill>
                <a:latin typeface="Arial" panose="020B0604020202020204" pitchFamily="34" charset="0"/>
                <a:cs typeface="Arial" panose="020B0604020202020204" pitchFamily="34" charset="0"/>
              </a:rPr>
              <a:t>– TR</a:t>
            </a:r>
            <a:r>
              <a:rPr lang="vi-VN" altLang="en-US" sz="2000" dirty="0">
                <a:solidFill>
                  <a:srgbClr val="0000F2"/>
                </a:solidFill>
                <a:latin typeface="Arial" panose="020B0604020202020204" pitchFamily="34" charset="0"/>
                <a:cs typeface="Arial" panose="020B0604020202020204" pitchFamily="34" charset="0"/>
              </a:rPr>
              <a:t>Ư</a:t>
            </a:r>
            <a:r>
              <a:rPr lang="en-US" altLang="en-US" sz="2000" dirty="0">
                <a:solidFill>
                  <a:srgbClr val="0000F2"/>
                </a:solidFill>
                <a:latin typeface="Arial" panose="020B0604020202020204" pitchFamily="34" charset="0"/>
                <a:cs typeface="Arial" panose="020B0604020202020204" pitchFamily="34" charset="0"/>
              </a:rPr>
              <a:t>ỞNG BAN KIỂM SOÁT</a:t>
            </a:r>
          </a:p>
          <a:p>
            <a:pPr>
              <a:lnSpc>
                <a:spcPts val="3000"/>
              </a:lnSpc>
              <a:spcBef>
                <a:spcPts val="1200"/>
              </a:spcBef>
              <a:buFont typeface="Wingdings 2" pitchFamily="18" charset="2"/>
              <a:buNone/>
            </a:pPr>
            <a:endParaRPr lang="en-US" altLang="en-US" sz="2200" dirty="0"/>
          </a:p>
        </p:txBody>
      </p:sp>
    </p:spTree>
    <p:extLst>
      <p:ext uri="{BB962C8B-B14F-4D97-AF65-F5344CB8AC3E}">
        <p14:creationId xmlns:p14="http://schemas.microsoft.com/office/powerpoint/2010/main" val="244825558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WordArt 54"/>
          <p:cNvSpPr>
            <a:spLocks noChangeArrowheads="1" noChangeShapeType="1" noTextEdit="1"/>
          </p:cNvSpPr>
          <p:nvPr/>
        </p:nvSpPr>
        <p:spPr bwMode="auto">
          <a:xfrm>
            <a:off x="468406" y="2792475"/>
            <a:ext cx="11470342" cy="619857"/>
          </a:xfrm>
          <a:prstGeom prst="rect">
            <a:avLst/>
          </a:prstGeom>
          <a:ln>
            <a:noFill/>
          </a:ln>
          <a:effectLst>
            <a:outerShdw blurRad="44450" dist="27940" dir="5400000" algn="ctr">
              <a:srgbClr val="000000">
                <a:alpha val="32000"/>
              </a:srgbClr>
            </a:outerShdw>
          </a:effectLst>
          <a:scene3d>
            <a:camera prst="perspectiveRelaxedModerately"/>
            <a:lightRig rig="balanced" dir="t">
              <a:rot lat="0" lon="0" rev="8700000"/>
            </a:lightRig>
          </a:scene3d>
          <a:sp3d>
            <a:bevelT w="190500" h="38100"/>
          </a:sp3d>
        </p:spPr>
        <p:txBody>
          <a:bodyPr wrap="none" fromWordArt="1">
            <a:prstTxWarp prst="textPlain">
              <a:avLst>
                <a:gd name="adj" fmla="val 50160"/>
              </a:avLst>
            </a:prstTxWarp>
          </a:bodyPr>
          <a:lstStyle/>
          <a:p>
            <a:pPr algn="ctr"/>
            <a:r>
              <a:rPr lang="en-US" sz="3600" b="1" kern="10" dirty="0">
                <a:ln w="9525">
                  <a:solidFill>
                    <a:srgbClr val="800000"/>
                  </a:solidFill>
                  <a:round/>
                  <a:headEnd/>
                  <a:tailEnd/>
                </a:ln>
                <a:gradFill rotWithShape="1">
                  <a:gsLst>
                    <a:gs pos="0">
                      <a:srgbClr val="FFFF00"/>
                    </a:gs>
                    <a:gs pos="100000">
                      <a:srgbClr val="FF9933"/>
                    </a:gs>
                  </a:gsLst>
                  <a:path path="rect">
                    <a:fillToRect l="50000" t="50000" r="50000" b="50000"/>
                  </a:path>
                </a:gradFill>
                <a:effectLst>
                  <a:outerShdw dist="35921" dir="2700000" algn="ctr" rotWithShape="0">
                    <a:srgbClr val="C0C0C0">
                      <a:alpha val="79999"/>
                    </a:srgbClr>
                  </a:outerShdw>
                </a:effectLst>
                <a:latin typeface="Palatino Linotype" panose="02040502050505030304" pitchFamily="18" charset="0"/>
                <a:ea typeface="Arial Unicode MS" panose="020B0604020202020204" pitchFamily="34" charset="-128"/>
                <a:cs typeface="Times New Roman" panose="02020603050405020304" pitchFamily="18" charset="0"/>
              </a:rPr>
              <a:t>ĐẠI HỘI CỔ ĐÔNG THƯỜNG NIÊN 20</a:t>
            </a:r>
            <a:r>
              <a:rPr lang="vi-VN" sz="3600" b="1" kern="10" dirty="0">
                <a:ln w="9525">
                  <a:solidFill>
                    <a:srgbClr val="800000"/>
                  </a:solidFill>
                  <a:round/>
                  <a:headEnd/>
                  <a:tailEnd/>
                </a:ln>
                <a:gradFill rotWithShape="1">
                  <a:gsLst>
                    <a:gs pos="0">
                      <a:srgbClr val="FFFF00"/>
                    </a:gs>
                    <a:gs pos="100000">
                      <a:srgbClr val="FF9933"/>
                    </a:gs>
                  </a:gsLst>
                  <a:path path="rect">
                    <a:fillToRect l="50000" t="50000" r="50000" b="50000"/>
                  </a:path>
                </a:gradFill>
                <a:effectLst>
                  <a:outerShdw dist="35921" dir="2700000" algn="ctr" rotWithShape="0">
                    <a:srgbClr val="C0C0C0">
                      <a:alpha val="79999"/>
                    </a:srgbClr>
                  </a:outerShdw>
                </a:effectLst>
                <a:latin typeface="Palatino Linotype" panose="02040502050505030304" pitchFamily="18" charset="0"/>
                <a:ea typeface="Arial Unicode MS" panose="020B0604020202020204" pitchFamily="34" charset="-128"/>
                <a:cs typeface="Times New Roman" panose="02020603050405020304" pitchFamily="18" charset="0"/>
              </a:rPr>
              <a:t>2</a:t>
            </a:r>
            <a:r>
              <a:rPr lang="en-US" sz="3600" b="1" kern="10" dirty="0">
                <a:ln w="9525">
                  <a:solidFill>
                    <a:srgbClr val="800000"/>
                  </a:solidFill>
                  <a:round/>
                  <a:headEnd/>
                  <a:tailEnd/>
                </a:ln>
                <a:gradFill rotWithShape="1">
                  <a:gsLst>
                    <a:gs pos="0">
                      <a:srgbClr val="FFFF00"/>
                    </a:gs>
                    <a:gs pos="100000">
                      <a:srgbClr val="FF9933"/>
                    </a:gs>
                  </a:gsLst>
                  <a:path path="rect">
                    <a:fillToRect l="50000" t="50000" r="50000" b="50000"/>
                  </a:path>
                </a:gradFill>
                <a:effectLst>
                  <a:outerShdw dist="35921" dir="2700000" algn="ctr" rotWithShape="0">
                    <a:srgbClr val="C0C0C0">
                      <a:alpha val="79999"/>
                    </a:srgbClr>
                  </a:outerShdw>
                </a:effectLst>
                <a:latin typeface="Palatino Linotype" panose="02040502050505030304" pitchFamily="18" charset="0"/>
                <a:ea typeface="Arial Unicode MS" panose="020B0604020202020204" pitchFamily="34" charset="-128"/>
                <a:cs typeface="Times New Roman" panose="02020603050405020304" pitchFamily="18" charset="0"/>
              </a:rPr>
              <a:t>3</a:t>
            </a:r>
          </a:p>
        </p:txBody>
      </p:sp>
      <p:sp>
        <p:nvSpPr>
          <p:cNvPr id="3" name="TextBox 2"/>
          <p:cNvSpPr txBox="1"/>
          <p:nvPr/>
        </p:nvSpPr>
        <p:spPr>
          <a:xfrm>
            <a:off x="2245659" y="1788459"/>
            <a:ext cx="7799294" cy="646331"/>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pPr algn="ctr"/>
            <a:r>
              <a:rPr lang="en-US" sz="3600" b="1" dirty="0">
                <a:ln/>
                <a:solidFill>
                  <a:srgbClr val="FF0000"/>
                </a:solidFill>
                <a:latin typeface="Arial" panose="020B0604020202020204" pitchFamily="34" charset="0"/>
                <a:cs typeface="Arial" panose="020B0604020202020204" pitchFamily="34" charset="0"/>
              </a:rPr>
              <a:t>THÔNG QUA NGHỊ QUYẾT CỦA</a:t>
            </a:r>
          </a:p>
        </p:txBody>
      </p:sp>
    </p:spTree>
    <p:extLst>
      <p:ext uri="{BB962C8B-B14F-4D97-AF65-F5344CB8AC3E}">
        <p14:creationId xmlns:p14="http://schemas.microsoft.com/office/powerpoint/2010/main" val="57461847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3"/>
          <p:cNvSpPr txBox="1">
            <a:spLocks noChangeArrowheads="1"/>
          </p:cNvSpPr>
          <p:nvPr/>
        </p:nvSpPr>
        <p:spPr bwMode="auto">
          <a:xfrm>
            <a:off x="170123" y="784763"/>
            <a:ext cx="1703960" cy="2595711"/>
          </a:xfrm>
          <a:prstGeom prst="rect">
            <a:avLst/>
          </a:prstGeom>
          <a:noFill/>
          <a:ln w="9525">
            <a:noFill/>
            <a:miter lim="800000"/>
            <a:headEnd/>
            <a:tailEnd/>
          </a:ln>
        </p:spPr>
        <p:txBody>
          <a:bodyPr wrap="square">
            <a:spAutoFit/>
          </a:bodyPr>
          <a:lstStyle/>
          <a:p>
            <a:pPr algn="ctr">
              <a:lnSpc>
                <a:spcPts val="3300"/>
              </a:lnSpc>
            </a:pPr>
            <a:r>
              <a:rPr lang="en-US" altLang="en-US" sz="2400" b="1" dirty="0">
                <a:solidFill>
                  <a:srgbClr val="0000FF"/>
                </a:solidFill>
                <a:latin typeface="Arial" panose="020B0604020202020204" pitchFamily="34" charset="0"/>
                <a:cs typeface="Arial" panose="020B0604020202020204" pitchFamily="34" charset="0"/>
              </a:rPr>
              <a:t>THÔNG QUA CHƯƠNG TRÌNH NGHỊ </a:t>
            </a:r>
          </a:p>
          <a:p>
            <a:pPr algn="ctr">
              <a:lnSpc>
                <a:spcPts val="3300"/>
              </a:lnSpc>
            </a:pPr>
            <a:r>
              <a:rPr lang="en-US" altLang="en-US" sz="2400" b="1" dirty="0">
                <a:solidFill>
                  <a:srgbClr val="0000FF"/>
                </a:solidFill>
                <a:latin typeface="Arial" panose="020B0604020202020204" pitchFamily="34" charset="0"/>
                <a:cs typeface="Arial" panose="020B0604020202020204" pitchFamily="34" charset="0"/>
              </a:rPr>
              <a:t>SỰ</a:t>
            </a:r>
          </a:p>
        </p:txBody>
      </p:sp>
      <p:graphicFrame>
        <p:nvGraphicFramePr>
          <p:cNvPr id="4" name="Table 3">
            <a:extLst>
              <a:ext uri="{FF2B5EF4-FFF2-40B4-BE49-F238E27FC236}">
                <a16:creationId xmlns:a16="http://schemas.microsoft.com/office/drawing/2014/main" id="{CD31E27E-B4B9-4BF4-88B6-E30C4A4A6216}"/>
              </a:ext>
            </a:extLst>
          </p:cNvPr>
          <p:cNvGraphicFramePr>
            <a:graphicFrameLocks noGrp="1"/>
          </p:cNvGraphicFramePr>
          <p:nvPr>
            <p:extLst>
              <p:ext uri="{D42A27DB-BD31-4B8C-83A1-F6EECF244321}">
                <p14:modId xmlns:p14="http://schemas.microsoft.com/office/powerpoint/2010/main" val="2711019973"/>
              </p:ext>
            </p:extLst>
          </p:nvPr>
        </p:nvGraphicFramePr>
        <p:xfrm>
          <a:off x="2026978" y="685612"/>
          <a:ext cx="9994900" cy="6009702"/>
        </p:xfrm>
        <a:graphic>
          <a:graphicData uri="http://schemas.openxmlformats.org/drawingml/2006/table">
            <a:tbl>
              <a:tblPr>
                <a:tableStyleId>{5C22544A-7EE6-4342-B048-85BDC9FD1C3A}</a:tableStyleId>
              </a:tblPr>
              <a:tblGrid>
                <a:gridCol w="9994900">
                  <a:extLst>
                    <a:ext uri="{9D8B030D-6E8A-4147-A177-3AD203B41FA5}">
                      <a16:colId xmlns:a16="http://schemas.microsoft.com/office/drawing/2014/main" val="588719556"/>
                    </a:ext>
                  </a:extLst>
                </a:gridCol>
              </a:tblGrid>
              <a:tr h="389878">
                <a:tc>
                  <a:txBody>
                    <a:bodyPr/>
                    <a:lstStyle/>
                    <a:p>
                      <a:pPr marL="541020" indent="-457200">
                        <a:lnSpc>
                          <a:spcPts val="3000"/>
                        </a:lnSpc>
                        <a:spcBef>
                          <a:spcPts val="600"/>
                        </a:spcBef>
                        <a:spcAft>
                          <a:spcPts val="600"/>
                        </a:spcAft>
                        <a:buFont typeface="+mj-lt"/>
                        <a:buAutoNum type="arabicPeriod"/>
                      </a:pPr>
                      <a:r>
                        <a:rPr lang="en-US" sz="2200">
                          <a:effectLst/>
                          <a:latin typeface="Arial" panose="020B0604020202020204" pitchFamily="34" charset="0"/>
                          <a:cs typeface="Arial" panose="020B0604020202020204" pitchFamily="34" charset="0"/>
                        </a:rPr>
                        <a:t>Khai mạc đại hội</a:t>
                      </a:r>
                      <a:endParaRPr lang="en-US" sz="2200">
                        <a:effectLst/>
                        <a:latin typeface="Arial" panose="020B0604020202020204" pitchFamily="34" charset="0"/>
                        <a:ea typeface="Batang" panose="02030600000101010101" pitchFamily="18" charset="-127"/>
                        <a:cs typeface="Arial" panose="020B0604020202020204" pitchFamily="34" charset="0"/>
                      </a:endParaRPr>
                    </a:p>
                  </a:txBody>
                  <a:tcPr marL="0" marR="0" marT="0" marB="0" anchor="ctr">
                    <a:noFill/>
                  </a:tcPr>
                </a:tc>
                <a:extLst>
                  <a:ext uri="{0D108BD9-81ED-4DB2-BD59-A6C34878D82A}">
                    <a16:rowId xmlns:a16="http://schemas.microsoft.com/office/drawing/2014/main" val="1269657390"/>
                  </a:ext>
                </a:extLst>
              </a:tr>
              <a:tr h="453415">
                <a:tc>
                  <a:txBody>
                    <a:bodyPr/>
                    <a:lstStyle/>
                    <a:p>
                      <a:pPr marL="83820" indent="0">
                        <a:lnSpc>
                          <a:spcPts val="3000"/>
                        </a:lnSpc>
                        <a:spcBef>
                          <a:spcPts val="600"/>
                        </a:spcBef>
                        <a:spcAft>
                          <a:spcPts val="600"/>
                        </a:spcAft>
                        <a:buFont typeface="+mj-lt"/>
                        <a:buNone/>
                      </a:pPr>
                      <a:r>
                        <a:rPr lang="en-US" sz="2200" dirty="0">
                          <a:effectLst/>
                          <a:latin typeface="Arial" panose="020B0604020202020204" pitchFamily="34" charset="0"/>
                          <a:cs typeface="Arial" panose="020B0604020202020204" pitchFamily="34" charset="0"/>
                        </a:rPr>
                        <a:t>2.  </a:t>
                      </a:r>
                      <a:r>
                        <a:rPr lang="en-US" sz="2200" dirty="0" err="1">
                          <a:effectLst/>
                          <a:latin typeface="Arial" panose="020B0604020202020204" pitchFamily="34" charset="0"/>
                          <a:cs typeface="Arial" panose="020B0604020202020204" pitchFamily="34" charset="0"/>
                        </a:rPr>
                        <a:t>Báo</a:t>
                      </a:r>
                      <a:r>
                        <a:rPr lang="en-US" sz="2200" dirty="0">
                          <a:effectLst/>
                          <a:latin typeface="Arial" panose="020B0604020202020204" pitchFamily="34" charset="0"/>
                          <a:cs typeface="Arial" panose="020B0604020202020204" pitchFamily="34" charset="0"/>
                        </a:rPr>
                        <a:t> </a:t>
                      </a:r>
                      <a:r>
                        <a:rPr lang="en-US" sz="2200" dirty="0" err="1">
                          <a:effectLst/>
                          <a:latin typeface="Arial" panose="020B0604020202020204" pitchFamily="34" charset="0"/>
                          <a:cs typeface="Arial" panose="020B0604020202020204" pitchFamily="34" charset="0"/>
                        </a:rPr>
                        <a:t>cáo</a:t>
                      </a:r>
                      <a:r>
                        <a:rPr lang="en-US" sz="2200" dirty="0">
                          <a:effectLst/>
                          <a:latin typeface="Arial" panose="020B0604020202020204" pitchFamily="34" charset="0"/>
                          <a:cs typeface="Arial" panose="020B0604020202020204" pitchFamily="34" charset="0"/>
                        </a:rPr>
                        <a:t> </a:t>
                      </a:r>
                      <a:r>
                        <a:rPr lang="en-US" sz="2200" dirty="0" err="1">
                          <a:effectLst/>
                          <a:latin typeface="Arial" panose="020B0604020202020204" pitchFamily="34" charset="0"/>
                          <a:cs typeface="Arial" panose="020B0604020202020204" pitchFamily="34" charset="0"/>
                        </a:rPr>
                        <a:t>kết</a:t>
                      </a:r>
                      <a:r>
                        <a:rPr lang="en-US" sz="2200" dirty="0">
                          <a:effectLst/>
                          <a:latin typeface="Arial" panose="020B0604020202020204" pitchFamily="34" charset="0"/>
                          <a:cs typeface="Arial" panose="020B0604020202020204" pitchFamily="34" charset="0"/>
                        </a:rPr>
                        <a:t> </a:t>
                      </a:r>
                      <a:r>
                        <a:rPr lang="en-US" sz="2200" dirty="0" err="1">
                          <a:effectLst/>
                          <a:latin typeface="Arial" panose="020B0604020202020204" pitchFamily="34" charset="0"/>
                          <a:cs typeface="Arial" panose="020B0604020202020204" pitchFamily="34" charset="0"/>
                        </a:rPr>
                        <a:t>quả</a:t>
                      </a:r>
                      <a:r>
                        <a:rPr lang="en-US" sz="2200" dirty="0">
                          <a:effectLst/>
                          <a:latin typeface="Arial" panose="020B0604020202020204" pitchFamily="34" charset="0"/>
                          <a:cs typeface="Arial" panose="020B0604020202020204" pitchFamily="34" charset="0"/>
                        </a:rPr>
                        <a:t> </a:t>
                      </a:r>
                      <a:r>
                        <a:rPr lang="en-US" sz="2200" dirty="0" err="1">
                          <a:effectLst/>
                          <a:latin typeface="Arial" panose="020B0604020202020204" pitchFamily="34" charset="0"/>
                          <a:cs typeface="Arial" panose="020B0604020202020204" pitchFamily="34" charset="0"/>
                        </a:rPr>
                        <a:t>kiểm</a:t>
                      </a:r>
                      <a:r>
                        <a:rPr lang="en-US" sz="2200" dirty="0">
                          <a:effectLst/>
                          <a:latin typeface="Arial" panose="020B0604020202020204" pitchFamily="34" charset="0"/>
                          <a:cs typeface="Arial" panose="020B0604020202020204" pitchFamily="34" charset="0"/>
                        </a:rPr>
                        <a:t> </a:t>
                      </a:r>
                      <a:r>
                        <a:rPr lang="en-US" sz="2200" dirty="0" err="1">
                          <a:effectLst/>
                          <a:latin typeface="Arial" panose="020B0604020202020204" pitchFamily="34" charset="0"/>
                          <a:cs typeface="Arial" panose="020B0604020202020204" pitchFamily="34" charset="0"/>
                        </a:rPr>
                        <a:t>tra</a:t>
                      </a:r>
                      <a:r>
                        <a:rPr lang="en-US" sz="2200" dirty="0">
                          <a:effectLst/>
                          <a:latin typeface="Arial" panose="020B0604020202020204" pitchFamily="34" charset="0"/>
                          <a:cs typeface="Arial" panose="020B0604020202020204" pitchFamily="34" charset="0"/>
                        </a:rPr>
                        <a:t> </a:t>
                      </a:r>
                      <a:r>
                        <a:rPr lang="en-US" sz="2200" dirty="0" err="1">
                          <a:effectLst/>
                          <a:latin typeface="Arial" panose="020B0604020202020204" pitchFamily="34" charset="0"/>
                          <a:cs typeface="Arial" panose="020B0604020202020204" pitchFamily="34" charset="0"/>
                        </a:rPr>
                        <a:t>tư</a:t>
                      </a:r>
                      <a:r>
                        <a:rPr lang="en-US" sz="2200" dirty="0">
                          <a:effectLst/>
                          <a:latin typeface="Arial" panose="020B0604020202020204" pitchFamily="34" charset="0"/>
                          <a:cs typeface="Arial" panose="020B0604020202020204" pitchFamily="34" charset="0"/>
                        </a:rPr>
                        <a:t> </a:t>
                      </a:r>
                      <a:r>
                        <a:rPr lang="en-US" sz="2200" dirty="0" err="1">
                          <a:effectLst/>
                          <a:latin typeface="Arial" panose="020B0604020202020204" pitchFamily="34" charset="0"/>
                          <a:cs typeface="Arial" panose="020B0604020202020204" pitchFamily="34" charset="0"/>
                        </a:rPr>
                        <a:t>cách</a:t>
                      </a:r>
                      <a:r>
                        <a:rPr lang="en-US" sz="2200" dirty="0">
                          <a:effectLst/>
                          <a:latin typeface="Arial" panose="020B0604020202020204" pitchFamily="34" charset="0"/>
                          <a:cs typeface="Arial" panose="020B0604020202020204" pitchFamily="34" charset="0"/>
                        </a:rPr>
                        <a:t> </a:t>
                      </a:r>
                      <a:r>
                        <a:rPr lang="en-US" sz="2200" dirty="0" err="1">
                          <a:effectLst/>
                          <a:latin typeface="Arial" panose="020B0604020202020204" pitchFamily="34" charset="0"/>
                          <a:cs typeface="Arial" panose="020B0604020202020204" pitchFamily="34" charset="0"/>
                        </a:rPr>
                        <a:t>cổ</a:t>
                      </a:r>
                      <a:r>
                        <a:rPr lang="en-US" sz="2200" dirty="0">
                          <a:effectLst/>
                          <a:latin typeface="Arial" panose="020B0604020202020204" pitchFamily="34" charset="0"/>
                          <a:cs typeface="Arial" panose="020B0604020202020204" pitchFamily="34" charset="0"/>
                        </a:rPr>
                        <a:t> </a:t>
                      </a:r>
                      <a:r>
                        <a:rPr lang="en-US" sz="2200" dirty="0" err="1">
                          <a:effectLst/>
                          <a:latin typeface="Arial" panose="020B0604020202020204" pitchFamily="34" charset="0"/>
                          <a:cs typeface="Arial" panose="020B0604020202020204" pitchFamily="34" charset="0"/>
                        </a:rPr>
                        <a:t>đông</a:t>
                      </a:r>
                      <a:r>
                        <a:rPr lang="en-US" sz="2200" dirty="0">
                          <a:effectLst/>
                          <a:latin typeface="Arial" panose="020B0604020202020204" pitchFamily="34" charset="0"/>
                          <a:cs typeface="Arial" panose="020B0604020202020204" pitchFamily="34" charset="0"/>
                        </a:rPr>
                        <a:t> </a:t>
                      </a:r>
                      <a:r>
                        <a:rPr lang="en-US" sz="2200" dirty="0" err="1">
                          <a:effectLst/>
                          <a:latin typeface="Arial" panose="020B0604020202020204" pitchFamily="34" charset="0"/>
                          <a:cs typeface="Arial" panose="020B0604020202020204" pitchFamily="34" charset="0"/>
                        </a:rPr>
                        <a:t>hiện</a:t>
                      </a:r>
                      <a:r>
                        <a:rPr lang="en-US" sz="2200" dirty="0">
                          <a:effectLst/>
                          <a:latin typeface="Arial" panose="020B0604020202020204" pitchFamily="34" charset="0"/>
                          <a:cs typeface="Arial" panose="020B0604020202020204" pitchFamily="34" charset="0"/>
                        </a:rPr>
                        <a:t> </a:t>
                      </a:r>
                      <a:r>
                        <a:rPr lang="en-US" sz="2200" dirty="0" err="1">
                          <a:effectLst/>
                          <a:latin typeface="Arial" panose="020B0604020202020204" pitchFamily="34" charset="0"/>
                          <a:cs typeface="Arial" panose="020B0604020202020204" pitchFamily="34" charset="0"/>
                        </a:rPr>
                        <a:t>diện</a:t>
                      </a:r>
                      <a:endParaRPr lang="en-US" sz="2200" dirty="0">
                        <a:effectLst/>
                        <a:latin typeface="Arial" panose="020B0604020202020204" pitchFamily="34" charset="0"/>
                        <a:ea typeface="Batang" panose="02030600000101010101" pitchFamily="18" charset="-127"/>
                        <a:cs typeface="Arial" panose="020B0604020202020204" pitchFamily="34" charset="0"/>
                      </a:endParaRPr>
                    </a:p>
                  </a:txBody>
                  <a:tcPr marL="0" marR="0" marT="0" marB="0" anchor="ctr">
                    <a:noFill/>
                  </a:tcPr>
                </a:tc>
                <a:extLst>
                  <a:ext uri="{0D108BD9-81ED-4DB2-BD59-A6C34878D82A}">
                    <a16:rowId xmlns:a16="http://schemas.microsoft.com/office/drawing/2014/main" val="3221453428"/>
                  </a:ext>
                </a:extLst>
              </a:tr>
              <a:tr h="680122">
                <a:tc>
                  <a:txBody>
                    <a:bodyPr/>
                    <a:lstStyle/>
                    <a:p>
                      <a:pPr marL="539750" indent="-457200">
                        <a:lnSpc>
                          <a:spcPts val="3000"/>
                        </a:lnSpc>
                        <a:spcBef>
                          <a:spcPts val="600"/>
                        </a:spcBef>
                        <a:spcAft>
                          <a:spcPts val="600"/>
                        </a:spcAft>
                        <a:buFont typeface="+mj-lt"/>
                        <a:buNone/>
                      </a:pPr>
                      <a:r>
                        <a:rPr lang="en-US" sz="2200" dirty="0">
                          <a:effectLst/>
                          <a:latin typeface="Arial" panose="020B0604020202020204" pitchFamily="34" charset="0"/>
                          <a:cs typeface="Arial" panose="020B0604020202020204" pitchFamily="34" charset="0"/>
                        </a:rPr>
                        <a:t>3.  </a:t>
                      </a:r>
                      <a:r>
                        <a:rPr lang="en-US" sz="2200" dirty="0" err="1">
                          <a:effectLst/>
                          <a:latin typeface="Arial" panose="020B0604020202020204" pitchFamily="34" charset="0"/>
                          <a:cs typeface="Arial" panose="020B0604020202020204" pitchFamily="34" charset="0"/>
                        </a:rPr>
                        <a:t>Thông</a:t>
                      </a:r>
                      <a:r>
                        <a:rPr lang="en-US" sz="2200" dirty="0">
                          <a:effectLst/>
                          <a:latin typeface="Arial" panose="020B0604020202020204" pitchFamily="34" charset="0"/>
                          <a:cs typeface="Arial" panose="020B0604020202020204" pitchFamily="34" charset="0"/>
                        </a:rPr>
                        <a:t> qua </a:t>
                      </a:r>
                      <a:r>
                        <a:rPr lang="en-US" sz="2200" dirty="0" err="1">
                          <a:effectLst/>
                          <a:latin typeface="Arial" panose="020B0604020202020204" pitchFamily="34" charset="0"/>
                          <a:cs typeface="Arial" panose="020B0604020202020204" pitchFamily="34" charset="0"/>
                        </a:rPr>
                        <a:t>Chương</a:t>
                      </a:r>
                      <a:r>
                        <a:rPr lang="en-US" sz="2200" dirty="0">
                          <a:effectLst/>
                          <a:latin typeface="Arial" panose="020B0604020202020204" pitchFamily="34" charset="0"/>
                          <a:cs typeface="Arial" panose="020B0604020202020204" pitchFamily="34" charset="0"/>
                        </a:rPr>
                        <a:t> </a:t>
                      </a:r>
                      <a:r>
                        <a:rPr lang="en-US" sz="2200" dirty="0" err="1">
                          <a:effectLst/>
                          <a:latin typeface="Arial" panose="020B0604020202020204" pitchFamily="34" charset="0"/>
                          <a:cs typeface="Arial" panose="020B0604020202020204" pitchFamily="34" charset="0"/>
                        </a:rPr>
                        <a:t>trình</a:t>
                      </a:r>
                      <a:r>
                        <a:rPr lang="en-US" sz="2200" dirty="0">
                          <a:effectLst/>
                          <a:latin typeface="Arial" panose="020B0604020202020204" pitchFamily="34" charset="0"/>
                          <a:cs typeface="Arial" panose="020B0604020202020204" pitchFamily="34" charset="0"/>
                        </a:rPr>
                        <a:t> </a:t>
                      </a:r>
                      <a:r>
                        <a:rPr lang="en-US" sz="2200" dirty="0" err="1">
                          <a:effectLst/>
                          <a:latin typeface="Arial" panose="020B0604020202020204" pitchFamily="34" charset="0"/>
                          <a:cs typeface="Arial" panose="020B0604020202020204" pitchFamily="34" charset="0"/>
                        </a:rPr>
                        <a:t>nghị</a:t>
                      </a:r>
                      <a:r>
                        <a:rPr lang="en-US" sz="2200" dirty="0">
                          <a:effectLst/>
                          <a:latin typeface="Arial" panose="020B0604020202020204" pitchFamily="34" charset="0"/>
                          <a:cs typeface="Arial" panose="020B0604020202020204" pitchFamily="34" charset="0"/>
                        </a:rPr>
                        <a:t> </a:t>
                      </a:r>
                      <a:r>
                        <a:rPr lang="en-US" sz="2200" dirty="0" err="1">
                          <a:effectLst/>
                          <a:latin typeface="Arial" panose="020B0604020202020204" pitchFamily="34" charset="0"/>
                          <a:cs typeface="Arial" panose="020B0604020202020204" pitchFamily="34" charset="0"/>
                        </a:rPr>
                        <a:t>sự</a:t>
                      </a:r>
                      <a:r>
                        <a:rPr lang="vi-VN" sz="2200" dirty="0">
                          <a:effectLst/>
                          <a:latin typeface="Arial" panose="020B0604020202020204" pitchFamily="34" charset="0"/>
                          <a:cs typeface="Arial" panose="020B0604020202020204" pitchFamily="34" charset="0"/>
                        </a:rPr>
                        <a:t> - </a:t>
                      </a:r>
                      <a:r>
                        <a:rPr lang="en-US" sz="2200" dirty="0" err="1">
                          <a:effectLst/>
                          <a:latin typeface="Arial" panose="020B0604020202020204" pitchFamily="34" charset="0"/>
                          <a:cs typeface="Arial" panose="020B0604020202020204" pitchFamily="34" charset="0"/>
                        </a:rPr>
                        <a:t>Giới</a:t>
                      </a:r>
                      <a:r>
                        <a:rPr lang="en-US" sz="2200" dirty="0">
                          <a:effectLst/>
                          <a:latin typeface="Arial" panose="020B0604020202020204" pitchFamily="34" charset="0"/>
                          <a:cs typeface="Arial" panose="020B0604020202020204" pitchFamily="34" charset="0"/>
                        </a:rPr>
                        <a:t> </a:t>
                      </a:r>
                      <a:r>
                        <a:rPr lang="en-US" sz="2200" dirty="0" err="1">
                          <a:effectLst/>
                          <a:latin typeface="Arial" panose="020B0604020202020204" pitchFamily="34" charset="0"/>
                          <a:cs typeface="Arial" panose="020B0604020202020204" pitchFamily="34" charset="0"/>
                        </a:rPr>
                        <a:t>thiệu</a:t>
                      </a:r>
                      <a:r>
                        <a:rPr lang="en-US" sz="2200" dirty="0">
                          <a:effectLst/>
                          <a:latin typeface="Arial" panose="020B0604020202020204" pitchFamily="34" charset="0"/>
                          <a:cs typeface="Arial" panose="020B0604020202020204" pitchFamily="34" charset="0"/>
                        </a:rPr>
                        <a:t> </a:t>
                      </a:r>
                      <a:r>
                        <a:rPr lang="en-US" sz="2200" dirty="0" err="1">
                          <a:effectLst/>
                          <a:latin typeface="Arial" panose="020B0604020202020204" pitchFamily="34" charset="0"/>
                          <a:cs typeface="Arial" panose="020B0604020202020204" pitchFamily="34" charset="0"/>
                        </a:rPr>
                        <a:t>Chủ</a:t>
                      </a:r>
                      <a:r>
                        <a:rPr lang="en-US" sz="2200" dirty="0">
                          <a:effectLst/>
                          <a:latin typeface="Arial" panose="020B0604020202020204" pitchFamily="34" charset="0"/>
                          <a:cs typeface="Arial" panose="020B0604020202020204" pitchFamily="34" charset="0"/>
                        </a:rPr>
                        <a:t> </a:t>
                      </a:r>
                      <a:r>
                        <a:rPr lang="en-US" sz="2200" dirty="0" err="1">
                          <a:effectLst/>
                          <a:latin typeface="Arial" panose="020B0604020202020204" pitchFamily="34" charset="0"/>
                          <a:cs typeface="Arial" panose="020B0604020202020204" pitchFamily="34" charset="0"/>
                        </a:rPr>
                        <a:t>tọa</a:t>
                      </a:r>
                      <a:r>
                        <a:rPr lang="en-US" sz="2200" dirty="0">
                          <a:effectLst/>
                          <a:latin typeface="Arial" panose="020B0604020202020204" pitchFamily="34" charset="0"/>
                          <a:cs typeface="Arial" panose="020B0604020202020204" pitchFamily="34" charset="0"/>
                        </a:rPr>
                        <a:t> </a:t>
                      </a:r>
                      <a:r>
                        <a:rPr lang="en-US" sz="2200" dirty="0" err="1">
                          <a:effectLst/>
                          <a:latin typeface="Arial" panose="020B0604020202020204" pitchFamily="34" charset="0"/>
                          <a:cs typeface="Arial" panose="020B0604020202020204" pitchFamily="34" charset="0"/>
                        </a:rPr>
                        <a:t>đoàn</a:t>
                      </a:r>
                      <a:r>
                        <a:rPr lang="en-US" sz="2200" dirty="0">
                          <a:effectLst/>
                          <a:latin typeface="Arial" panose="020B0604020202020204" pitchFamily="34" charset="0"/>
                          <a:cs typeface="Arial" panose="020B0604020202020204" pitchFamily="34" charset="0"/>
                        </a:rPr>
                        <a:t> </a:t>
                      </a:r>
                      <a:r>
                        <a:rPr lang="en-US" sz="2200" dirty="0" err="1">
                          <a:effectLst/>
                          <a:latin typeface="Arial" panose="020B0604020202020204" pitchFamily="34" charset="0"/>
                          <a:cs typeface="Arial" panose="020B0604020202020204" pitchFamily="34" charset="0"/>
                        </a:rPr>
                        <a:t>và</a:t>
                      </a:r>
                      <a:r>
                        <a:rPr lang="en-US" sz="2200" dirty="0">
                          <a:effectLst/>
                          <a:latin typeface="Arial" panose="020B0604020202020204" pitchFamily="34" charset="0"/>
                          <a:cs typeface="Arial" panose="020B0604020202020204" pitchFamily="34" charset="0"/>
                        </a:rPr>
                        <a:t> </a:t>
                      </a:r>
                      <a:r>
                        <a:rPr lang="en-US" sz="2200" dirty="0" err="1">
                          <a:effectLst/>
                          <a:latin typeface="Arial" panose="020B0604020202020204" pitchFamily="34" charset="0"/>
                          <a:cs typeface="Arial" panose="020B0604020202020204" pitchFamily="34" charset="0"/>
                        </a:rPr>
                        <a:t>Thư</a:t>
                      </a:r>
                      <a:r>
                        <a:rPr lang="en-US" sz="2200" dirty="0">
                          <a:effectLst/>
                          <a:latin typeface="Arial" panose="020B0604020202020204" pitchFamily="34" charset="0"/>
                          <a:cs typeface="Arial" panose="020B0604020202020204" pitchFamily="34" charset="0"/>
                        </a:rPr>
                        <a:t> </a:t>
                      </a:r>
                      <a:r>
                        <a:rPr lang="en-US" sz="2200" dirty="0" err="1">
                          <a:effectLst/>
                          <a:latin typeface="Arial" panose="020B0604020202020204" pitchFamily="34" charset="0"/>
                          <a:cs typeface="Arial" panose="020B0604020202020204" pitchFamily="34" charset="0"/>
                        </a:rPr>
                        <a:t>ký</a:t>
                      </a:r>
                      <a:r>
                        <a:rPr lang="en-US" sz="2200" dirty="0">
                          <a:effectLst/>
                          <a:latin typeface="Arial" panose="020B0604020202020204" pitchFamily="34" charset="0"/>
                          <a:cs typeface="Arial" panose="020B0604020202020204" pitchFamily="34" charset="0"/>
                        </a:rPr>
                        <a:t> </a:t>
                      </a:r>
                      <a:r>
                        <a:rPr lang="en-US" sz="2200" dirty="0" err="1">
                          <a:effectLst/>
                          <a:latin typeface="Arial" panose="020B0604020202020204" pitchFamily="34" charset="0"/>
                          <a:cs typeface="Arial" panose="020B0604020202020204" pitchFamily="34" charset="0"/>
                        </a:rPr>
                        <a:t>đoàn</a:t>
                      </a:r>
                      <a:endParaRPr lang="en-US" sz="2200" dirty="0">
                        <a:effectLst/>
                        <a:latin typeface="Arial" panose="020B0604020202020204" pitchFamily="34" charset="0"/>
                        <a:ea typeface="Batang" panose="02030600000101010101" pitchFamily="18" charset="-127"/>
                        <a:cs typeface="Arial" panose="020B0604020202020204" pitchFamily="34" charset="0"/>
                      </a:endParaRPr>
                    </a:p>
                  </a:txBody>
                  <a:tcPr marL="0" marR="0" marT="0" marB="0" anchor="ctr">
                    <a:noFill/>
                  </a:tcPr>
                </a:tc>
                <a:extLst>
                  <a:ext uri="{0D108BD9-81ED-4DB2-BD59-A6C34878D82A}">
                    <a16:rowId xmlns:a16="http://schemas.microsoft.com/office/drawing/2014/main" val="3277667195"/>
                  </a:ext>
                </a:extLst>
              </a:tr>
              <a:tr h="906829">
                <a:tc>
                  <a:txBody>
                    <a:bodyPr/>
                    <a:lstStyle/>
                    <a:p>
                      <a:pPr marL="539750" indent="-457200">
                        <a:lnSpc>
                          <a:spcPts val="3000"/>
                        </a:lnSpc>
                        <a:spcBef>
                          <a:spcPts val="600"/>
                        </a:spcBef>
                        <a:spcAft>
                          <a:spcPts val="600"/>
                        </a:spcAft>
                        <a:buFont typeface="+mj-lt"/>
                        <a:buNone/>
                      </a:pPr>
                      <a:r>
                        <a:rPr lang="en-US" sz="2200" dirty="0">
                          <a:effectLst/>
                          <a:latin typeface="Arial" panose="020B0604020202020204" pitchFamily="34" charset="0"/>
                          <a:cs typeface="Arial" panose="020B0604020202020204" pitchFamily="34" charset="0"/>
                        </a:rPr>
                        <a:t>4.  </a:t>
                      </a:r>
                      <a:r>
                        <a:rPr lang="en-US" sz="2200" dirty="0" err="1">
                          <a:effectLst/>
                          <a:latin typeface="Arial" panose="020B0604020202020204" pitchFamily="34" charset="0"/>
                          <a:cs typeface="Arial" panose="020B0604020202020204" pitchFamily="34" charset="0"/>
                        </a:rPr>
                        <a:t>Báo</a:t>
                      </a:r>
                      <a:r>
                        <a:rPr lang="en-US" sz="2200" dirty="0">
                          <a:effectLst/>
                          <a:latin typeface="Arial" panose="020B0604020202020204" pitchFamily="34" charset="0"/>
                          <a:cs typeface="Arial" panose="020B0604020202020204" pitchFamily="34" charset="0"/>
                        </a:rPr>
                        <a:t> </a:t>
                      </a:r>
                      <a:r>
                        <a:rPr lang="en-US" sz="2200" dirty="0" err="1">
                          <a:effectLst/>
                          <a:latin typeface="Arial" panose="020B0604020202020204" pitchFamily="34" charset="0"/>
                          <a:cs typeface="Arial" panose="020B0604020202020204" pitchFamily="34" charset="0"/>
                        </a:rPr>
                        <a:t>cáo</a:t>
                      </a:r>
                      <a:r>
                        <a:rPr lang="en-US" sz="2200" dirty="0">
                          <a:effectLst/>
                          <a:latin typeface="Arial" panose="020B0604020202020204" pitchFamily="34" charset="0"/>
                          <a:cs typeface="Arial" panose="020B0604020202020204" pitchFamily="34" charset="0"/>
                        </a:rPr>
                        <a:t> </a:t>
                      </a:r>
                      <a:r>
                        <a:rPr lang="en-US" sz="2200" dirty="0" err="1">
                          <a:effectLst/>
                          <a:latin typeface="Arial" panose="020B0604020202020204" pitchFamily="34" charset="0"/>
                          <a:cs typeface="Arial" panose="020B0604020202020204" pitchFamily="34" charset="0"/>
                        </a:rPr>
                        <a:t>của</a:t>
                      </a:r>
                      <a:r>
                        <a:rPr lang="en-US" sz="2200" dirty="0">
                          <a:effectLst/>
                          <a:latin typeface="Arial" panose="020B0604020202020204" pitchFamily="34" charset="0"/>
                          <a:cs typeface="Arial" panose="020B0604020202020204" pitchFamily="34" charset="0"/>
                        </a:rPr>
                        <a:t> </a:t>
                      </a:r>
                      <a:r>
                        <a:rPr lang="en-US" sz="2200" dirty="0" err="1">
                          <a:effectLst/>
                          <a:latin typeface="Arial" panose="020B0604020202020204" pitchFamily="34" charset="0"/>
                          <a:cs typeface="Arial" panose="020B0604020202020204" pitchFamily="34" charset="0"/>
                        </a:rPr>
                        <a:t>Chủ</a:t>
                      </a:r>
                      <a:r>
                        <a:rPr lang="en-US" sz="2200" dirty="0">
                          <a:effectLst/>
                          <a:latin typeface="Arial" panose="020B0604020202020204" pitchFamily="34" charset="0"/>
                          <a:cs typeface="Arial" panose="020B0604020202020204" pitchFamily="34" charset="0"/>
                        </a:rPr>
                        <a:t> </a:t>
                      </a:r>
                      <a:r>
                        <a:rPr lang="en-US" sz="2200" dirty="0" err="1">
                          <a:effectLst/>
                          <a:latin typeface="Arial" panose="020B0604020202020204" pitchFamily="34" charset="0"/>
                          <a:cs typeface="Arial" panose="020B0604020202020204" pitchFamily="34" charset="0"/>
                        </a:rPr>
                        <a:t>Tịch</a:t>
                      </a:r>
                      <a:r>
                        <a:rPr lang="en-US" sz="2200" dirty="0">
                          <a:effectLst/>
                          <a:latin typeface="Arial" panose="020B0604020202020204" pitchFamily="34" charset="0"/>
                          <a:cs typeface="Arial" panose="020B0604020202020204" pitchFamily="34" charset="0"/>
                        </a:rPr>
                        <a:t> </a:t>
                      </a:r>
                      <a:r>
                        <a:rPr lang="en-US" sz="2200" dirty="0" err="1">
                          <a:effectLst/>
                          <a:latin typeface="Arial" panose="020B0604020202020204" pitchFamily="34" charset="0"/>
                          <a:cs typeface="Arial" panose="020B0604020202020204" pitchFamily="34" charset="0"/>
                        </a:rPr>
                        <a:t>Hội</a:t>
                      </a:r>
                      <a:r>
                        <a:rPr lang="en-US" sz="2200" dirty="0">
                          <a:effectLst/>
                          <a:latin typeface="Arial" panose="020B0604020202020204" pitchFamily="34" charset="0"/>
                          <a:cs typeface="Arial" panose="020B0604020202020204" pitchFamily="34" charset="0"/>
                        </a:rPr>
                        <a:t> </a:t>
                      </a:r>
                      <a:r>
                        <a:rPr lang="en-US" sz="2200" dirty="0" err="1">
                          <a:effectLst/>
                          <a:latin typeface="Arial" panose="020B0604020202020204" pitchFamily="34" charset="0"/>
                          <a:cs typeface="Arial" panose="020B0604020202020204" pitchFamily="34" charset="0"/>
                        </a:rPr>
                        <a:t>Đồng</a:t>
                      </a:r>
                      <a:r>
                        <a:rPr lang="en-US" sz="2200" dirty="0">
                          <a:effectLst/>
                          <a:latin typeface="Arial" panose="020B0604020202020204" pitchFamily="34" charset="0"/>
                          <a:cs typeface="Arial" panose="020B0604020202020204" pitchFamily="34" charset="0"/>
                        </a:rPr>
                        <a:t> </a:t>
                      </a:r>
                      <a:r>
                        <a:rPr lang="en-US" sz="2200" dirty="0" err="1">
                          <a:effectLst/>
                          <a:latin typeface="Arial" panose="020B0604020202020204" pitchFamily="34" charset="0"/>
                          <a:cs typeface="Arial" panose="020B0604020202020204" pitchFamily="34" charset="0"/>
                        </a:rPr>
                        <a:t>Quản</a:t>
                      </a:r>
                      <a:r>
                        <a:rPr lang="en-US" sz="2200" dirty="0">
                          <a:effectLst/>
                          <a:latin typeface="Arial" panose="020B0604020202020204" pitchFamily="34" charset="0"/>
                          <a:cs typeface="Arial" panose="020B0604020202020204" pitchFamily="34" charset="0"/>
                        </a:rPr>
                        <a:t> </a:t>
                      </a:r>
                      <a:r>
                        <a:rPr lang="en-US" sz="2200" dirty="0" err="1">
                          <a:effectLst/>
                          <a:latin typeface="Arial" panose="020B0604020202020204" pitchFamily="34" charset="0"/>
                          <a:cs typeface="Arial" panose="020B0604020202020204" pitchFamily="34" charset="0"/>
                        </a:rPr>
                        <a:t>Trị</a:t>
                      </a:r>
                      <a:r>
                        <a:rPr lang="en-US" sz="2200" dirty="0">
                          <a:effectLst/>
                          <a:latin typeface="Arial" panose="020B0604020202020204" pitchFamily="34" charset="0"/>
                          <a:cs typeface="Arial" panose="020B0604020202020204" pitchFamily="34" charset="0"/>
                        </a:rPr>
                        <a:t> </a:t>
                      </a:r>
                      <a:r>
                        <a:rPr lang="en-US" sz="2200" dirty="0" err="1">
                          <a:effectLst/>
                          <a:latin typeface="Arial" panose="020B0604020202020204" pitchFamily="34" charset="0"/>
                          <a:cs typeface="Arial" panose="020B0604020202020204" pitchFamily="34" charset="0"/>
                        </a:rPr>
                        <a:t>về</a:t>
                      </a:r>
                      <a:r>
                        <a:rPr lang="en-US" sz="2200" dirty="0">
                          <a:effectLst/>
                          <a:latin typeface="Arial" panose="020B0604020202020204" pitchFamily="34" charset="0"/>
                          <a:cs typeface="Arial" panose="020B0604020202020204" pitchFamily="34" charset="0"/>
                        </a:rPr>
                        <a:t> </a:t>
                      </a:r>
                      <a:r>
                        <a:rPr lang="en-US" sz="2200" dirty="0" err="1">
                          <a:effectLst/>
                          <a:latin typeface="Arial" panose="020B0604020202020204" pitchFamily="34" charset="0"/>
                          <a:cs typeface="Arial" panose="020B0604020202020204" pitchFamily="34" charset="0"/>
                        </a:rPr>
                        <a:t>kết</a:t>
                      </a:r>
                      <a:r>
                        <a:rPr lang="en-US" sz="2200" dirty="0">
                          <a:effectLst/>
                          <a:latin typeface="Arial" panose="020B0604020202020204" pitchFamily="34" charset="0"/>
                          <a:cs typeface="Arial" panose="020B0604020202020204" pitchFamily="34" charset="0"/>
                        </a:rPr>
                        <a:t> </a:t>
                      </a:r>
                      <a:r>
                        <a:rPr lang="en-US" sz="2200" dirty="0" err="1">
                          <a:effectLst/>
                          <a:latin typeface="Arial" panose="020B0604020202020204" pitchFamily="34" charset="0"/>
                          <a:cs typeface="Arial" panose="020B0604020202020204" pitchFamily="34" charset="0"/>
                        </a:rPr>
                        <a:t>quả</a:t>
                      </a:r>
                      <a:r>
                        <a:rPr lang="en-US" sz="2200" dirty="0">
                          <a:effectLst/>
                          <a:latin typeface="Arial" panose="020B0604020202020204" pitchFamily="34" charset="0"/>
                          <a:cs typeface="Arial" panose="020B0604020202020204" pitchFamily="34" charset="0"/>
                        </a:rPr>
                        <a:t> </a:t>
                      </a:r>
                      <a:r>
                        <a:rPr lang="en-US" sz="2200" dirty="0" err="1">
                          <a:effectLst/>
                          <a:latin typeface="Arial" panose="020B0604020202020204" pitchFamily="34" charset="0"/>
                          <a:cs typeface="Arial" panose="020B0604020202020204" pitchFamily="34" charset="0"/>
                        </a:rPr>
                        <a:t>kinh</a:t>
                      </a:r>
                      <a:r>
                        <a:rPr lang="en-US" sz="2200" dirty="0">
                          <a:effectLst/>
                          <a:latin typeface="Arial" panose="020B0604020202020204" pitchFamily="34" charset="0"/>
                          <a:cs typeface="Arial" panose="020B0604020202020204" pitchFamily="34" charset="0"/>
                        </a:rPr>
                        <a:t> </a:t>
                      </a:r>
                      <a:r>
                        <a:rPr lang="en-US" sz="2200" dirty="0" err="1">
                          <a:effectLst/>
                          <a:latin typeface="Arial" panose="020B0604020202020204" pitchFamily="34" charset="0"/>
                          <a:cs typeface="Arial" panose="020B0604020202020204" pitchFamily="34" charset="0"/>
                        </a:rPr>
                        <a:t>doanh</a:t>
                      </a:r>
                      <a:r>
                        <a:rPr lang="en-US" sz="2200" dirty="0">
                          <a:effectLst/>
                          <a:latin typeface="Arial" panose="020B0604020202020204" pitchFamily="34" charset="0"/>
                          <a:cs typeface="Arial" panose="020B0604020202020204" pitchFamily="34" charset="0"/>
                        </a:rPr>
                        <a:t> </a:t>
                      </a:r>
                      <a:r>
                        <a:rPr lang="en-US" sz="2200" dirty="0" err="1">
                          <a:effectLst/>
                          <a:latin typeface="Arial" panose="020B0604020202020204" pitchFamily="34" charset="0"/>
                          <a:cs typeface="Arial" panose="020B0604020202020204" pitchFamily="34" charset="0"/>
                        </a:rPr>
                        <a:t>năm</a:t>
                      </a:r>
                      <a:r>
                        <a:rPr lang="en-US" sz="2200" dirty="0">
                          <a:effectLst/>
                          <a:latin typeface="Arial" panose="020B0604020202020204" pitchFamily="34" charset="0"/>
                          <a:cs typeface="Arial" panose="020B0604020202020204" pitchFamily="34" charset="0"/>
                        </a:rPr>
                        <a:t> 2022 </a:t>
                      </a:r>
                      <a:r>
                        <a:rPr lang="en-US" sz="2200" dirty="0" err="1">
                          <a:effectLst/>
                          <a:latin typeface="Arial" panose="020B0604020202020204" pitchFamily="34" charset="0"/>
                          <a:cs typeface="Arial" panose="020B0604020202020204" pitchFamily="34" charset="0"/>
                        </a:rPr>
                        <a:t>và</a:t>
                      </a:r>
                      <a:r>
                        <a:rPr lang="en-US" sz="2200" dirty="0">
                          <a:effectLst/>
                          <a:latin typeface="Arial" panose="020B0604020202020204" pitchFamily="34" charset="0"/>
                          <a:cs typeface="Arial" panose="020B0604020202020204" pitchFamily="34" charset="0"/>
                        </a:rPr>
                        <a:t> </a:t>
                      </a:r>
                      <a:r>
                        <a:rPr lang="en-US" sz="2200" dirty="0" err="1">
                          <a:effectLst/>
                          <a:latin typeface="Arial" panose="020B0604020202020204" pitchFamily="34" charset="0"/>
                          <a:cs typeface="Arial" panose="020B0604020202020204" pitchFamily="34" charset="0"/>
                        </a:rPr>
                        <a:t>kế</a:t>
                      </a:r>
                      <a:r>
                        <a:rPr lang="en-US" sz="2200" dirty="0">
                          <a:effectLst/>
                          <a:latin typeface="Arial" panose="020B0604020202020204" pitchFamily="34" charset="0"/>
                          <a:cs typeface="Arial" panose="020B0604020202020204" pitchFamily="34" charset="0"/>
                        </a:rPr>
                        <a:t> </a:t>
                      </a:r>
                      <a:r>
                        <a:rPr lang="en-US" sz="2200" dirty="0" err="1">
                          <a:effectLst/>
                          <a:latin typeface="Arial" panose="020B0604020202020204" pitchFamily="34" charset="0"/>
                          <a:cs typeface="Arial" panose="020B0604020202020204" pitchFamily="34" charset="0"/>
                        </a:rPr>
                        <a:t>hoạch</a:t>
                      </a:r>
                      <a:r>
                        <a:rPr lang="en-US" sz="2200" dirty="0">
                          <a:effectLst/>
                          <a:latin typeface="Arial" panose="020B0604020202020204" pitchFamily="34" charset="0"/>
                          <a:cs typeface="Arial" panose="020B0604020202020204" pitchFamily="34" charset="0"/>
                        </a:rPr>
                        <a:t> </a:t>
                      </a:r>
                      <a:r>
                        <a:rPr lang="en-US" sz="2200" dirty="0" err="1">
                          <a:effectLst/>
                          <a:latin typeface="Arial" panose="020B0604020202020204" pitchFamily="34" charset="0"/>
                          <a:cs typeface="Arial" panose="020B0604020202020204" pitchFamily="34" charset="0"/>
                        </a:rPr>
                        <a:t>hoạt</a:t>
                      </a:r>
                      <a:r>
                        <a:rPr lang="en-US" sz="2200" dirty="0">
                          <a:effectLst/>
                          <a:latin typeface="Arial" panose="020B0604020202020204" pitchFamily="34" charset="0"/>
                          <a:cs typeface="Arial" panose="020B0604020202020204" pitchFamily="34" charset="0"/>
                        </a:rPr>
                        <a:t> </a:t>
                      </a:r>
                      <a:r>
                        <a:rPr lang="en-US" sz="2200" dirty="0" err="1">
                          <a:effectLst/>
                          <a:latin typeface="Arial" panose="020B0604020202020204" pitchFamily="34" charset="0"/>
                          <a:cs typeface="Arial" panose="020B0604020202020204" pitchFamily="34" charset="0"/>
                        </a:rPr>
                        <a:t>động</a:t>
                      </a:r>
                      <a:r>
                        <a:rPr lang="en-US" sz="2200" dirty="0">
                          <a:effectLst/>
                          <a:latin typeface="Arial" panose="020B0604020202020204" pitchFamily="34" charset="0"/>
                          <a:cs typeface="Arial" panose="020B0604020202020204" pitchFamily="34" charset="0"/>
                        </a:rPr>
                        <a:t> </a:t>
                      </a:r>
                      <a:r>
                        <a:rPr lang="en-US" sz="2200" dirty="0" err="1">
                          <a:effectLst/>
                          <a:latin typeface="Arial" panose="020B0604020202020204" pitchFamily="34" charset="0"/>
                          <a:cs typeface="Arial" panose="020B0604020202020204" pitchFamily="34" charset="0"/>
                        </a:rPr>
                        <a:t>năm</a:t>
                      </a:r>
                      <a:r>
                        <a:rPr lang="en-US" sz="2200" dirty="0">
                          <a:effectLst/>
                          <a:latin typeface="Arial" panose="020B0604020202020204" pitchFamily="34" charset="0"/>
                          <a:cs typeface="Arial" panose="020B0604020202020204" pitchFamily="34" charset="0"/>
                        </a:rPr>
                        <a:t> 2023.</a:t>
                      </a:r>
                      <a:endParaRPr lang="en-US" sz="2200" dirty="0">
                        <a:effectLst/>
                        <a:latin typeface="Arial" panose="020B0604020202020204" pitchFamily="34" charset="0"/>
                        <a:ea typeface="Batang" panose="02030600000101010101" pitchFamily="18" charset="-127"/>
                        <a:cs typeface="Arial" panose="020B0604020202020204" pitchFamily="34" charset="0"/>
                      </a:endParaRPr>
                    </a:p>
                  </a:txBody>
                  <a:tcPr marL="0" marR="0" marT="0" marB="0" anchor="ctr">
                    <a:noFill/>
                  </a:tcPr>
                </a:tc>
                <a:extLst>
                  <a:ext uri="{0D108BD9-81ED-4DB2-BD59-A6C34878D82A}">
                    <a16:rowId xmlns:a16="http://schemas.microsoft.com/office/drawing/2014/main" val="2405133278"/>
                  </a:ext>
                </a:extLst>
              </a:tr>
              <a:tr h="1360244">
                <a:tc>
                  <a:txBody>
                    <a:bodyPr/>
                    <a:lstStyle/>
                    <a:p>
                      <a:pPr marL="539750" indent="-457200">
                        <a:lnSpc>
                          <a:spcPts val="3000"/>
                        </a:lnSpc>
                        <a:spcBef>
                          <a:spcPts val="600"/>
                        </a:spcBef>
                        <a:spcAft>
                          <a:spcPts val="600"/>
                        </a:spcAft>
                        <a:buFont typeface="+mj-lt"/>
                        <a:buAutoNum type="arabicPeriod" startAt="5"/>
                      </a:pPr>
                      <a:r>
                        <a:rPr lang="en-US" sz="2200" dirty="0" err="1">
                          <a:effectLst/>
                          <a:latin typeface="Arial" panose="020B0604020202020204" pitchFamily="34" charset="0"/>
                          <a:cs typeface="Arial" panose="020B0604020202020204" pitchFamily="34" charset="0"/>
                        </a:rPr>
                        <a:t>Báo</a:t>
                      </a:r>
                      <a:r>
                        <a:rPr lang="en-US" sz="2200" dirty="0">
                          <a:effectLst/>
                          <a:latin typeface="Arial" panose="020B0604020202020204" pitchFamily="34" charset="0"/>
                          <a:cs typeface="Arial" panose="020B0604020202020204" pitchFamily="34" charset="0"/>
                        </a:rPr>
                        <a:t> </a:t>
                      </a:r>
                      <a:r>
                        <a:rPr lang="en-US" sz="2200" dirty="0" err="1">
                          <a:effectLst/>
                          <a:latin typeface="Arial" panose="020B0604020202020204" pitchFamily="34" charset="0"/>
                          <a:cs typeface="Arial" panose="020B0604020202020204" pitchFamily="34" charset="0"/>
                        </a:rPr>
                        <a:t>cáo</a:t>
                      </a:r>
                      <a:r>
                        <a:rPr lang="en-US" sz="2200" dirty="0">
                          <a:effectLst/>
                          <a:latin typeface="Arial" panose="020B0604020202020204" pitchFamily="34" charset="0"/>
                          <a:cs typeface="Arial" panose="020B0604020202020204" pitchFamily="34" charset="0"/>
                        </a:rPr>
                        <a:t> </a:t>
                      </a:r>
                      <a:r>
                        <a:rPr lang="en-US" sz="2200" dirty="0" err="1">
                          <a:effectLst/>
                          <a:latin typeface="Arial" panose="020B0604020202020204" pitchFamily="34" charset="0"/>
                          <a:cs typeface="Arial" panose="020B0604020202020204" pitchFamily="34" charset="0"/>
                        </a:rPr>
                        <a:t>của</a:t>
                      </a:r>
                      <a:r>
                        <a:rPr lang="en-US" sz="2200" dirty="0">
                          <a:effectLst/>
                          <a:latin typeface="Arial" panose="020B0604020202020204" pitchFamily="34" charset="0"/>
                          <a:cs typeface="Arial" panose="020B0604020202020204" pitchFamily="34" charset="0"/>
                        </a:rPr>
                        <a:t> Ban </a:t>
                      </a:r>
                      <a:r>
                        <a:rPr lang="en-US" sz="2200" dirty="0" err="1">
                          <a:effectLst/>
                          <a:latin typeface="Arial" panose="020B0604020202020204" pitchFamily="34" charset="0"/>
                          <a:cs typeface="Arial" panose="020B0604020202020204" pitchFamily="34" charset="0"/>
                        </a:rPr>
                        <a:t>Kiểm</a:t>
                      </a:r>
                      <a:r>
                        <a:rPr lang="en-US" sz="2200" dirty="0">
                          <a:effectLst/>
                          <a:latin typeface="Arial" panose="020B0604020202020204" pitchFamily="34" charset="0"/>
                          <a:cs typeface="Arial" panose="020B0604020202020204" pitchFamily="34" charset="0"/>
                        </a:rPr>
                        <a:t> </a:t>
                      </a:r>
                      <a:r>
                        <a:rPr lang="en-US" sz="2200" dirty="0" err="1">
                          <a:effectLst/>
                          <a:latin typeface="Arial" panose="020B0604020202020204" pitchFamily="34" charset="0"/>
                          <a:cs typeface="Arial" panose="020B0604020202020204" pitchFamily="34" charset="0"/>
                        </a:rPr>
                        <a:t>soát</a:t>
                      </a:r>
                      <a:r>
                        <a:rPr lang="en-US" sz="2200" dirty="0">
                          <a:effectLst/>
                          <a:latin typeface="Arial" panose="020B0604020202020204" pitchFamily="34" charset="0"/>
                          <a:cs typeface="Arial" panose="020B0604020202020204" pitchFamily="34" charset="0"/>
                        </a:rPr>
                        <a:t> </a:t>
                      </a:r>
                      <a:r>
                        <a:rPr lang="en-US" sz="2200" dirty="0" err="1">
                          <a:effectLst/>
                          <a:latin typeface="Arial" panose="020B0604020202020204" pitchFamily="34" charset="0"/>
                          <a:cs typeface="Arial" panose="020B0604020202020204" pitchFamily="34" charset="0"/>
                        </a:rPr>
                        <a:t>về</a:t>
                      </a:r>
                      <a:r>
                        <a:rPr lang="en-US" sz="2200" dirty="0">
                          <a:effectLst/>
                          <a:latin typeface="Arial" panose="020B0604020202020204" pitchFamily="34" charset="0"/>
                          <a:cs typeface="Arial" panose="020B0604020202020204" pitchFamily="34" charset="0"/>
                        </a:rPr>
                        <a:t> </a:t>
                      </a:r>
                      <a:r>
                        <a:rPr lang="en-US" sz="2200" dirty="0" err="1">
                          <a:effectLst/>
                          <a:latin typeface="Arial" panose="020B0604020202020204" pitchFamily="34" charset="0"/>
                          <a:cs typeface="Arial" panose="020B0604020202020204" pitchFamily="34" charset="0"/>
                        </a:rPr>
                        <a:t>hoạt</a:t>
                      </a:r>
                      <a:r>
                        <a:rPr lang="en-US" sz="2200" dirty="0">
                          <a:effectLst/>
                          <a:latin typeface="Arial" panose="020B0604020202020204" pitchFamily="34" charset="0"/>
                          <a:cs typeface="Arial" panose="020B0604020202020204" pitchFamily="34" charset="0"/>
                        </a:rPr>
                        <a:t> </a:t>
                      </a:r>
                      <a:r>
                        <a:rPr lang="en-US" sz="2200" dirty="0" err="1">
                          <a:effectLst/>
                          <a:latin typeface="Arial" panose="020B0604020202020204" pitchFamily="34" charset="0"/>
                          <a:cs typeface="Arial" panose="020B0604020202020204" pitchFamily="34" charset="0"/>
                        </a:rPr>
                        <a:t>động</a:t>
                      </a:r>
                      <a:r>
                        <a:rPr lang="en-US" sz="2200" dirty="0">
                          <a:effectLst/>
                          <a:latin typeface="Arial" panose="020B0604020202020204" pitchFamily="34" charset="0"/>
                          <a:cs typeface="Arial" panose="020B0604020202020204" pitchFamily="34" charset="0"/>
                        </a:rPr>
                        <a:t> </a:t>
                      </a:r>
                      <a:r>
                        <a:rPr lang="en-US" sz="2200" dirty="0" err="1">
                          <a:effectLst/>
                          <a:latin typeface="Arial" panose="020B0604020202020204" pitchFamily="34" charset="0"/>
                          <a:cs typeface="Arial" panose="020B0604020202020204" pitchFamily="34" charset="0"/>
                        </a:rPr>
                        <a:t>của</a:t>
                      </a:r>
                      <a:r>
                        <a:rPr lang="en-US" sz="2200" dirty="0">
                          <a:effectLst/>
                          <a:latin typeface="Arial" panose="020B0604020202020204" pitchFamily="34" charset="0"/>
                          <a:cs typeface="Arial" panose="020B0604020202020204" pitchFamily="34" charset="0"/>
                        </a:rPr>
                        <a:t> </a:t>
                      </a:r>
                      <a:r>
                        <a:rPr lang="en-US" sz="2200" dirty="0" err="1">
                          <a:effectLst/>
                          <a:latin typeface="Arial" panose="020B0604020202020204" pitchFamily="34" charset="0"/>
                          <a:cs typeface="Arial" panose="020B0604020202020204" pitchFamily="34" charset="0"/>
                        </a:rPr>
                        <a:t>Công</a:t>
                      </a:r>
                      <a:r>
                        <a:rPr lang="en-US" sz="2200" dirty="0">
                          <a:effectLst/>
                          <a:latin typeface="Arial" panose="020B0604020202020204" pitchFamily="34" charset="0"/>
                          <a:cs typeface="Arial" panose="020B0604020202020204" pitchFamily="34" charset="0"/>
                        </a:rPr>
                        <a:t> ty </a:t>
                      </a:r>
                      <a:r>
                        <a:rPr lang="en-US" sz="2200" dirty="0" err="1">
                          <a:effectLst/>
                          <a:latin typeface="Arial" panose="020B0604020202020204" pitchFamily="34" charset="0"/>
                          <a:cs typeface="Arial" panose="020B0604020202020204" pitchFamily="34" charset="0"/>
                        </a:rPr>
                        <a:t>năm</a:t>
                      </a:r>
                      <a:r>
                        <a:rPr lang="en-US" sz="2200" dirty="0">
                          <a:effectLst/>
                          <a:latin typeface="Arial" panose="020B0604020202020204" pitchFamily="34" charset="0"/>
                          <a:cs typeface="Arial" panose="020B0604020202020204" pitchFamily="34" charset="0"/>
                        </a:rPr>
                        <a:t> 2022</a:t>
                      </a:r>
                    </a:p>
                    <a:p>
                      <a:pPr marL="539750" indent="-457200">
                        <a:lnSpc>
                          <a:spcPts val="3000"/>
                        </a:lnSpc>
                        <a:spcBef>
                          <a:spcPts val="600"/>
                        </a:spcBef>
                        <a:spcAft>
                          <a:spcPts val="600"/>
                        </a:spcAft>
                        <a:buFont typeface="+mj-lt"/>
                        <a:buAutoNum type="arabicPeriod" startAt="5"/>
                      </a:pPr>
                      <a:r>
                        <a:rPr lang="en-US" sz="2200" dirty="0">
                          <a:effectLst/>
                          <a:latin typeface="Arial" panose="020B0604020202020204" pitchFamily="34" charset="0"/>
                          <a:cs typeface="Arial" panose="020B0604020202020204" pitchFamily="34" charset="0"/>
                        </a:rPr>
                        <a:t>T</a:t>
                      </a:r>
                      <a:r>
                        <a:rPr lang="vi-VN" sz="2200" dirty="0">
                          <a:effectLst/>
                          <a:latin typeface="Arial" panose="020B0604020202020204" pitchFamily="34" charset="0"/>
                          <a:cs typeface="Arial" panose="020B0604020202020204" pitchFamily="34" charset="0"/>
                        </a:rPr>
                        <a:t>ờ trình ĐHĐCĐ thông qua</a:t>
                      </a:r>
                      <a:r>
                        <a:rPr lang="en-US" sz="2200" dirty="0">
                          <a:effectLst/>
                          <a:latin typeface="Arial" panose="020B0604020202020204" pitchFamily="34" charset="0"/>
                          <a:cs typeface="Arial" panose="020B0604020202020204" pitchFamily="34" charset="0"/>
                        </a:rPr>
                        <a:t> </a:t>
                      </a:r>
                      <a:r>
                        <a:rPr lang="en-US" sz="2200" dirty="0" err="1">
                          <a:effectLst/>
                          <a:latin typeface="Arial" panose="020B0604020202020204" pitchFamily="34" charset="0"/>
                          <a:cs typeface="Arial" panose="020B0604020202020204" pitchFamily="34" charset="0"/>
                        </a:rPr>
                        <a:t>Kế</a:t>
                      </a:r>
                      <a:r>
                        <a:rPr lang="en-US" sz="2200" dirty="0">
                          <a:effectLst/>
                          <a:latin typeface="Arial" panose="020B0604020202020204" pitchFamily="34" charset="0"/>
                          <a:cs typeface="Arial" panose="020B0604020202020204" pitchFamily="34" charset="0"/>
                        </a:rPr>
                        <a:t> </a:t>
                      </a:r>
                      <a:r>
                        <a:rPr lang="en-US" sz="2200" dirty="0" err="1">
                          <a:effectLst/>
                          <a:latin typeface="Arial" panose="020B0604020202020204" pitchFamily="34" charset="0"/>
                          <a:cs typeface="Arial" panose="020B0604020202020204" pitchFamily="34" charset="0"/>
                        </a:rPr>
                        <a:t>hoạch</a:t>
                      </a:r>
                      <a:r>
                        <a:rPr lang="en-US" sz="2200" dirty="0">
                          <a:effectLst/>
                          <a:latin typeface="Arial" panose="020B0604020202020204" pitchFamily="34" charset="0"/>
                          <a:cs typeface="Arial" panose="020B0604020202020204" pitchFamily="34" charset="0"/>
                        </a:rPr>
                        <a:t> </a:t>
                      </a:r>
                      <a:r>
                        <a:rPr lang="en-US" sz="2200" dirty="0" err="1">
                          <a:effectLst/>
                          <a:latin typeface="Arial" panose="020B0604020202020204" pitchFamily="34" charset="0"/>
                          <a:cs typeface="Arial" panose="020B0604020202020204" pitchFamily="34" charset="0"/>
                        </a:rPr>
                        <a:t>phát</a:t>
                      </a:r>
                      <a:r>
                        <a:rPr lang="en-US" sz="2200" dirty="0">
                          <a:effectLst/>
                          <a:latin typeface="Arial" panose="020B0604020202020204" pitchFamily="34" charset="0"/>
                          <a:cs typeface="Arial" panose="020B0604020202020204" pitchFamily="34" charset="0"/>
                        </a:rPr>
                        <a:t> </a:t>
                      </a:r>
                      <a:r>
                        <a:rPr lang="en-US" sz="2200" dirty="0" err="1">
                          <a:effectLst/>
                          <a:latin typeface="Arial" panose="020B0604020202020204" pitchFamily="34" charset="0"/>
                          <a:cs typeface="Arial" panose="020B0604020202020204" pitchFamily="34" charset="0"/>
                        </a:rPr>
                        <a:t>hành</a:t>
                      </a:r>
                      <a:r>
                        <a:rPr lang="en-US" sz="2200" dirty="0">
                          <a:effectLst/>
                          <a:latin typeface="Arial" panose="020B0604020202020204" pitchFamily="34" charset="0"/>
                          <a:cs typeface="Arial" panose="020B0604020202020204" pitchFamily="34" charset="0"/>
                        </a:rPr>
                        <a:t> </a:t>
                      </a:r>
                      <a:r>
                        <a:rPr lang="en-US" sz="2200" dirty="0" err="1">
                          <a:effectLst/>
                          <a:latin typeface="Arial" panose="020B0604020202020204" pitchFamily="34" charset="0"/>
                          <a:cs typeface="Arial" panose="020B0604020202020204" pitchFamily="34" charset="0"/>
                        </a:rPr>
                        <a:t>cổ</a:t>
                      </a:r>
                      <a:r>
                        <a:rPr lang="en-US" sz="2200" dirty="0">
                          <a:effectLst/>
                          <a:latin typeface="Arial" panose="020B0604020202020204" pitchFamily="34" charset="0"/>
                          <a:cs typeface="Arial" panose="020B0604020202020204" pitchFamily="34" charset="0"/>
                        </a:rPr>
                        <a:t> </a:t>
                      </a:r>
                      <a:r>
                        <a:rPr lang="en-US" sz="2200" dirty="0" err="1">
                          <a:effectLst/>
                          <a:latin typeface="Arial" panose="020B0604020202020204" pitchFamily="34" charset="0"/>
                          <a:cs typeface="Arial" panose="020B0604020202020204" pitchFamily="34" charset="0"/>
                        </a:rPr>
                        <a:t>phiếu</a:t>
                      </a:r>
                      <a:r>
                        <a:rPr lang="en-US" sz="2200" dirty="0">
                          <a:effectLst/>
                          <a:latin typeface="Arial" panose="020B0604020202020204" pitchFamily="34" charset="0"/>
                          <a:cs typeface="Arial" panose="020B0604020202020204" pitchFamily="34" charset="0"/>
                        </a:rPr>
                        <a:t> </a:t>
                      </a:r>
                      <a:r>
                        <a:rPr lang="en-US" sz="2200" dirty="0" err="1">
                          <a:effectLst/>
                          <a:latin typeface="Arial" panose="020B0604020202020204" pitchFamily="34" charset="0"/>
                          <a:cs typeface="Arial" panose="020B0604020202020204" pitchFamily="34" charset="0"/>
                        </a:rPr>
                        <a:t>riêng</a:t>
                      </a:r>
                      <a:r>
                        <a:rPr lang="en-US" sz="2200" dirty="0">
                          <a:effectLst/>
                          <a:latin typeface="Arial" panose="020B0604020202020204" pitchFamily="34" charset="0"/>
                          <a:cs typeface="Arial" panose="020B0604020202020204" pitchFamily="34" charset="0"/>
                        </a:rPr>
                        <a:t> </a:t>
                      </a:r>
                      <a:r>
                        <a:rPr lang="en-US" sz="2200" dirty="0" err="1">
                          <a:effectLst/>
                          <a:latin typeface="Arial" panose="020B0604020202020204" pitchFamily="34" charset="0"/>
                          <a:cs typeface="Arial" panose="020B0604020202020204" pitchFamily="34" charset="0"/>
                        </a:rPr>
                        <a:t>lẻ</a:t>
                      </a:r>
                      <a:r>
                        <a:rPr lang="vi-VN" sz="2200" dirty="0">
                          <a:effectLst/>
                          <a:latin typeface="Arial" panose="020B0604020202020204" pitchFamily="34" charset="0"/>
                          <a:cs typeface="Arial" panose="020B0604020202020204" pitchFamily="34" charset="0"/>
                        </a:rPr>
                        <a:t> </a:t>
                      </a:r>
                      <a:r>
                        <a:rPr lang="en-US" sz="2200" dirty="0" err="1">
                          <a:effectLst/>
                          <a:latin typeface="Arial" panose="020B0604020202020204" pitchFamily="34" charset="0"/>
                          <a:cs typeface="Arial" panose="020B0604020202020204" pitchFamily="34" charset="0"/>
                        </a:rPr>
                        <a:t>và</a:t>
                      </a:r>
                      <a:r>
                        <a:rPr lang="en-US" sz="2200" dirty="0">
                          <a:effectLst/>
                          <a:latin typeface="Arial" panose="020B0604020202020204" pitchFamily="34" charset="0"/>
                          <a:cs typeface="Arial" panose="020B0604020202020204" pitchFamily="34" charset="0"/>
                        </a:rPr>
                        <a:t> </a:t>
                      </a:r>
                      <a:r>
                        <a:rPr lang="en-US" sz="2200" dirty="0" err="1">
                          <a:effectLst/>
                          <a:latin typeface="Arial" panose="020B0604020202020204" pitchFamily="34" charset="0"/>
                          <a:cs typeface="Arial" panose="020B0604020202020204" pitchFamily="34" charset="0"/>
                        </a:rPr>
                        <a:t>danh</a:t>
                      </a:r>
                      <a:r>
                        <a:rPr lang="en-US" sz="2200" dirty="0">
                          <a:effectLst/>
                          <a:latin typeface="Arial" panose="020B0604020202020204" pitchFamily="34" charset="0"/>
                          <a:cs typeface="Arial" panose="020B0604020202020204" pitchFamily="34" charset="0"/>
                        </a:rPr>
                        <a:t> </a:t>
                      </a:r>
                      <a:r>
                        <a:rPr lang="en-US" sz="2200" dirty="0" err="1">
                          <a:effectLst/>
                          <a:latin typeface="Arial" panose="020B0604020202020204" pitchFamily="34" charset="0"/>
                          <a:cs typeface="Arial" panose="020B0604020202020204" pitchFamily="34" charset="0"/>
                        </a:rPr>
                        <a:t>sách</a:t>
                      </a:r>
                      <a:r>
                        <a:rPr lang="en-US" sz="2200" dirty="0">
                          <a:effectLst/>
                          <a:latin typeface="Arial" panose="020B0604020202020204" pitchFamily="34" charset="0"/>
                          <a:cs typeface="Arial" panose="020B0604020202020204" pitchFamily="34" charset="0"/>
                        </a:rPr>
                        <a:t> </a:t>
                      </a:r>
                      <a:r>
                        <a:rPr lang="en-US" sz="2200" dirty="0" err="1">
                          <a:effectLst/>
                          <a:latin typeface="Arial" panose="020B0604020202020204" pitchFamily="34" charset="0"/>
                          <a:cs typeface="Arial" panose="020B0604020202020204" pitchFamily="34" charset="0"/>
                        </a:rPr>
                        <a:t>các</a:t>
                      </a:r>
                      <a:r>
                        <a:rPr lang="en-US" sz="2200" dirty="0">
                          <a:effectLst/>
                          <a:latin typeface="Arial" panose="020B0604020202020204" pitchFamily="34" charset="0"/>
                          <a:cs typeface="Arial" panose="020B0604020202020204" pitchFamily="34" charset="0"/>
                        </a:rPr>
                        <a:t> </a:t>
                      </a:r>
                      <a:r>
                        <a:rPr lang="en-US" sz="2200" dirty="0" err="1">
                          <a:effectLst/>
                          <a:latin typeface="Arial" panose="020B0604020202020204" pitchFamily="34" charset="0"/>
                          <a:cs typeface="Arial" panose="020B0604020202020204" pitchFamily="34" charset="0"/>
                        </a:rPr>
                        <a:t>Cty</a:t>
                      </a:r>
                      <a:r>
                        <a:rPr lang="en-US" sz="2200" dirty="0">
                          <a:effectLst/>
                          <a:latin typeface="Arial" panose="020B0604020202020204" pitchFamily="34" charset="0"/>
                          <a:cs typeface="Arial" panose="020B0604020202020204" pitchFamily="34" charset="0"/>
                        </a:rPr>
                        <a:t> </a:t>
                      </a:r>
                      <a:r>
                        <a:rPr lang="en-US" sz="2200" dirty="0" err="1">
                          <a:effectLst/>
                          <a:latin typeface="Arial" panose="020B0604020202020204" pitchFamily="34" charset="0"/>
                          <a:cs typeface="Arial" panose="020B0604020202020204" pitchFamily="34" charset="0"/>
                        </a:rPr>
                        <a:t>Kiểm</a:t>
                      </a:r>
                      <a:r>
                        <a:rPr lang="en-US" sz="2200" dirty="0">
                          <a:effectLst/>
                          <a:latin typeface="Arial" panose="020B0604020202020204" pitchFamily="34" charset="0"/>
                          <a:cs typeface="Arial" panose="020B0604020202020204" pitchFamily="34" charset="0"/>
                        </a:rPr>
                        <a:t> </a:t>
                      </a:r>
                      <a:r>
                        <a:rPr lang="en-US" sz="2200" dirty="0" err="1">
                          <a:effectLst/>
                          <a:latin typeface="Arial" panose="020B0604020202020204" pitchFamily="34" charset="0"/>
                          <a:cs typeface="Arial" panose="020B0604020202020204" pitchFamily="34" charset="0"/>
                        </a:rPr>
                        <a:t>Toán</a:t>
                      </a:r>
                      <a:r>
                        <a:rPr lang="en-US" sz="2200" dirty="0">
                          <a:effectLst/>
                          <a:latin typeface="Arial" panose="020B0604020202020204" pitchFamily="34" charset="0"/>
                          <a:cs typeface="Arial" panose="020B0604020202020204" pitchFamily="34" charset="0"/>
                        </a:rPr>
                        <a:t> </a:t>
                      </a:r>
                      <a:r>
                        <a:rPr lang="en-US" sz="2200" dirty="0" err="1">
                          <a:effectLst/>
                          <a:latin typeface="Arial" panose="020B0604020202020204" pitchFamily="34" charset="0"/>
                          <a:cs typeface="Arial" panose="020B0604020202020204" pitchFamily="34" charset="0"/>
                        </a:rPr>
                        <a:t>Độc</a:t>
                      </a:r>
                      <a:r>
                        <a:rPr lang="en-US" sz="2200" dirty="0">
                          <a:effectLst/>
                          <a:latin typeface="Arial" panose="020B0604020202020204" pitchFamily="34" charset="0"/>
                          <a:cs typeface="Arial" panose="020B0604020202020204" pitchFamily="34" charset="0"/>
                        </a:rPr>
                        <a:t> </a:t>
                      </a:r>
                      <a:r>
                        <a:rPr lang="en-US" sz="2200" dirty="0" err="1">
                          <a:effectLst/>
                          <a:latin typeface="Arial" panose="020B0604020202020204" pitchFamily="34" charset="0"/>
                          <a:cs typeface="Arial" panose="020B0604020202020204" pitchFamily="34" charset="0"/>
                        </a:rPr>
                        <a:t>Lập</a:t>
                      </a:r>
                      <a:r>
                        <a:rPr lang="en-US" sz="2200" dirty="0">
                          <a:effectLst/>
                          <a:latin typeface="Arial" panose="020B0604020202020204" pitchFamily="34" charset="0"/>
                          <a:cs typeface="Arial" panose="020B0604020202020204" pitchFamily="34" charset="0"/>
                        </a:rPr>
                        <a:t> </a:t>
                      </a:r>
                      <a:r>
                        <a:rPr lang="en-US" sz="2200" dirty="0" err="1">
                          <a:effectLst/>
                          <a:latin typeface="Arial" panose="020B0604020202020204" pitchFamily="34" charset="0"/>
                          <a:cs typeface="Arial" panose="020B0604020202020204" pitchFamily="34" charset="0"/>
                        </a:rPr>
                        <a:t>kiểm</a:t>
                      </a:r>
                      <a:r>
                        <a:rPr lang="en-US" sz="2200" dirty="0">
                          <a:effectLst/>
                          <a:latin typeface="Arial" panose="020B0604020202020204" pitchFamily="34" charset="0"/>
                          <a:cs typeface="Arial" panose="020B0604020202020204" pitchFamily="34" charset="0"/>
                        </a:rPr>
                        <a:t> </a:t>
                      </a:r>
                      <a:r>
                        <a:rPr lang="en-US" sz="2200" dirty="0" err="1">
                          <a:effectLst/>
                          <a:latin typeface="Arial" panose="020B0604020202020204" pitchFamily="34" charset="0"/>
                          <a:cs typeface="Arial" panose="020B0604020202020204" pitchFamily="34" charset="0"/>
                        </a:rPr>
                        <a:t>toán</a:t>
                      </a:r>
                      <a:r>
                        <a:rPr lang="en-US" sz="2200" dirty="0">
                          <a:effectLst/>
                          <a:latin typeface="Arial" panose="020B0604020202020204" pitchFamily="34" charset="0"/>
                          <a:cs typeface="Arial" panose="020B0604020202020204" pitchFamily="34" charset="0"/>
                        </a:rPr>
                        <a:t> </a:t>
                      </a:r>
                      <a:r>
                        <a:rPr lang="en-US" sz="2200" dirty="0" err="1">
                          <a:effectLst/>
                          <a:latin typeface="Arial" panose="020B0604020202020204" pitchFamily="34" charset="0"/>
                          <a:cs typeface="Arial" panose="020B0604020202020204" pitchFamily="34" charset="0"/>
                        </a:rPr>
                        <a:t>năm</a:t>
                      </a:r>
                      <a:r>
                        <a:rPr lang="en-US" sz="2200" dirty="0">
                          <a:effectLst/>
                          <a:latin typeface="Arial" panose="020B0604020202020204" pitchFamily="34" charset="0"/>
                          <a:cs typeface="Arial" panose="020B0604020202020204" pitchFamily="34" charset="0"/>
                        </a:rPr>
                        <a:t> 2023</a:t>
                      </a:r>
                      <a:endParaRPr lang="en-US" sz="2200" dirty="0">
                        <a:effectLst/>
                        <a:latin typeface="Arial" panose="020B0604020202020204" pitchFamily="34" charset="0"/>
                        <a:ea typeface="Batang" panose="02030600000101010101" pitchFamily="18" charset="-127"/>
                        <a:cs typeface="Arial" panose="020B0604020202020204" pitchFamily="34" charset="0"/>
                      </a:endParaRPr>
                    </a:p>
                  </a:txBody>
                  <a:tcPr marL="0" marR="0" marT="0" marB="0" anchor="ctr">
                    <a:noFill/>
                  </a:tcPr>
                </a:tc>
                <a:extLst>
                  <a:ext uri="{0D108BD9-81ED-4DB2-BD59-A6C34878D82A}">
                    <a16:rowId xmlns:a16="http://schemas.microsoft.com/office/drawing/2014/main" val="4184384641"/>
                  </a:ext>
                </a:extLst>
              </a:tr>
              <a:tr h="405554">
                <a:tc>
                  <a:txBody>
                    <a:bodyPr/>
                    <a:lstStyle/>
                    <a:p>
                      <a:pPr marL="83820" indent="0">
                        <a:lnSpc>
                          <a:spcPts val="3000"/>
                        </a:lnSpc>
                        <a:spcBef>
                          <a:spcPts val="600"/>
                        </a:spcBef>
                        <a:spcAft>
                          <a:spcPts val="600"/>
                        </a:spcAft>
                        <a:buFont typeface="+mj-lt"/>
                        <a:buNone/>
                      </a:pPr>
                      <a:r>
                        <a:rPr lang="en-US" sz="2200" dirty="0">
                          <a:effectLst/>
                          <a:latin typeface="Arial" panose="020B0604020202020204" pitchFamily="34" charset="0"/>
                          <a:cs typeface="Arial" panose="020B0604020202020204" pitchFamily="34" charset="0"/>
                        </a:rPr>
                        <a:t>6.  </a:t>
                      </a:r>
                      <a:r>
                        <a:rPr lang="en-US" sz="2200" dirty="0" err="1">
                          <a:effectLst/>
                          <a:latin typeface="Arial" panose="020B0604020202020204" pitchFamily="34" charset="0"/>
                          <a:cs typeface="Arial" panose="020B0604020202020204" pitchFamily="34" charset="0"/>
                        </a:rPr>
                        <a:t>Giải</a:t>
                      </a:r>
                      <a:r>
                        <a:rPr lang="en-US" sz="2200" dirty="0">
                          <a:effectLst/>
                          <a:latin typeface="Arial" panose="020B0604020202020204" pitchFamily="34" charset="0"/>
                          <a:cs typeface="Arial" panose="020B0604020202020204" pitchFamily="34" charset="0"/>
                        </a:rPr>
                        <a:t> lao</a:t>
                      </a:r>
                      <a:endParaRPr lang="en-US" sz="2200" dirty="0">
                        <a:effectLst/>
                        <a:latin typeface="Arial" panose="020B0604020202020204" pitchFamily="34" charset="0"/>
                        <a:ea typeface="Batang" panose="02030600000101010101" pitchFamily="18" charset="-127"/>
                        <a:cs typeface="Arial" panose="020B0604020202020204" pitchFamily="34" charset="0"/>
                      </a:endParaRPr>
                    </a:p>
                  </a:txBody>
                  <a:tcPr marL="0" marR="0" marT="0" marB="0" anchor="ctr">
                    <a:noFill/>
                  </a:tcPr>
                </a:tc>
                <a:extLst>
                  <a:ext uri="{0D108BD9-81ED-4DB2-BD59-A6C34878D82A}">
                    <a16:rowId xmlns:a16="http://schemas.microsoft.com/office/drawing/2014/main" val="4215554919"/>
                  </a:ext>
                </a:extLst>
              </a:tr>
              <a:tr h="453415">
                <a:tc>
                  <a:txBody>
                    <a:bodyPr/>
                    <a:lstStyle/>
                    <a:p>
                      <a:pPr marL="83820" indent="0">
                        <a:lnSpc>
                          <a:spcPts val="3000"/>
                        </a:lnSpc>
                        <a:spcBef>
                          <a:spcPts val="600"/>
                        </a:spcBef>
                        <a:spcAft>
                          <a:spcPts val="600"/>
                        </a:spcAft>
                        <a:buFont typeface="+mj-lt"/>
                        <a:buNone/>
                      </a:pPr>
                      <a:r>
                        <a:rPr lang="en-US" sz="2200" dirty="0">
                          <a:effectLst/>
                          <a:latin typeface="Arial" panose="020B0604020202020204" pitchFamily="34" charset="0"/>
                          <a:cs typeface="Arial" panose="020B0604020202020204" pitchFamily="34" charset="0"/>
                        </a:rPr>
                        <a:t>7.  </a:t>
                      </a:r>
                      <a:r>
                        <a:rPr lang="en-US" sz="2200" dirty="0" err="1">
                          <a:effectLst/>
                          <a:latin typeface="Arial" panose="020B0604020202020204" pitchFamily="34" charset="0"/>
                          <a:cs typeface="Arial" panose="020B0604020202020204" pitchFamily="34" charset="0"/>
                        </a:rPr>
                        <a:t>Đại</a:t>
                      </a:r>
                      <a:r>
                        <a:rPr lang="en-US" sz="2200" dirty="0">
                          <a:effectLst/>
                          <a:latin typeface="Arial" panose="020B0604020202020204" pitchFamily="34" charset="0"/>
                          <a:cs typeface="Arial" panose="020B0604020202020204" pitchFamily="34" charset="0"/>
                        </a:rPr>
                        <a:t> </a:t>
                      </a:r>
                      <a:r>
                        <a:rPr lang="en-US" sz="2200" dirty="0" err="1">
                          <a:effectLst/>
                          <a:latin typeface="Arial" panose="020B0604020202020204" pitchFamily="34" charset="0"/>
                          <a:cs typeface="Arial" panose="020B0604020202020204" pitchFamily="34" charset="0"/>
                        </a:rPr>
                        <a:t>hội</a:t>
                      </a:r>
                      <a:r>
                        <a:rPr lang="en-US" sz="2200" dirty="0">
                          <a:effectLst/>
                          <a:latin typeface="Arial" panose="020B0604020202020204" pitchFamily="34" charset="0"/>
                          <a:cs typeface="Arial" panose="020B0604020202020204" pitchFamily="34" charset="0"/>
                        </a:rPr>
                        <a:t> </a:t>
                      </a:r>
                      <a:r>
                        <a:rPr lang="en-US" sz="2200" dirty="0" err="1">
                          <a:effectLst/>
                          <a:latin typeface="Arial" panose="020B0604020202020204" pitchFamily="34" charset="0"/>
                          <a:cs typeface="Arial" panose="020B0604020202020204" pitchFamily="34" charset="0"/>
                        </a:rPr>
                        <a:t>tiến</a:t>
                      </a:r>
                      <a:r>
                        <a:rPr lang="en-US" sz="2200" dirty="0">
                          <a:effectLst/>
                          <a:latin typeface="Arial" panose="020B0604020202020204" pitchFamily="34" charset="0"/>
                          <a:cs typeface="Arial" panose="020B0604020202020204" pitchFamily="34" charset="0"/>
                        </a:rPr>
                        <a:t> </a:t>
                      </a:r>
                      <a:r>
                        <a:rPr lang="en-US" sz="2200" dirty="0" err="1">
                          <a:effectLst/>
                          <a:latin typeface="Arial" panose="020B0604020202020204" pitchFamily="34" charset="0"/>
                          <a:cs typeface="Arial" panose="020B0604020202020204" pitchFamily="34" charset="0"/>
                        </a:rPr>
                        <a:t>hành</a:t>
                      </a:r>
                      <a:r>
                        <a:rPr lang="en-US" sz="2200" dirty="0">
                          <a:effectLst/>
                          <a:latin typeface="Arial" panose="020B0604020202020204" pitchFamily="34" charset="0"/>
                          <a:cs typeface="Arial" panose="020B0604020202020204" pitchFamily="34" charset="0"/>
                        </a:rPr>
                        <a:t> </a:t>
                      </a:r>
                      <a:r>
                        <a:rPr lang="en-US" sz="2200" dirty="0" err="1">
                          <a:effectLst/>
                          <a:latin typeface="Arial" panose="020B0604020202020204" pitchFamily="34" charset="0"/>
                          <a:cs typeface="Arial" panose="020B0604020202020204" pitchFamily="34" charset="0"/>
                        </a:rPr>
                        <a:t>thảo</a:t>
                      </a:r>
                      <a:r>
                        <a:rPr lang="en-US" sz="2200" dirty="0">
                          <a:effectLst/>
                          <a:latin typeface="Arial" panose="020B0604020202020204" pitchFamily="34" charset="0"/>
                          <a:cs typeface="Arial" panose="020B0604020202020204" pitchFamily="34" charset="0"/>
                        </a:rPr>
                        <a:t> </a:t>
                      </a:r>
                      <a:r>
                        <a:rPr lang="en-US" sz="2200" dirty="0" err="1">
                          <a:effectLst/>
                          <a:latin typeface="Arial" panose="020B0604020202020204" pitchFamily="34" charset="0"/>
                          <a:cs typeface="Arial" panose="020B0604020202020204" pitchFamily="34" charset="0"/>
                        </a:rPr>
                        <a:t>luận</a:t>
                      </a:r>
                      <a:endParaRPr lang="en-US" sz="2200" dirty="0">
                        <a:effectLst/>
                        <a:latin typeface="Arial" panose="020B0604020202020204" pitchFamily="34" charset="0"/>
                        <a:ea typeface="Batang" panose="02030600000101010101" pitchFamily="18" charset="-127"/>
                        <a:cs typeface="Arial" panose="020B0604020202020204" pitchFamily="34" charset="0"/>
                      </a:endParaRPr>
                    </a:p>
                  </a:txBody>
                  <a:tcPr marL="0" marR="0" marT="0" marB="0" anchor="ctr">
                    <a:noFill/>
                  </a:tcPr>
                </a:tc>
                <a:extLst>
                  <a:ext uri="{0D108BD9-81ED-4DB2-BD59-A6C34878D82A}">
                    <a16:rowId xmlns:a16="http://schemas.microsoft.com/office/drawing/2014/main" val="2830299747"/>
                  </a:ext>
                </a:extLst>
              </a:tr>
              <a:tr h="453415">
                <a:tc>
                  <a:txBody>
                    <a:bodyPr/>
                    <a:lstStyle/>
                    <a:p>
                      <a:pPr marL="83820" indent="0">
                        <a:lnSpc>
                          <a:spcPts val="3000"/>
                        </a:lnSpc>
                        <a:spcBef>
                          <a:spcPts val="600"/>
                        </a:spcBef>
                        <a:spcAft>
                          <a:spcPts val="600"/>
                        </a:spcAft>
                        <a:buFont typeface="+mj-lt"/>
                        <a:buNone/>
                      </a:pPr>
                      <a:r>
                        <a:rPr lang="en-US" sz="2200" dirty="0">
                          <a:effectLst/>
                          <a:latin typeface="Arial" panose="020B0604020202020204" pitchFamily="34" charset="0"/>
                          <a:cs typeface="Arial" panose="020B0604020202020204" pitchFamily="34" charset="0"/>
                        </a:rPr>
                        <a:t>8.  </a:t>
                      </a:r>
                      <a:r>
                        <a:rPr lang="en-US" sz="2200" dirty="0" err="1">
                          <a:effectLst/>
                          <a:latin typeface="Arial" panose="020B0604020202020204" pitchFamily="34" charset="0"/>
                          <a:cs typeface="Arial" panose="020B0604020202020204" pitchFamily="34" charset="0"/>
                        </a:rPr>
                        <a:t>Lấy</a:t>
                      </a:r>
                      <a:r>
                        <a:rPr lang="en-US" sz="2200" dirty="0">
                          <a:effectLst/>
                          <a:latin typeface="Arial" panose="020B0604020202020204" pitchFamily="34" charset="0"/>
                          <a:cs typeface="Arial" panose="020B0604020202020204" pitchFamily="34" charset="0"/>
                        </a:rPr>
                        <a:t> ý </a:t>
                      </a:r>
                      <a:r>
                        <a:rPr lang="en-US" sz="2200" dirty="0" err="1">
                          <a:effectLst/>
                          <a:latin typeface="Arial" panose="020B0604020202020204" pitchFamily="34" charset="0"/>
                          <a:cs typeface="Arial" panose="020B0604020202020204" pitchFamily="34" charset="0"/>
                        </a:rPr>
                        <a:t>kiến</a:t>
                      </a:r>
                      <a:r>
                        <a:rPr lang="en-US" sz="2200" dirty="0">
                          <a:effectLst/>
                          <a:latin typeface="Arial" panose="020B0604020202020204" pitchFamily="34" charset="0"/>
                          <a:cs typeface="Arial" panose="020B0604020202020204" pitchFamily="34" charset="0"/>
                        </a:rPr>
                        <a:t> </a:t>
                      </a:r>
                      <a:r>
                        <a:rPr lang="en-US" sz="2200" dirty="0" err="1">
                          <a:effectLst/>
                          <a:latin typeface="Arial" panose="020B0604020202020204" pitchFamily="34" charset="0"/>
                          <a:cs typeface="Arial" panose="020B0604020202020204" pitchFamily="34" charset="0"/>
                        </a:rPr>
                        <a:t>biểu</a:t>
                      </a:r>
                      <a:r>
                        <a:rPr lang="en-US" sz="2200" dirty="0">
                          <a:effectLst/>
                          <a:latin typeface="Arial" panose="020B0604020202020204" pitchFamily="34" charset="0"/>
                          <a:cs typeface="Arial" panose="020B0604020202020204" pitchFamily="34" charset="0"/>
                        </a:rPr>
                        <a:t> </a:t>
                      </a:r>
                      <a:r>
                        <a:rPr lang="en-US" sz="2200" dirty="0" err="1">
                          <a:effectLst/>
                          <a:latin typeface="Arial" panose="020B0604020202020204" pitchFamily="34" charset="0"/>
                          <a:cs typeface="Arial" panose="020B0604020202020204" pitchFamily="34" charset="0"/>
                        </a:rPr>
                        <a:t>quyết</a:t>
                      </a:r>
                      <a:r>
                        <a:rPr lang="en-US" sz="2200" dirty="0">
                          <a:effectLst/>
                          <a:latin typeface="Arial" panose="020B0604020202020204" pitchFamily="34" charset="0"/>
                          <a:cs typeface="Arial" panose="020B0604020202020204" pitchFamily="34" charset="0"/>
                        </a:rPr>
                        <a:t> </a:t>
                      </a:r>
                      <a:r>
                        <a:rPr lang="en-US" sz="2200" dirty="0" err="1">
                          <a:effectLst/>
                          <a:latin typeface="Arial" panose="020B0604020202020204" pitchFamily="34" charset="0"/>
                          <a:cs typeface="Arial" panose="020B0604020202020204" pitchFamily="34" charset="0"/>
                        </a:rPr>
                        <a:t>của</a:t>
                      </a:r>
                      <a:r>
                        <a:rPr lang="en-US" sz="2200" dirty="0">
                          <a:effectLst/>
                          <a:latin typeface="Arial" panose="020B0604020202020204" pitchFamily="34" charset="0"/>
                          <a:cs typeface="Arial" panose="020B0604020202020204" pitchFamily="34" charset="0"/>
                        </a:rPr>
                        <a:t> </a:t>
                      </a:r>
                      <a:r>
                        <a:rPr lang="en-US" sz="2200" dirty="0" err="1">
                          <a:effectLst/>
                          <a:latin typeface="Arial" panose="020B0604020202020204" pitchFamily="34" charset="0"/>
                          <a:cs typeface="Arial" panose="020B0604020202020204" pitchFamily="34" charset="0"/>
                        </a:rPr>
                        <a:t>các</a:t>
                      </a:r>
                      <a:r>
                        <a:rPr lang="en-US" sz="2200" dirty="0">
                          <a:effectLst/>
                          <a:latin typeface="Arial" panose="020B0604020202020204" pitchFamily="34" charset="0"/>
                          <a:cs typeface="Arial" panose="020B0604020202020204" pitchFamily="34" charset="0"/>
                        </a:rPr>
                        <a:t> </a:t>
                      </a:r>
                      <a:r>
                        <a:rPr lang="en-US" sz="2200" dirty="0" err="1">
                          <a:effectLst/>
                          <a:latin typeface="Arial" panose="020B0604020202020204" pitchFamily="34" charset="0"/>
                          <a:cs typeface="Arial" panose="020B0604020202020204" pitchFamily="34" charset="0"/>
                        </a:rPr>
                        <a:t>cổ</a:t>
                      </a:r>
                      <a:r>
                        <a:rPr lang="en-US" sz="2200" dirty="0">
                          <a:effectLst/>
                          <a:latin typeface="Arial" panose="020B0604020202020204" pitchFamily="34" charset="0"/>
                          <a:cs typeface="Arial" panose="020B0604020202020204" pitchFamily="34" charset="0"/>
                        </a:rPr>
                        <a:t> </a:t>
                      </a:r>
                      <a:r>
                        <a:rPr lang="en-US" sz="2200" dirty="0" err="1">
                          <a:effectLst/>
                          <a:latin typeface="Arial" panose="020B0604020202020204" pitchFamily="34" charset="0"/>
                          <a:cs typeface="Arial" panose="020B0604020202020204" pitchFamily="34" charset="0"/>
                        </a:rPr>
                        <a:t>đông</a:t>
                      </a:r>
                      <a:r>
                        <a:rPr lang="en-US" sz="2200" dirty="0">
                          <a:effectLst/>
                          <a:latin typeface="Arial" panose="020B0604020202020204" pitchFamily="34" charset="0"/>
                          <a:cs typeface="Arial" panose="020B0604020202020204" pitchFamily="34" charset="0"/>
                        </a:rPr>
                        <a:t> </a:t>
                      </a:r>
                      <a:r>
                        <a:rPr lang="en-US" sz="2200" dirty="0" err="1">
                          <a:effectLst/>
                          <a:latin typeface="Arial" panose="020B0604020202020204" pitchFamily="34" charset="0"/>
                          <a:cs typeface="Arial" panose="020B0604020202020204" pitchFamily="34" charset="0"/>
                        </a:rPr>
                        <a:t>về</a:t>
                      </a:r>
                      <a:r>
                        <a:rPr lang="en-US" sz="2200" dirty="0">
                          <a:effectLst/>
                          <a:latin typeface="Arial" panose="020B0604020202020204" pitchFamily="34" charset="0"/>
                          <a:cs typeface="Arial" panose="020B0604020202020204" pitchFamily="34" charset="0"/>
                        </a:rPr>
                        <a:t> </a:t>
                      </a:r>
                      <a:r>
                        <a:rPr lang="en-US" sz="2200" dirty="0" err="1">
                          <a:effectLst/>
                          <a:latin typeface="Arial" panose="020B0604020202020204" pitchFamily="34" charset="0"/>
                          <a:cs typeface="Arial" panose="020B0604020202020204" pitchFamily="34" charset="0"/>
                        </a:rPr>
                        <a:t>từng</a:t>
                      </a:r>
                      <a:r>
                        <a:rPr lang="en-US" sz="2200" dirty="0">
                          <a:effectLst/>
                          <a:latin typeface="Arial" panose="020B0604020202020204" pitchFamily="34" charset="0"/>
                          <a:cs typeface="Arial" panose="020B0604020202020204" pitchFamily="34" charset="0"/>
                        </a:rPr>
                        <a:t> </a:t>
                      </a:r>
                      <a:r>
                        <a:rPr lang="en-US" sz="2200" dirty="0" err="1">
                          <a:effectLst/>
                          <a:latin typeface="Arial" panose="020B0604020202020204" pitchFamily="34" charset="0"/>
                          <a:cs typeface="Arial" panose="020B0604020202020204" pitchFamily="34" charset="0"/>
                        </a:rPr>
                        <a:t>vấn</a:t>
                      </a:r>
                      <a:r>
                        <a:rPr lang="en-US" sz="2200" dirty="0">
                          <a:effectLst/>
                          <a:latin typeface="Arial" panose="020B0604020202020204" pitchFamily="34" charset="0"/>
                          <a:cs typeface="Arial" panose="020B0604020202020204" pitchFamily="34" charset="0"/>
                        </a:rPr>
                        <a:t> </a:t>
                      </a:r>
                      <a:r>
                        <a:rPr lang="en-US" sz="2200" dirty="0" err="1">
                          <a:effectLst/>
                          <a:latin typeface="Arial" panose="020B0604020202020204" pitchFamily="34" charset="0"/>
                          <a:cs typeface="Arial" panose="020B0604020202020204" pitchFamily="34" charset="0"/>
                        </a:rPr>
                        <a:t>đề</a:t>
                      </a:r>
                      <a:endParaRPr lang="en-US" sz="2200" dirty="0">
                        <a:effectLst/>
                        <a:latin typeface="Arial" panose="020B0604020202020204" pitchFamily="34" charset="0"/>
                        <a:ea typeface="Batang" panose="02030600000101010101" pitchFamily="18" charset="-127"/>
                        <a:cs typeface="Arial" panose="020B0604020202020204" pitchFamily="34" charset="0"/>
                      </a:endParaRPr>
                    </a:p>
                  </a:txBody>
                  <a:tcPr marL="0" marR="0" marT="0" marB="0" anchor="ctr">
                    <a:noFill/>
                  </a:tcPr>
                </a:tc>
                <a:extLst>
                  <a:ext uri="{0D108BD9-81ED-4DB2-BD59-A6C34878D82A}">
                    <a16:rowId xmlns:a16="http://schemas.microsoft.com/office/drawing/2014/main" val="3012042924"/>
                  </a:ext>
                </a:extLst>
              </a:tr>
              <a:tr h="453415">
                <a:tc>
                  <a:txBody>
                    <a:bodyPr/>
                    <a:lstStyle/>
                    <a:p>
                      <a:pPr marL="83820" indent="0">
                        <a:lnSpc>
                          <a:spcPts val="3000"/>
                        </a:lnSpc>
                        <a:spcBef>
                          <a:spcPts val="600"/>
                        </a:spcBef>
                        <a:spcAft>
                          <a:spcPts val="600"/>
                        </a:spcAft>
                        <a:buFont typeface="+mj-lt"/>
                        <a:buNone/>
                      </a:pPr>
                      <a:r>
                        <a:rPr lang="en-US" sz="2200" dirty="0">
                          <a:effectLst/>
                          <a:latin typeface="Arial" panose="020B0604020202020204" pitchFamily="34" charset="0"/>
                          <a:cs typeface="Arial" panose="020B0604020202020204" pitchFamily="34" charset="0"/>
                        </a:rPr>
                        <a:t>9.  </a:t>
                      </a:r>
                      <a:r>
                        <a:rPr lang="en-US" sz="2200" dirty="0" err="1">
                          <a:effectLst/>
                          <a:latin typeface="Arial" panose="020B0604020202020204" pitchFamily="34" charset="0"/>
                          <a:cs typeface="Arial" panose="020B0604020202020204" pitchFamily="34" charset="0"/>
                        </a:rPr>
                        <a:t>Thông</a:t>
                      </a:r>
                      <a:r>
                        <a:rPr lang="en-US" sz="2200" dirty="0">
                          <a:effectLst/>
                          <a:latin typeface="Arial" panose="020B0604020202020204" pitchFamily="34" charset="0"/>
                          <a:cs typeface="Arial" panose="020B0604020202020204" pitchFamily="34" charset="0"/>
                        </a:rPr>
                        <a:t> qua </a:t>
                      </a:r>
                      <a:r>
                        <a:rPr lang="en-US" sz="2200" dirty="0" err="1">
                          <a:effectLst/>
                          <a:latin typeface="Arial" panose="020B0604020202020204" pitchFamily="34" charset="0"/>
                          <a:cs typeface="Arial" panose="020B0604020202020204" pitchFamily="34" charset="0"/>
                        </a:rPr>
                        <a:t>Nghị</a:t>
                      </a:r>
                      <a:r>
                        <a:rPr lang="en-US" sz="2200" dirty="0">
                          <a:effectLst/>
                          <a:latin typeface="Arial" panose="020B0604020202020204" pitchFamily="34" charset="0"/>
                          <a:cs typeface="Arial" panose="020B0604020202020204" pitchFamily="34" charset="0"/>
                        </a:rPr>
                        <a:t> </a:t>
                      </a:r>
                      <a:r>
                        <a:rPr lang="en-US" sz="2200" dirty="0" err="1">
                          <a:effectLst/>
                          <a:latin typeface="Arial" panose="020B0604020202020204" pitchFamily="34" charset="0"/>
                          <a:cs typeface="Arial" panose="020B0604020202020204" pitchFamily="34" charset="0"/>
                        </a:rPr>
                        <a:t>quyết</a:t>
                      </a:r>
                      <a:r>
                        <a:rPr lang="en-US" sz="2200" dirty="0">
                          <a:effectLst/>
                          <a:latin typeface="Arial" panose="020B0604020202020204" pitchFamily="34" charset="0"/>
                          <a:cs typeface="Arial" panose="020B0604020202020204" pitchFamily="34" charset="0"/>
                        </a:rPr>
                        <a:t> </a:t>
                      </a:r>
                      <a:r>
                        <a:rPr lang="en-US" sz="2200" dirty="0" err="1">
                          <a:effectLst/>
                          <a:latin typeface="Arial" panose="020B0604020202020204" pitchFamily="34" charset="0"/>
                          <a:cs typeface="Arial" panose="020B0604020202020204" pitchFamily="34" charset="0"/>
                        </a:rPr>
                        <a:t>của</a:t>
                      </a:r>
                      <a:r>
                        <a:rPr lang="en-US" sz="2200" dirty="0">
                          <a:effectLst/>
                          <a:latin typeface="Arial" panose="020B0604020202020204" pitchFamily="34" charset="0"/>
                          <a:cs typeface="Arial" panose="020B0604020202020204" pitchFamily="34" charset="0"/>
                        </a:rPr>
                        <a:t> </a:t>
                      </a:r>
                      <a:r>
                        <a:rPr lang="en-US" sz="2200" dirty="0" err="1">
                          <a:effectLst/>
                          <a:latin typeface="Arial" panose="020B0604020202020204" pitchFamily="34" charset="0"/>
                          <a:cs typeface="Arial" panose="020B0604020202020204" pitchFamily="34" charset="0"/>
                        </a:rPr>
                        <a:t>Đại</a:t>
                      </a:r>
                      <a:r>
                        <a:rPr lang="en-US" sz="2200" dirty="0">
                          <a:effectLst/>
                          <a:latin typeface="Arial" panose="020B0604020202020204" pitchFamily="34" charset="0"/>
                          <a:cs typeface="Arial" panose="020B0604020202020204" pitchFamily="34" charset="0"/>
                        </a:rPr>
                        <a:t> </a:t>
                      </a:r>
                      <a:r>
                        <a:rPr lang="en-US" sz="2200" dirty="0" err="1">
                          <a:effectLst/>
                          <a:latin typeface="Arial" panose="020B0604020202020204" pitchFamily="34" charset="0"/>
                          <a:cs typeface="Arial" panose="020B0604020202020204" pitchFamily="34" charset="0"/>
                        </a:rPr>
                        <a:t>hội</a:t>
                      </a:r>
                      <a:r>
                        <a:rPr lang="en-US" sz="2200" dirty="0">
                          <a:effectLst/>
                          <a:latin typeface="Arial" panose="020B0604020202020204" pitchFamily="34" charset="0"/>
                          <a:cs typeface="Arial" panose="020B0604020202020204" pitchFamily="34" charset="0"/>
                        </a:rPr>
                        <a:t> </a:t>
                      </a:r>
                      <a:r>
                        <a:rPr lang="en-US" sz="2200" dirty="0" err="1">
                          <a:effectLst/>
                          <a:latin typeface="Arial" panose="020B0604020202020204" pitchFamily="34" charset="0"/>
                          <a:cs typeface="Arial" panose="020B0604020202020204" pitchFamily="34" charset="0"/>
                        </a:rPr>
                        <a:t>Cổ</a:t>
                      </a:r>
                      <a:r>
                        <a:rPr lang="en-US" sz="2200" dirty="0">
                          <a:effectLst/>
                          <a:latin typeface="Arial" panose="020B0604020202020204" pitchFamily="34" charset="0"/>
                          <a:cs typeface="Arial" panose="020B0604020202020204" pitchFamily="34" charset="0"/>
                        </a:rPr>
                        <a:t> </a:t>
                      </a:r>
                      <a:r>
                        <a:rPr lang="en-US" sz="2200" dirty="0" err="1">
                          <a:effectLst/>
                          <a:latin typeface="Arial" panose="020B0604020202020204" pitchFamily="34" charset="0"/>
                          <a:cs typeface="Arial" panose="020B0604020202020204" pitchFamily="34" charset="0"/>
                        </a:rPr>
                        <a:t>đông</a:t>
                      </a:r>
                      <a:r>
                        <a:rPr lang="en-US" sz="2200" dirty="0">
                          <a:effectLst/>
                          <a:latin typeface="Arial" panose="020B0604020202020204" pitchFamily="34" charset="0"/>
                          <a:cs typeface="Arial" panose="020B0604020202020204" pitchFamily="34" charset="0"/>
                        </a:rPr>
                        <a:t> </a:t>
                      </a:r>
                      <a:r>
                        <a:rPr lang="en-US" sz="2200" dirty="0" err="1">
                          <a:effectLst/>
                          <a:latin typeface="Arial" panose="020B0604020202020204" pitchFamily="34" charset="0"/>
                          <a:cs typeface="Arial" panose="020B0604020202020204" pitchFamily="34" charset="0"/>
                        </a:rPr>
                        <a:t>năm</a:t>
                      </a:r>
                      <a:r>
                        <a:rPr lang="en-US" sz="2200" dirty="0">
                          <a:effectLst/>
                          <a:latin typeface="Arial" panose="020B0604020202020204" pitchFamily="34" charset="0"/>
                          <a:cs typeface="Arial" panose="020B0604020202020204" pitchFamily="34" charset="0"/>
                        </a:rPr>
                        <a:t> 2023.</a:t>
                      </a:r>
                      <a:endParaRPr lang="en-US" sz="2200" dirty="0">
                        <a:effectLst/>
                        <a:latin typeface="Arial" panose="020B0604020202020204" pitchFamily="34" charset="0"/>
                        <a:ea typeface="Batang" panose="02030600000101010101" pitchFamily="18" charset="-127"/>
                        <a:cs typeface="Arial" panose="020B0604020202020204" pitchFamily="34" charset="0"/>
                      </a:endParaRPr>
                    </a:p>
                  </a:txBody>
                  <a:tcPr marL="0" marR="0" marT="0" marB="0" anchor="ctr">
                    <a:noFill/>
                  </a:tcPr>
                </a:tc>
                <a:extLst>
                  <a:ext uri="{0D108BD9-81ED-4DB2-BD59-A6C34878D82A}">
                    <a16:rowId xmlns:a16="http://schemas.microsoft.com/office/drawing/2014/main" val="1244159169"/>
                  </a:ext>
                </a:extLst>
              </a:tr>
              <a:tr h="453415">
                <a:tc>
                  <a:txBody>
                    <a:bodyPr/>
                    <a:lstStyle/>
                    <a:p>
                      <a:pPr marL="83820" indent="0">
                        <a:lnSpc>
                          <a:spcPts val="3000"/>
                        </a:lnSpc>
                        <a:spcBef>
                          <a:spcPts val="600"/>
                        </a:spcBef>
                        <a:spcAft>
                          <a:spcPts val="600"/>
                        </a:spcAft>
                        <a:buFont typeface="+mj-lt"/>
                        <a:buNone/>
                      </a:pPr>
                      <a:r>
                        <a:rPr lang="en-US" sz="2200" dirty="0">
                          <a:effectLst/>
                          <a:latin typeface="Arial" panose="020B0604020202020204" pitchFamily="34" charset="0"/>
                          <a:cs typeface="Arial" panose="020B0604020202020204" pitchFamily="34" charset="0"/>
                        </a:rPr>
                        <a:t>10. </a:t>
                      </a:r>
                      <a:r>
                        <a:rPr lang="en-US" sz="2200" dirty="0" err="1">
                          <a:effectLst/>
                          <a:latin typeface="Arial" panose="020B0604020202020204" pitchFamily="34" charset="0"/>
                          <a:cs typeface="Arial" panose="020B0604020202020204" pitchFamily="34" charset="0"/>
                        </a:rPr>
                        <a:t>Bế</a:t>
                      </a:r>
                      <a:r>
                        <a:rPr lang="en-US" sz="2200" dirty="0">
                          <a:effectLst/>
                          <a:latin typeface="Arial" panose="020B0604020202020204" pitchFamily="34" charset="0"/>
                          <a:cs typeface="Arial" panose="020B0604020202020204" pitchFamily="34" charset="0"/>
                        </a:rPr>
                        <a:t> </a:t>
                      </a:r>
                      <a:r>
                        <a:rPr lang="en-US" sz="2200" dirty="0" err="1">
                          <a:effectLst/>
                          <a:latin typeface="Arial" panose="020B0604020202020204" pitchFamily="34" charset="0"/>
                          <a:cs typeface="Arial" panose="020B0604020202020204" pitchFamily="34" charset="0"/>
                        </a:rPr>
                        <a:t>mạc</a:t>
                      </a:r>
                      <a:r>
                        <a:rPr lang="en-US" sz="2200" dirty="0">
                          <a:effectLst/>
                          <a:latin typeface="Arial" panose="020B0604020202020204" pitchFamily="34" charset="0"/>
                          <a:cs typeface="Arial" panose="020B0604020202020204" pitchFamily="34" charset="0"/>
                        </a:rPr>
                        <a:t> </a:t>
                      </a:r>
                      <a:r>
                        <a:rPr lang="en-US" sz="2200" dirty="0" err="1">
                          <a:effectLst/>
                          <a:latin typeface="Arial" panose="020B0604020202020204" pitchFamily="34" charset="0"/>
                          <a:cs typeface="Arial" panose="020B0604020202020204" pitchFamily="34" charset="0"/>
                        </a:rPr>
                        <a:t>Đại</a:t>
                      </a:r>
                      <a:r>
                        <a:rPr lang="en-US" sz="2200" dirty="0">
                          <a:effectLst/>
                          <a:latin typeface="Arial" panose="020B0604020202020204" pitchFamily="34" charset="0"/>
                          <a:cs typeface="Arial" panose="020B0604020202020204" pitchFamily="34" charset="0"/>
                        </a:rPr>
                        <a:t> </a:t>
                      </a:r>
                      <a:r>
                        <a:rPr lang="en-US" sz="2200" dirty="0" err="1">
                          <a:effectLst/>
                          <a:latin typeface="Arial" panose="020B0604020202020204" pitchFamily="34" charset="0"/>
                          <a:cs typeface="Arial" panose="020B0604020202020204" pitchFamily="34" charset="0"/>
                        </a:rPr>
                        <a:t>hội</a:t>
                      </a:r>
                      <a:endParaRPr lang="en-US" sz="2200" dirty="0">
                        <a:effectLst/>
                        <a:latin typeface="Arial" panose="020B0604020202020204" pitchFamily="34" charset="0"/>
                        <a:ea typeface="Batang" panose="02030600000101010101" pitchFamily="18" charset="-127"/>
                        <a:cs typeface="Arial" panose="020B0604020202020204" pitchFamily="34" charset="0"/>
                      </a:endParaRPr>
                    </a:p>
                  </a:txBody>
                  <a:tcPr marL="0" marR="0" marT="0" marB="0" anchor="ctr">
                    <a:noFill/>
                  </a:tcPr>
                </a:tc>
                <a:extLst>
                  <a:ext uri="{0D108BD9-81ED-4DB2-BD59-A6C34878D82A}">
                    <a16:rowId xmlns:a16="http://schemas.microsoft.com/office/drawing/2014/main" val="2143734618"/>
                  </a:ext>
                </a:extLst>
              </a:tr>
            </a:tbl>
          </a:graphicData>
        </a:graphic>
      </p:graphicFrame>
    </p:spTree>
    <p:extLst>
      <p:ext uri="{BB962C8B-B14F-4D97-AF65-F5344CB8AC3E}">
        <p14:creationId xmlns:p14="http://schemas.microsoft.com/office/powerpoint/2010/main" val="334470456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10"/>
          <p:cNvSpPr>
            <a:spLocks noChangeArrowheads="1"/>
          </p:cNvSpPr>
          <p:nvPr/>
        </p:nvSpPr>
        <p:spPr bwMode="gray">
          <a:xfrm>
            <a:off x="2272553" y="747685"/>
            <a:ext cx="7637930" cy="508001"/>
          </a:xfrm>
          <a:prstGeom prst="roundRect">
            <a:avLst>
              <a:gd name="adj" fmla="val 50000"/>
            </a:avLst>
          </a:prstGeom>
          <a:solidFill>
            <a:schemeClr val="bg1"/>
          </a:solidFill>
          <a:ln w="28575" algn="ctr">
            <a:noFill/>
            <a:round/>
            <a:headEnd/>
            <a:tailEnd/>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txBody>
          <a:bodyPr wrap="none" anchor="ctr">
            <a:scene3d>
              <a:camera prst="orthographicFront"/>
              <a:lightRig rig="harsh" dir="t"/>
            </a:scene3d>
            <a:sp3d extrusionH="57150" prstMaterial="matte">
              <a:bevelT w="63500" h="12700" prst="angle"/>
              <a:contourClr>
                <a:schemeClr val="bg1">
                  <a:lumMod val="65000"/>
                </a:schemeClr>
              </a:contourClr>
            </a:sp3d>
          </a:bodyPr>
          <a:lstStyle>
            <a:lvl1pPr>
              <a:defRPr>
                <a:solidFill>
                  <a:srgbClr val="FFFFFF"/>
                </a:solidFill>
                <a:latin typeface="Times New Roman" pitchFamily="18" charset="0"/>
                <a:cs typeface="Arial" charset="0"/>
              </a:defRPr>
            </a:lvl1pPr>
            <a:lvl2pPr marL="742950" indent="-285750">
              <a:defRPr>
                <a:solidFill>
                  <a:srgbClr val="FFFFFF"/>
                </a:solidFill>
                <a:latin typeface="Times New Roman" pitchFamily="18" charset="0"/>
                <a:cs typeface="Arial" charset="0"/>
              </a:defRPr>
            </a:lvl2pPr>
            <a:lvl3pPr marL="1143000" indent="-228600">
              <a:defRPr>
                <a:solidFill>
                  <a:srgbClr val="FFFFFF"/>
                </a:solidFill>
                <a:latin typeface="Times New Roman" pitchFamily="18" charset="0"/>
                <a:cs typeface="Arial" charset="0"/>
              </a:defRPr>
            </a:lvl3pPr>
            <a:lvl4pPr marL="1600200" indent="-228600">
              <a:defRPr>
                <a:solidFill>
                  <a:srgbClr val="FFFFFF"/>
                </a:solidFill>
                <a:latin typeface="Times New Roman" pitchFamily="18" charset="0"/>
                <a:cs typeface="Arial" charset="0"/>
              </a:defRPr>
            </a:lvl4pPr>
            <a:lvl5pPr marL="2057400" indent="-228600">
              <a:defRPr>
                <a:solidFill>
                  <a:srgbClr val="FFFFFF"/>
                </a:solidFill>
                <a:latin typeface="Times New Roman" pitchFamily="18" charset="0"/>
                <a:cs typeface="Arial" charset="0"/>
              </a:defRPr>
            </a:lvl5pPr>
            <a:lvl6pPr marL="2514600" indent="-228600" eaLnBrk="0" fontAlgn="base" hangingPunct="0">
              <a:spcBef>
                <a:spcPct val="0"/>
              </a:spcBef>
              <a:spcAft>
                <a:spcPct val="0"/>
              </a:spcAft>
              <a:defRPr>
                <a:solidFill>
                  <a:srgbClr val="FFFFFF"/>
                </a:solidFill>
                <a:latin typeface="Times New Roman" pitchFamily="18" charset="0"/>
                <a:cs typeface="Arial" charset="0"/>
              </a:defRPr>
            </a:lvl6pPr>
            <a:lvl7pPr marL="2971800" indent="-228600" eaLnBrk="0" fontAlgn="base" hangingPunct="0">
              <a:spcBef>
                <a:spcPct val="0"/>
              </a:spcBef>
              <a:spcAft>
                <a:spcPct val="0"/>
              </a:spcAft>
              <a:defRPr>
                <a:solidFill>
                  <a:srgbClr val="FFFFFF"/>
                </a:solidFill>
                <a:latin typeface="Times New Roman" pitchFamily="18" charset="0"/>
                <a:cs typeface="Arial" charset="0"/>
              </a:defRPr>
            </a:lvl7pPr>
            <a:lvl8pPr marL="3429000" indent="-228600" eaLnBrk="0" fontAlgn="base" hangingPunct="0">
              <a:spcBef>
                <a:spcPct val="0"/>
              </a:spcBef>
              <a:spcAft>
                <a:spcPct val="0"/>
              </a:spcAft>
              <a:defRPr>
                <a:solidFill>
                  <a:srgbClr val="FFFFFF"/>
                </a:solidFill>
                <a:latin typeface="Times New Roman" pitchFamily="18" charset="0"/>
                <a:cs typeface="Arial" charset="0"/>
              </a:defRPr>
            </a:lvl8pPr>
            <a:lvl9pPr marL="3886200" indent="-228600" eaLnBrk="0" fontAlgn="base" hangingPunct="0">
              <a:spcBef>
                <a:spcPct val="0"/>
              </a:spcBef>
              <a:spcAft>
                <a:spcPct val="0"/>
              </a:spcAft>
              <a:defRPr>
                <a:solidFill>
                  <a:srgbClr val="FFFFFF"/>
                </a:solidFill>
                <a:latin typeface="Times New Roman" pitchFamily="18" charset="0"/>
                <a:cs typeface="Arial" charset="0"/>
              </a:defRPr>
            </a:lvl9pPr>
          </a:lstStyle>
          <a:p>
            <a:pPr algn="ctr">
              <a:defRPr/>
            </a:pPr>
            <a:r>
              <a:rPr lang="en-US" sz="2400" b="1" dirty="0" err="1">
                <a:ln/>
                <a:solidFill>
                  <a:srgbClr val="CC0099"/>
                </a:solidFill>
                <a:latin typeface="Palatino Linotype" panose="02040502050505030304" pitchFamily="18" charset="0"/>
              </a:rPr>
              <a:t>Phần</a:t>
            </a:r>
            <a:r>
              <a:rPr lang="en-US" sz="2400" b="1" dirty="0">
                <a:ln/>
                <a:solidFill>
                  <a:srgbClr val="CC0099"/>
                </a:solidFill>
                <a:latin typeface="Palatino Linotype" panose="02040502050505030304" pitchFamily="18" charset="0"/>
              </a:rPr>
              <a:t> I – BÁO CÁO CỦA HỘI ĐỒNG QUẢN TRỊ</a:t>
            </a:r>
          </a:p>
        </p:txBody>
      </p:sp>
      <p:sp>
        <p:nvSpPr>
          <p:cNvPr id="4" name="Rectangle 3"/>
          <p:cNvSpPr/>
          <p:nvPr/>
        </p:nvSpPr>
        <p:spPr>
          <a:xfrm>
            <a:off x="-4482" y="1405515"/>
            <a:ext cx="12191999" cy="461665"/>
          </a:xfrm>
          <a:prstGeom prst="rect">
            <a:avLst/>
          </a:prstGeom>
        </p:spPr>
        <p:txBody>
          <a:bodyPr wrap="square">
            <a:spAutoFit/>
          </a:bodyPr>
          <a:lstStyle/>
          <a:p>
            <a:pPr algn="ctr"/>
            <a:r>
              <a:rPr lang="en-US" sz="2400" b="1" dirty="0">
                <a:solidFill>
                  <a:srgbClr val="FF0000"/>
                </a:solidFill>
                <a:latin typeface="Arial" panose="020B0604020202020204" pitchFamily="34" charset="0"/>
                <a:cs typeface="Arial" panose="020B0604020202020204" pitchFamily="34" charset="0"/>
              </a:rPr>
              <a:t>NHẬN ĐỊNH CHUNG THỊ TRƯỜNG THÉP 2022</a:t>
            </a:r>
            <a:endParaRPr lang="en-US" sz="2400" dirty="0">
              <a:latin typeface="Arial" panose="020B0604020202020204" pitchFamily="34" charset="0"/>
              <a:cs typeface="Arial" panose="020B0604020202020204" pitchFamily="34" charset="0"/>
            </a:endParaRPr>
          </a:p>
        </p:txBody>
      </p:sp>
      <p:sp>
        <p:nvSpPr>
          <p:cNvPr id="5" name="Rectangle 4">
            <a:extLst>
              <a:ext uri="{FF2B5EF4-FFF2-40B4-BE49-F238E27FC236}">
                <a16:creationId xmlns:a16="http://schemas.microsoft.com/office/drawing/2014/main" id="{04BD2ED1-FA8F-4BA0-84BE-281FE6FA89CA}"/>
              </a:ext>
            </a:extLst>
          </p:cNvPr>
          <p:cNvSpPr/>
          <p:nvPr/>
        </p:nvSpPr>
        <p:spPr>
          <a:xfrm>
            <a:off x="511474" y="2182718"/>
            <a:ext cx="11160086" cy="3678251"/>
          </a:xfrm>
          <a:prstGeom prst="rect">
            <a:avLst/>
          </a:prstGeom>
        </p:spPr>
        <p:txBody>
          <a:bodyPr wrap="square">
            <a:spAutoFit/>
          </a:bodyPr>
          <a:lstStyle/>
          <a:p>
            <a:pPr marL="457200" indent="-457200" algn="just">
              <a:lnSpc>
                <a:spcPts val="3500"/>
              </a:lnSpc>
              <a:spcBef>
                <a:spcPts val="1200"/>
              </a:spcBef>
              <a:spcAft>
                <a:spcPts val="600"/>
              </a:spcAft>
              <a:buFont typeface="Wingdings" panose="05000000000000000000" pitchFamily="2" charset="2"/>
              <a:buChar char="v"/>
            </a:pPr>
            <a:r>
              <a:rPr lang="en-US" sz="2800" dirty="0" err="1">
                <a:solidFill>
                  <a:srgbClr val="333333"/>
                </a:solidFill>
                <a:latin typeface="Arial" panose="020B0604020202020204" pitchFamily="34" charset="0"/>
                <a:ea typeface="Times New Roman" panose="02020603050405020304" pitchFamily="18" charset="0"/>
              </a:rPr>
              <a:t>Trong</a:t>
            </a:r>
            <a:r>
              <a:rPr lang="en-US" sz="2800" dirty="0">
                <a:solidFill>
                  <a:srgbClr val="333333"/>
                </a:solidFill>
                <a:latin typeface="Arial" panose="020B0604020202020204" pitchFamily="34" charset="0"/>
                <a:ea typeface="Times New Roman" panose="02020603050405020304" pitchFamily="18" charset="0"/>
              </a:rPr>
              <a:t> </a:t>
            </a:r>
            <a:r>
              <a:rPr lang="en-US" sz="2800" dirty="0" err="1">
                <a:solidFill>
                  <a:srgbClr val="333333"/>
                </a:solidFill>
                <a:latin typeface="Arial" panose="020B0604020202020204" pitchFamily="34" charset="0"/>
                <a:ea typeface="Times New Roman" panose="02020603050405020304" pitchFamily="18" charset="0"/>
              </a:rPr>
              <a:t>khi</a:t>
            </a:r>
            <a:r>
              <a:rPr lang="en-US" sz="2800" dirty="0">
                <a:solidFill>
                  <a:srgbClr val="333333"/>
                </a:solidFill>
                <a:latin typeface="Arial" panose="020B0604020202020204" pitchFamily="34" charset="0"/>
                <a:ea typeface="Times New Roman" panose="02020603050405020304" pitchFamily="18" charset="0"/>
              </a:rPr>
              <a:t> GDP </a:t>
            </a:r>
            <a:r>
              <a:rPr lang="en-US" sz="2800" dirty="0" err="1">
                <a:solidFill>
                  <a:srgbClr val="333333"/>
                </a:solidFill>
                <a:latin typeface="Arial" panose="020B0604020202020204" pitchFamily="34" charset="0"/>
                <a:ea typeface="Times New Roman" panose="02020603050405020304" pitchFamily="18" charset="0"/>
              </a:rPr>
              <a:t>toàn</a:t>
            </a:r>
            <a:r>
              <a:rPr lang="en-US" sz="2800" dirty="0">
                <a:solidFill>
                  <a:srgbClr val="333333"/>
                </a:solidFill>
                <a:latin typeface="Arial" panose="020B0604020202020204" pitchFamily="34" charset="0"/>
                <a:ea typeface="Times New Roman" panose="02020603050405020304" pitchFamily="18" charset="0"/>
              </a:rPr>
              <a:t> </a:t>
            </a:r>
            <a:r>
              <a:rPr lang="en-US" sz="2800" dirty="0" err="1">
                <a:solidFill>
                  <a:srgbClr val="333333"/>
                </a:solidFill>
                <a:latin typeface="Arial" panose="020B0604020202020204" pitchFamily="34" charset="0"/>
                <a:ea typeface="Times New Roman" panose="02020603050405020304" pitchFamily="18" charset="0"/>
              </a:rPr>
              <a:t>nền</a:t>
            </a:r>
            <a:r>
              <a:rPr lang="en-US" sz="2800" dirty="0">
                <a:solidFill>
                  <a:srgbClr val="333333"/>
                </a:solidFill>
                <a:latin typeface="Arial" panose="020B0604020202020204" pitchFamily="34" charset="0"/>
                <a:ea typeface="Times New Roman" panose="02020603050405020304" pitchFamily="18" charset="0"/>
              </a:rPr>
              <a:t> </a:t>
            </a:r>
            <a:r>
              <a:rPr lang="en-US" sz="2800" dirty="0" err="1">
                <a:solidFill>
                  <a:srgbClr val="333333"/>
                </a:solidFill>
                <a:latin typeface="Arial" panose="020B0604020202020204" pitchFamily="34" charset="0"/>
                <a:ea typeface="Times New Roman" panose="02020603050405020304" pitchFamily="18" charset="0"/>
              </a:rPr>
              <a:t>kinh</a:t>
            </a:r>
            <a:r>
              <a:rPr lang="en-US" sz="2800" dirty="0">
                <a:solidFill>
                  <a:srgbClr val="333333"/>
                </a:solidFill>
                <a:latin typeface="Arial" panose="020B0604020202020204" pitchFamily="34" charset="0"/>
                <a:ea typeface="Times New Roman" panose="02020603050405020304" pitchFamily="18" charset="0"/>
              </a:rPr>
              <a:t> </a:t>
            </a:r>
            <a:r>
              <a:rPr lang="en-US" sz="2800" dirty="0" err="1">
                <a:solidFill>
                  <a:srgbClr val="333333"/>
                </a:solidFill>
                <a:latin typeface="Arial" panose="020B0604020202020204" pitchFamily="34" charset="0"/>
                <a:ea typeface="Times New Roman" panose="02020603050405020304" pitchFamily="18" charset="0"/>
              </a:rPr>
              <a:t>tế</a:t>
            </a:r>
            <a:r>
              <a:rPr lang="en-US" sz="2800" dirty="0">
                <a:solidFill>
                  <a:srgbClr val="333333"/>
                </a:solidFill>
                <a:latin typeface="Arial" panose="020B0604020202020204" pitchFamily="34" charset="0"/>
                <a:ea typeface="Times New Roman" panose="02020603050405020304" pitchFamily="18" charset="0"/>
              </a:rPr>
              <a:t> </a:t>
            </a:r>
            <a:r>
              <a:rPr lang="en-US" sz="2800" dirty="0" err="1">
                <a:solidFill>
                  <a:srgbClr val="333333"/>
                </a:solidFill>
                <a:latin typeface="Arial" panose="020B0604020202020204" pitchFamily="34" charset="0"/>
                <a:ea typeface="Times New Roman" panose="02020603050405020304" pitchFamily="18" charset="0"/>
              </a:rPr>
              <a:t>Việt</a:t>
            </a:r>
            <a:r>
              <a:rPr lang="en-US" sz="2800" dirty="0">
                <a:solidFill>
                  <a:srgbClr val="333333"/>
                </a:solidFill>
                <a:latin typeface="Arial" panose="020B0604020202020204" pitchFamily="34" charset="0"/>
                <a:ea typeface="Times New Roman" panose="02020603050405020304" pitchFamily="18" charset="0"/>
              </a:rPr>
              <a:t> Nam </a:t>
            </a:r>
            <a:r>
              <a:rPr lang="en-US" sz="2800" dirty="0" err="1">
                <a:solidFill>
                  <a:srgbClr val="333333"/>
                </a:solidFill>
                <a:latin typeface="Arial" panose="020B0604020202020204" pitchFamily="34" charset="0"/>
                <a:ea typeface="Times New Roman" panose="02020603050405020304" pitchFamily="18" charset="0"/>
              </a:rPr>
              <a:t>năm</a:t>
            </a:r>
            <a:r>
              <a:rPr lang="en-US" sz="2800" dirty="0">
                <a:solidFill>
                  <a:srgbClr val="333333"/>
                </a:solidFill>
                <a:latin typeface="Arial" panose="020B0604020202020204" pitchFamily="34" charset="0"/>
                <a:ea typeface="Times New Roman" panose="02020603050405020304" pitchFamily="18" charset="0"/>
              </a:rPr>
              <a:t> 2022 </a:t>
            </a:r>
            <a:r>
              <a:rPr lang="en-US" sz="2800" dirty="0" err="1">
                <a:solidFill>
                  <a:srgbClr val="333333"/>
                </a:solidFill>
                <a:latin typeface="Arial" panose="020B0604020202020204" pitchFamily="34" charset="0"/>
                <a:ea typeface="Times New Roman" panose="02020603050405020304" pitchFamily="18" charset="0"/>
              </a:rPr>
              <a:t>tăng</a:t>
            </a:r>
            <a:r>
              <a:rPr lang="en-US" sz="2800" dirty="0">
                <a:solidFill>
                  <a:srgbClr val="333333"/>
                </a:solidFill>
                <a:latin typeface="Arial" panose="020B0604020202020204" pitchFamily="34" charset="0"/>
                <a:ea typeface="Times New Roman" panose="02020603050405020304" pitchFamily="18" charset="0"/>
              </a:rPr>
              <a:t> 8,02% do </a:t>
            </a:r>
            <a:r>
              <a:rPr lang="en-US" sz="2800" dirty="0" err="1">
                <a:solidFill>
                  <a:srgbClr val="333333"/>
                </a:solidFill>
                <a:latin typeface="Arial" panose="020B0604020202020204" pitchFamily="34" charset="0"/>
                <a:ea typeface="Times New Roman" panose="02020603050405020304" pitchFamily="18" charset="0"/>
              </a:rPr>
              <a:t>nền</a:t>
            </a:r>
            <a:r>
              <a:rPr lang="en-US" sz="2800" dirty="0">
                <a:solidFill>
                  <a:srgbClr val="333333"/>
                </a:solidFill>
                <a:latin typeface="Arial" panose="020B0604020202020204" pitchFamily="34" charset="0"/>
                <a:ea typeface="Times New Roman" panose="02020603050405020304" pitchFamily="18" charset="0"/>
              </a:rPr>
              <a:t> </a:t>
            </a:r>
            <a:r>
              <a:rPr lang="en-US" sz="2800" dirty="0" err="1">
                <a:solidFill>
                  <a:srgbClr val="333333"/>
                </a:solidFill>
                <a:latin typeface="Arial" panose="020B0604020202020204" pitchFamily="34" charset="0"/>
                <a:ea typeface="Times New Roman" panose="02020603050405020304" pitchFamily="18" charset="0"/>
              </a:rPr>
              <a:t>kinh</a:t>
            </a:r>
            <a:r>
              <a:rPr lang="en-US" sz="2800" dirty="0">
                <a:solidFill>
                  <a:srgbClr val="333333"/>
                </a:solidFill>
                <a:latin typeface="Arial" panose="020B0604020202020204" pitchFamily="34" charset="0"/>
                <a:ea typeface="Times New Roman" panose="02020603050405020304" pitchFamily="18" charset="0"/>
              </a:rPr>
              <a:t> </a:t>
            </a:r>
            <a:r>
              <a:rPr lang="en-US" sz="2800" dirty="0" err="1">
                <a:solidFill>
                  <a:srgbClr val="333333"/>
                </a:solidFill>
                <a:latin typeface="Arial" panose="020B0604020202020204" pitchFamily="34" charset="0"/>
                <a:ea typeface="Times New Roman" panose="02020603050405020304" pitchFamily="18" charset="0"/>
              </a:rPr>
              <a:t>tế</a:t>
            </a:r>
            <a:r>
              <a:rPr lang="en-US" sz="2800" dirty="0">
                <a:solidFill>
                  <a:srgbClr val="333333"/>
                </a:solidFill>
                <a:latin typeface="Arial" panose="020B0604020202020204" pitchFamily="34" charset="0"/>
                <a:ea typeface="Times New Roman" panose="02020603050405020304" pitchFamily="18" charset="0"/>
              </a:rPr>
              <a:t> </a:t>
            </a:r>
            <a:r>
              <a:rPr lang="en-US" sz="2800" dirty="0" err="1">
                <a:solidFill>
                  <a:srgbClr val="333333"/>
                </a:solidFill>
                <a:latin typeface="Arial" panose="020B0604020202020204" pitchFamily="34" charset="0"/>
                <a:ea typeface="Times New Roman" panose="02020603050405020304" pitchFamily="18" charset="0"/>
              </a:rPr>
              <a:t>được</a:t>
            </a:r>
            <a:r>
              <a:rPr lang="en-US" sz="2800" dirty="0">
                <a:solidFill>
                  <a:srgbClr val="333333"/>
                </a:solidFill>
                <a:latin typeface="Arial" panose="020B0604020202020204" pitchFamily="34" charset="0"/>
                <a:ea typeface="Times New Roman" panose="02020603050405020304" pitchFamily="18" charset="0"/>
              </a:rPr>
              <a:t> </a:t>
            </a:r>
            <a:r>
              <a:rPr lang="en-US" sz="2800" dirty="0" err="1">
                <a:solidFill>
                  <a:srgbClr val="333333"/>
                </a:solidFill>
                <a:latin typeface="Arial" panose="020B0604020202020204" pitchFamily="34" charset="0"/>
                <a:ea typeface="Times New Roman" panose="02020603050405020304" pitchFamily="18" charset="0"/>
              </a:rPr>
              <a:t>khôi</a:t>
            </a:r>
            <a:r>
              <a:rPr lang="en-US" sz="2800" dirty="0">
                <a:solidFill>
                  <a:srgbClr val="333333"/>
                </a:solidFill>
                <a:latin typeface="Arial" panose="020B0604020202020204" pitchFamily="34" charset="0"/>
                <a:ea typeface="Times New Roman" panose="02020603050405020304" pitchFamily="18" charset="0"/>
              </a:rPr>
              <a:t> </a:t>
            </a:r>
            <a:r>
              <a:rPr lang="en-US" sz="2800" dirty="0" err="1">
                <a:solidFill>
                  <a:srgbClr val="333333"/>
                </a:solidFill>
                <a:latin typeface="Arial" panose="020B0604020202020204" pitchFamily="34" charset="0"/>
                <a:ea typeface="Times New Roman" panose="02020603050405020304" pitchFamily="18" charset="0"/>
              </a:rPr>
              <a:t>phục</a:t>
            </a:r>
            <a:r>
              <a:rPr lang="en-US" sz="2800" dirty="0">
                <a:solidFill>
                  <a:srgbClr val="333333"/>
                </a:solidFill>
                <a:latin typeface="Arial" panose="020B0604020202020204" pitchFamily="34" charset="0"/>
                <a:ea typeface="Times New Roman" panose="02020603050405020304" pitchFamily="18" charset="0"/>
              </a:rPr>
              <a:t> </a:t>
            </a:r>
            <a:r>
              <a:rPr lang="en-US" sz="2800" dirty="0" err="1">
                <a:solidFill>
                  <a:srgbClr val="333333"/>
                </a:solidFill>
                <a:latin typeface="Arial" panose="020B0604020202020204" pitchFamily="34" charset="0"/>
                <a:ea typeface="Times New Roman" panose="02020603050405020304" pitchFamily="18" charset="0"/>
              </a:rPr>
              <a:t>trở</a:t>
            </a:r>
            <a:r>
              <a:rPr lang="en-US" sz="2800" dirty="0">
                <a:solidFill>
                  <a:srgbClr val="333333"/>
                </a:solidFill>
                <a:latin typeface="Arial" panose="020B0604020202020204" pitchFamily="34" charset="0"/>
                <a:ea typeface="Times New Roman" panose="02020603050405020304" pitchFamily="18" charset="0"/>
              </a:rPr>
              <a:t> </a:t>
            </a:r>
            <a:r>
              <a:rPr lang="en-US" sz="2800" dirty="0" err="1">
                <a:solidFill>
                  <a:srgbClr val="333333"/>
                </a:solidFill>
                <a:latin typeface="Arial" panose="020B0604020202020204" pitchFamily="34" charset="0"/>
                <a:ea typeface="Times New Roman" panose="02020603050405020304" pitchFamily="18" charset="0"/>
              </a:rPr>
              <a:t>lại</a:t>
            </a:r>
            <a:r>
              <a:rPr lang="en-US" sz="2800" dirty="0">
                <a:solidFill>
                  <a:srgbClr val="333333"/>
                </a:solidFill>
                <a:latin typeface="Arial" panose="020B0604020202020204" pitchFamily="34" charset="0"/>
                <a:ea typeface="Times New Roman" panose="02020603050405020304" pitchFamily="18" charset="0"/>
              </a:rPr>
              <a:t> </a:t>
            </a:r>
          </a:p>
          <a:p>
            <a:pPr marL="457200" indent="-457200" algn="just">
              <a:lnSpc>
                <a:spcPts val="3500"/>
              </a:lnSpc>
              <a:spcBef>
                <a:spcPts val="1200"/>
              </a:spcBef>
              <a:spcAft>
                <a:spcPts val="600"/>
              </a:spcAft>
              <a:buFont typeface="Wingdings" panose="05000000000000000000" pitchFamily="2" charset="2"/>
              <a:buChar char="v"/>
            </a:pPr>
            <a:r>
              <a:rPr lang="en-US" sz="2800" dirty="0" err="1">
                <a:solidFill>
                  <a:srgbClr val="333333"/>
                </a:solidFill>
                <a:latin typeface="Arial" panose="020B0604020202020204" pitchFamily="34" charset="0"/>
                <a:ea typeface="Times New Roman" panose="02020603050405020304" pitchFamily="18" charset="0"/>
              </a:rPr>
              <a:t>Riêng</a:t>
            </a:r>
            <a:r>
              <a:rPr lang="en-US" sz="2800" dirty="0">
                <a:solidFill>
                  <a:srgbClr val="333333"/>
                </a:solidFill>
                <a:latin typeface="Arial" panose="020B0604020202020204" pitchFamily="34" charset="0"/>
                <a:ea typeface="Times New Roman" panose="02020603050405020304" pitchFamily="18" charset="0"/>
              </a:rPr>
              <a:t> </a:t>
            </a:r>
            <a:r>
              <a:rPr lang="en-US" sz="2800" dirty="0" err="1">
                <a:solidFill>
                  <a:srgbClr val="333333"/>
                </a:solidFill>
                <a:latin typeface="Arial" panose="020B0604020202020204" pitchFamily="34" charset="0"/>
                <a:ea typeface="Times New Roman" panose="02020603050405020304" pitchFamily="18" charset="0"/>
              </a:rPr>
              <a:t>với</a:t>
            </a:r>
            <a:r>
              <a:rPr lang="en-US" sz="2800" dirty="0">
                <a:solidFill>
                  <a:srgbClr val="333333"/>
                </a:solidFill>
                <a:latin typeface="Arial" panose="020B0604020202020204" pitchFamily="34" charset="0"/>
                <a:ea typeface="Times New Roman" panose="02020603050405020304" pitchFamily="18" charset="0"/>
              </a:rPr>
              <a:t> </a:t>
            </a:r>
            <a:r>
              <a:rPr lang="en-US" sz="2800" dirty="0" err="1">
                <a:solidFill>
                  <a:srgbClr val="333333"/>
                </a:solidFill>
                <a:latin typeface="Arial" panose="020B0604020202020204" pitchFamily="34" charset="0"/>
                <a:ea typeface="Times New Roman" panose="02020603050405020304" pitchFamily="18" charset="0"/>
              </a:rPr>
              <a:t>ngành</a:t>
            </a:r>
            <a:r>
              <a:rPr lang="en-US" sz="2800" dirty="0">
                <a:solidFill>
                  <a:srgbClr val="333333"/>
                </a:solidFill>
                <a:latin typeface="Arial" panose="020B0604020202020204" pitchFamily="34" charset="0"/>
                <a:ea typeface="Times New Roman" panose="02020603050405020304" pitchFamily="18" charset="0"/>
              </a:rPr>
              <a:t> </a:t>
            </a:r>
            <a:r>
              <a:rPr lang="en-US" sz="2800" dirty="0" err="1">
                <a:solidFill>
                  <a:srgbClr val="333333"/>
                </a:solidFill>
                <a:latin typeface="Arial" panose="020B0604020202020204" pitchFamily="34" charset="0"/>
                <a:ea typeface="Times New Roman" panose="02020603050405020304" pitchFamily="18" charset="0"/>
              </a:rPr>
              <a:t>thép</a:t>
            </a:r>
            <a:r>
              <a:rPr lang="en-US" sz="2800" dirty="0">
                <a:solidFill>
                  <a:srgbClr val="333333"/>
                </a:solidFill>
                <a:latin typeface="Arial" panose="020B0604020202020204" pitchFamily="34" charset="0"/>
                <a:ea typeface="Times New Roman" panose="02020603050405020304" pitchFamily="18" charset="0"/>
              </a:rPr>
              <a:t> VN, 2022 </a:t>
            </a:r>
            <a:r>
              <a:rPr lang="en-US" sz="2800" dirty="0" err="1">
                <a:solidFill>
                  <a:srgbClr val="333333"/>
                </a:solidFill>
                <a:latin typeface="Arial" panose="020B0604020202020204" pitchFamily="34" charset="0"/>
                <a:ea typeface="Times New Roman" panose="02020603050405020304" pitchFamily="18" charset="0"/>
              </a:rPr>
              <a:t>lại</a:t>
            </a:r>
            <a:r>
              <a:rPr lang="en-US" sz="2800" dirty="0">
                <a:solidFill>
                  <a:srgbClr val="333333"/>
                </a:solidFill>
                <a:latin typeface="Arial" panose="020B0604020202020204" pitchFamily="34" charset="0"/>
                <a:ea typeface="Times New Roman" panose="02020603050405020304" pitchFamily="18" charset="0"/>
              </a:rPr>
              <a:t> </a:t>
            </a:r>
            <a:r>
              <a:rPr lang="en-US" sz="2800" dirty="0" err="1">
                <a:solidFill>
                  <a:srgbClr val="333333"/>
                </a:solidFill>
                <a:latin typeface="Arial" panose="020B0604020202020204" pitchFamily="34" charset="0"/>
                <a:ea typeface="Times New Roman" panose="02020603050405020304" pitchFamily="18" charset="0"/>
              </a:rPr>
              <a:t>là</a:t>
            </a:r>
            <a:r>
              <a:rPr lang="en-US" sz="2800" dirty="0">
                <a:solidFill>
                  <a:srgbClr val="333333"/>
                </a:solidFill>
                <a:latin typeface="Arial" panose="020B0604020202020204" pitchFamily="34" charset="0"/>
                <a:ea typeface="Times New Roman" panose="02020603050405020304" pitchFamily="18" charset="0"/>
              </a:rPr>
              <a:t> </a:t>
            </a:r>
            <a:r>
              <a:rPr lang="en-US" sz="2800" dirty="0" err="1">
                <a:solidFill>
                  <a:srgbClr val="333333"/>
                </a:solidFill>
                <a:latin typeface="Arial" panose="020B0604020202020204" pitchFamily="34" charset="0"/>
                <a:ea typeface="Times New Roman" panose="02020603050405020304" pitchFamily="18" charset="0"/>
              </a:rPr>
              <a:t>một</a:t>
            </a:r>
            <a:r>
              <a:rPr lang="en-US" sz="2800" dirty="0">
                <a:solidFill>
                  <a:srgbClr val="333333"/>
                </a:solidFill>
                <a:latin typeface="Arial" panose="020B0604020202020204" pitchFamily="34" charset="0"/>
                <a:ea typeface="Times New Roman" panose="02020603050405020304" pitchFamily="18" charset="0"/>
              </a:rPr>
              <a:t> </a:t>
            </a:r>
            <a:r>
              <a:rPr lang="en-US" sz="2800" dirty="0" err="1">
                <a:solidFill>
                  <a:srgbClr val="333333"/>
                </a:solidFill>
                <a:latin typeface="Arial" panose="020B0604020202020204" pitchFamily="34" charset="0"/>
                <a:ea typeface="Times New Roman" panose="02020603050405020304" pitchFamily="18" charset="0"/>
              </a:rPr>
              <a:t>năm</a:t>
            </a:r>
            <a:r>
              <a:rPr lang="en-US" sz="2800" dirty="0">
                <a:solidFill>
                  <a:srgbClr val="333333"/>
                </a:solidFill>
                <a:latin typeface="Arial" panose="020B0604020202020204" pitchFamily="34" charset="0"/>
                <a:ea typeface="Times New Roman" panose="02020603050405020304" pitchFamily="18" charset="0"/>
              </a:rPr>
              <a:t> </a:t>
            </a:r>
            <a:r>
              <a:rPr lang="en-US" sz="2800" dirty="0" err="1">
                <a:solidFill>
                  <a:srgbClr val="333333"/>
                </a:solidFill>
                <a:latin typeface="Arial" panose="020B0604020202020204" pitchFamily="34" charset="0"/>
                <a:ea typeface="Times New Roman" panose="02020603050405020304" pitchFamily="18" charset="0"/>
              </a:rPr>
              <a:t>đầy</a:t>
            </a:r>
            <a:r>
              <a:rPr lang="en-US" sz="2800" dirty="0">
                <a:solidFill>
                  <a:srgbClr val="333333"/>
                </a:solidFill>
                <a:latin typeface="Arial" panose="020B0604020202020204" pitchFamily="34" charset="0"/>
                <a:ea typeface="Times New Roman" panose="02020603050405020304" pitchFamily="18" charset="0"/>
              </a:rPr>
              <a:t> </a:t>
            </a:r>
            <a:r>
              <a:rPr lang="en-US" sz="2800" dirty="0" err="1">
                <a:solidFill>
                  <a:srgbClr val="333333"/>
                </a:solidFill>
                <a:latin typeface="Arial" panose="020B0604020202020204" pitchFamily="34" charset="0"/>
                <a:ea typeface="Times New Roman" panose="02020603050405020304" pitchFamily="18" charset="0"/>
              </a:rPr>
              <a:t>thách</a:t>
            </a:r>
            <a:r>
              <a:rPr lang="en-US" sz="2800" dirty="0">
                <a:solidFill>
                  <a:srgbClr val="333333"/>
                </a:solidFill>
                <a:latin typeface="Arial" panose="020B0604020202020204" pitchFamily="34" charset="0"/>
                <a:ea typeface="Times New Roman" panose="02020603050405020304" pitchFamily="18" charset="0"/>
              </a:rPr>
              <a:t> </a:t>
            </a:r>
            <a:r>
              <a:rPr lang="en-US" sz="2800" dirty="0" err="1">
                <a:solidFill>
                  <a:srgbClr val="333333"/>
                </a:solidFill>
                <a:latin typeface="Arial" panose="020B0604020202020204" pitchFamily="34" charset="0"/>
                <a:ea typeface="Times New Roman" panose="02020603050405020304" pitchFamily="18" charset="0"/>
              </a:rPr>
              <a:t>thức</a:t>
            </a:r>
            <a:r>
              <a:rPr lang="en-US" sz="2800" dirty="0">
                <a:solidFill>
                  <a:srgbClr val="333333"/>
                </a:solidFill>
                <a:latin typeface="Arial" panose="020B0604020202020204" pitchFamily="34" charset="0"/>
                <a:ea typeface="Times New Roman" panose="02020603050405020304" pitchFamily="18" charset="0"/>
              </a:rPr>
              <a:t>:</a:t>
            </a:r>
          </a:p>
          <a:p>
            <a:pPr marL="914400" indent="-396875" algn="just">
              <a:lnSpc>
                <a:spcPts val="3500"/>
              </a:lnSpc>
              <a:spcBef>
                <a:spcPts val="1200"/>
              </a:spcBef>
              <a:spcAft>
                <a:spcPts val="600"/>
              </a:spcAft>
              <a:buFont typeface="Wingdings" panose="05000000000000000000" pitchFamily="2" charset="2"/>
              <a:buChar char="Ø"/>
            </a:pPr>
            <a:r>
              <a:rPr lang="en-US" sz="2800" dirty="0" err="1">
                <a:solidFill>
                  <a:srgbClr val="333333"/>
                </a:solidFill>
                <a:latin typeface="Arial" panose="020B0604020202020204" pitchFamily="34" charset="0"/>
                <a:ea typeface="Times New Roman" panose="02020603050405020304" pitchFamily="18" charset="0"/>
              </a:rPr>
              <a:t>Thị</a:t>
            </a:r>
            <a:r>
              <a:rPr lang="en-US" sz="2800" dirty="0">
                <a:solidFill>
                  <a:srgbClr val="333333"/>
                </a:solidFill>
                <a:latin typeface="Arial" panose="020B0604020202020204" pitchFamily="34" charset="0"/>
                <a:ea typeface="Times New Roman" panose="02020603050405020304" pitchFamily="18" charset="0"/>
              </a:rPr>
              <a:t> </a:t>
            </a:r>
            <a:r>
              <a:rPr lang="en-US" sz="2800" dirty="0" err="1">
                <a:solidFill>
                  <a:srgbClr val="333333"/>
                </a:solidFill>
                <a:latin typeface="Arial" panose="020B0604020202020204" pitchFamily="34" charset="0"/>
                <a:ea typeface="Times New Roman" panose="02020603050405020304" pitchFamily="18" charset="0"/>
              </a:rPr>
              <a:t>trường</a:t>
            </a:r>
            <a:r>
              <a:rPr lang="en-US" sz="2800" dirty="0">
                <a:solidFill>
                  <a:srgbClr val="333333"/>
                </a:solidFill>
                <a:latin typeface="Arial" panose="020B0604020202020204" pitchFamily="34" charset="0"/>
                <a:ea typeface="Times New Roman" panose="02020603050405020304" pitchFamily="18" charset="0"/>
              </a:rPr>
              <a:t> </a:t>
            </a:r>
            <a:r>
              <a:rPr lang="en-US" sz="2800" dirty="0" err="1">
                <a:solidFill>
                  <a:srgbClr val="333333"/>
                </a:solidFill>
                <a:latin typeface="Arial" panose="020B0604020202020204" pitchFamily="34" charset="0"/>
                <a:ea typeface="Times New Roman" panose="02020603050405020304" pitchFamily="18" charset="0"/>
              </a:rPr>
              <a:t>tiêu</a:t>
            </a:r>
            <a:r>
              <a:rPr lang="en-US" sz="2800" dirty="0">
                <a:solidFill>
                  <a:srgbClr val="333333"/>
                </a:solidFill>
                <a:latin typeface="Arial" panose="020B0604020202020204" pitchFamily="34" charset="0"/>
                <a:ea typeface="Times New Roman" panose="02020603050405020304" pitchFamily="18" charset="0"/>
              </a:rPr>
              <a:t> </a:t>
            </a:r>
            <a:r>
              <a:rPr lang="en-US" sz="2800" dirty="0" err="1">
                <a:solidFill>
                  <a:srgbClr val="333333"/>
                </a:solidFill>
                <a:latin typeface="Arial" panose="020B0604020202020204" pitchFamily="34" charset="0"/>
                <a:ea typeface="Times New Roman" panose="02020603050405020304" pitchFamily="18" charset="0"/>
              </a:rPr>
              <a:t>thụ</a:t>
            </a:r>
            <a:r>
              <a:rPr lang="en-US" sz="2800" dirty="0">
                <a:solidFill>
                  <a:srgbClr val="333333"/>
                </a:solidFill>
                <a:latin typeface="Arial" panose="020B0604020202020204" pitchFamily="34" charset="0"/>
                <a:ea typeface="Times New Roman" panose="02020603050405020304" pitchFamily="18" charset="0"/>
              </a:rPr>
              <a:t> </a:t>
            </a:r>
            <a:r>
              <a:rPr lang="en-US" sz="2800" dirty="0" err="1">
                <a:solidFill>
                  <a:srgbClr val="333333"/>
                </a:solidFill>
                <a:latin typeface="Arial" panose="020B0604020202020204" pitchFamily="34" charset="0"/>
                <a:ea typeface="Times New Roman" panose="02020603050405020304" pitchFamily="18" charset="0"/>
              </a:rPr>
              <a:t>nội</a:t>
            </a:r>
            <a:r>
              <a:rPr lang="en-US" sz="2800" dirty="0">
                <a:solidFill>
                  <a:srgbClr val="333333"/>
                </a:solidFill>
                <a:latin typeface="Arial" panose="020B0604020202020204" pitchFamily="34" charset="0"/>
                <a:ea typeface="Times New Roman" panose="02020603050405020304" pitchFamily="18" charset="0"/>
              </a:rPr>
              <a:t> </a:t>
            </a:r>
            <a:r>
              <a:rPr lang="en-US" sz="2800" dirty="0" err="1">
                <a:solidFill>
                  <a:srgbClr val="333333"/>
                </a:solidFill>
                <a:latin typeface="Arial" panose="020B0604020202020204" pitchFamily="34" charset="0"/>
                <a:ea typeface="Times New Roman" panose="02020603050405020304" pitchFamily="18" charset="0"/>
              </a:rPr>
              <a:t>địa</a:t>
            </a:r>
            <a:r>
              <a:rPr lang="en-US" sz="2800" dirty="0">
                <a:solidFill>
                  <a:srgbClr val="333333"/>
                </a:solidFill>
                <a:latin typeface="Arial" panose="020B0604020202020204" pitchFamily="34" charset="0"/>
                <a:ea typeface="Times New Roman" panose="02020603050405020304" pitchFamily="18" charset="0"/>
              </a:rPr>
              <a:t> </a:t>
            </a:r>
            <a:r>
              <a:rPr lang="en-US" sz="2800" dirty="0" err="1">
                <a:solidFill>
                  <a:srgbClr val="333333"/>
                </a:solidFill>
                <a:latin typeface="Arial" panose="020B0604020202020204" pitchFamily="34" charset="0"/>
                <a:ea typeface="Times New Roman" panose="02020603050405020304" pitchFamily="18" charset="0"/>
              </a:rPr>
              <a:t>giảm</a:t>
            </a:r>
            <a:r>
              <a:rPr lang="en-US" sz="2800" dirty="0">
                <a:solidFill>
                  <a:srgbClr val="333333"/>
                </a:solidFill>
                <a:latin typeface="Arial" panose="020B0604020202020204" pitchFamily="34" charset="0"/>
                <a:ea typeface="Times New Roman" panose="02020603050405020304" pitchFamily="18" charset="0"/>
              </a:rPr>
              <a:t> </a:t>
            </a:r>
            <a:r>
              <a:rPr lang="en-US" sz="2800" dirty="0" err="1">
                <a:solidFill>
                  <a:srgbClr val="333333"/>
                </a:solidFill>
                <a:latin typeface="Arial" panose="020B0604020202020204" pitchFamily="34" charset="0"/>
                <a:ea typeface="Times New Roman" panose="02020603050405020304" pitchFamily="18" charset="0"/>
              </a:rPr>
              <a:t>sút</a:t>
            </a:r>
            <a:r>
              <a:rPr lang="en-US" sz="2800" dirty="0">
                <a:solidFill>
                  <a:srgbClr val="333333"/>
                </a:solidFill>
                <a:latin typeface="Arial" panose="020B0604020202020204" pitchFamily="34" charset="0"/>
                <a:ea typeface="Times New Roman" panose="02020603050405020304" pitchFamily="18" charset="0"/>
              </a:rPr>
              <a:t>, </a:t>
            </a:r>
          </a:p>
          <a:p>
            <a:pPr marL="914400" indent="-396875" algn="just">
              <a:lnSpc>
                <a:spcPts val="3500"/>
              </a:lnSpc>
              <a:spcBef>
                <a:spcPts val="1200"/>
              </a:spcBef>
              <a:spcAft>
                <a:spcPts val="600"/>
              </a:spcAft>
              <a:buFont typeface="Wingdings" panose="05000000000000000000" pitchFamily="2" charset="2"/>
              <a:buChar char="Ø"/>
            </a:pPr>
            <a:r>
              <a:rPr lang="en-US" sz="2800" dirty="0" err="1">
                <a:solidFill>
                  <a:srgbClr val="333333"/>
                </a:solidFill>
                <a:latin typeface="Arial" panose="020B0604020202020204" pitchFamily="34" charset="0"/>
                <a:ea typeface="Times New Roman" panose="02020603050405020304" pitchFamily="18" charset="0"/>
              </a:rPr>
              <a:t>Giá</a:t>
            </a:r>
            <a:r>
              <a:rPr lang="en-US" sz="2800" dirty="0">
                <a:solidFill>
                  <a:srgbClr val="333333"/>
                </a:solidFill>
                <a:latin typeface="Arial" panose="020B0604020202020204" pitchFamily="34" charset="0"/>
                <a:ea typeface="Times New Roman" panose="02020603050405020304" pitchFamily="18" charset="0"/>
              </a:rPr>
              <a:t> </a:t>
            </a:r>
            <a:r>
              <a:rPr lang="en-US" sz="2800" dirty="0" err="1">
                <a:solidFill>
                  <a:srgbClr val="333333"/>
                </a:solidFill>
                <a:latin typeface="Arial" panose="020B0604020202020204" pitchFamily="34" charset="0"/>
                <a:ea typeface="Times New Roman" panose="02020603050405020304" pitchFamily="18" charset="0"/>
              </a:rPr>
              <a:t>cả</a:t>
            </a:r>
            <a:r>
              <a:rPr lang="en-US" sz="2800" dirty="0">
                <a:solidFill>
                  <a:srgbClr val="333333"/>
                </a:solidFill>
                <a:latin typeface="Arial" panose="020B0604020202020204" pitchFamily="34" charset="0"/>
                <a:ea typeface="Times New Roman" panose="02020603050405020304" pitchFamily="18" charset="0"/>
              </a:rPr>
              <a:t> </a:t>
            </a:r>
            <a:r>
              <a:rPr lang="en-US" sz="2800" dirty="0" err="1">
                <a:solidFill>
                  <a:srgbClr val="333333"/>
                </a:solidFill>
                <a:latin typeface="Arial" panose="020B0604020202020204" pitchFamily="34" charset="0"/>
                <a:ea typeface="Times New Roman" panose="02020603050405020304" pitchFamily="18" charset="0"/>
              </a:rPr>
              <a:t>nguyên</a:t>
            </a:r>
            <a:r>
              <a:rPr lang="en-US" sz="2800" dirty="0">
                <a:solidFill>
                  <a:srgbClr val="333333"/>
                </a:solidFill>
                <a:latin typeface="Arial" panose="020B0604020202020204" pitchFamily="34" charset="0"/>
                <a:ea typeface="Times New Roman" panose="02020603050405020304" pitchFamily="18" charset="0"/>
              </a:rPr>
              <a:t> </a:t>
            </a:r>
            <a:r>
              <a:rPr lang="en-US" sz="2800" dirty="0" err="1">
                <a:solidFill>
                  <a:srgbClr val="333333"/>
                </a:solidFill>
                <a:latin typeface="Arial" panose="020B0604020202020204" pitchFamily="34" charset="0"/>
                <a:ea typeface="Times New Roman" panose="02020603050405020304" pitchFamily="18" charset="0"/>
              </a:rPr>
              <a:t>liệu</a:t>
            </a:r>
            <a:r>
              <a:rPr lang="en-US" sz="2800" dirty="0">
                <a:solidFill>
                  <a:srgbClr val="333333"/>
                </a:solidFill>
                <a:latin typeface="Arial" panose="020B0604020202020204" pitchFamily="34" charset="0"/>
                <a:ea typeface="Times New Roman" panose="02020603050405020304" pitchFamily="18" charset="0"/>
              </a:rPr>
              <a:t> </a:t>
            </a:r>
            <a:r>
              <a:rPr lang="en-US" sz="2800" dirty="0" err="1">
                <a:solidFill>
                  <a:srgbClr val="333333"/>
                </a:solidFill>
                <a:latin typeface="Arial" panose="020B0604020202020204" pitchFamily="34" charset="0"/>
                <a:ea typeface="Times New Roman" panose="02020603050405020304" pitchFamily="18" charset="0"/>
              </a:rPr>
              <a:t>sản</a:t>
            </a:r>
            <a:r>
              <a:rPr lang="en-US" sz="2800" dirty="0">
                <a:solidFill>
                  <a:srgbClr val="333333"/>
                </a:solidFill>
                <a:latin typeface="Arial" panose="020B0604020202020204" pitchFamily="34" charset="0"/>
                <a:ea typeface="Times New Roman" panose="02020603050405020304" pitchFamily="18" charset="0"/>
              </a:rPr>
              <a:t> </a:t>
            </a:r>
            <a:r>
              <a:rPr lang="en-US" sz="2800" dirty="0" err="1">
                <a:solidFill>
                  <a:srgbClr val="333333"/>
                </a:solidFill>
                <a:latin typeface="Arial" panose="020B0604020202020204" pitchFamily="34" charset="0"/>
                <a:ea typeface="Times New Roman" panose="02020603050405020304" pitchFamily="18" charset="0"/>
              </a:rPr>
              <a:t>xuất</a:t>
            </a:r>
            <a:r>
              <a:rPr lang="en-US" sz="2800" dirty="0">
                <a:solidFill>
                  <a:srgbClr val="333333"/>
                </a:solidFill>
                <a:latin typeface="Arial" panose="020B0604020202020204" pitchFamily="34" charset="0"/>
                <a:ea typeface="Times New Roman" panose="02020603050405020304" pitchFamily="18" charset="0"/>
              </a:rPr>
              <a:t> </a:t>
            </a:r>
            <a:r>
              <a:rPr lang="en-US" sz="2800" dirty="0" err="1">
                <a:solidFill>
                  <a:srgbClr val="333333"/>
                </a:solidFill>
                <a:latin typeface="Arial" panose="020B0604020202020204" pitchFamily="34" charset="0"/>
                <a:ea typeface="Times New Roman" panose="02020603050405020304" pitchFamily="18" charset="0"/>
              </a:rPr>
              <a:t>thép</a:t>
            </a:r>
            <a:r>
              <a:rPr lang="en-US" sz="2800" dirty="0">
                <a:solidFill>
                  <a:srgbClr val="333333"/>
                </a:solidFill>
                <a:latin typeface="Arial" panose="020B0604020202020204" pitchFamily="34" charset="0"/>
                <a:ea typeface="Times New Roman" panose="02020603050405020304" pitchFamily="18" charset="0"/>
              </a:rPr>
              <a:t> </a:t>
            </a:r>
            <a:r>
              <a:rPr lang="en-US" sz="2800" dirty="0" err="1">
                <a:solidFill>
                  <a:srgbClr val="333333"/>
                </a:solidFill>
                <a:latin typeface="Arial" panose="020B0604020202020204" pitchFamily="34" charset="0"/>
                <a:ea typeface="Times New Roman" panose="02020603050405020304" pitchFamily="18" charset="0"/>
              </a:rPr>
              <a:t>diễn</a:t>
            </a:r>
            <a:r>
              <a:rPr lang="en-US" sz="2800" dirty="0">
                <a:solidFill>
                  <a:srgbClr val="333333"/>
                </a:solidFill>
                <a:latin typeface="Arial" panose="020B0604020202020204" pitchFamily="34" charset="0"/>
                <a:ea typeface="Times New Roman" panose="02020603050405020304" pitchFamily="18" charset="0"/>
              </a:rPr>
              <a:t> </a:t>
            </a:r>
            <a:r>
              <a:rPr lang="en-US" sz="2800" dirty="0" err="1">
                <a:solidFill>
                  <a:srgbClr val="333333"/>
                </a:solidFill>
                <a:latin typeface="Arial" panose="020B0604020202020204" pitchFamily="34" charset="0"/>
                <a:ea typeface="Times New Roman" panose="02020603050405020304" pitchFamily="18" charset="0"/>
              </a:rPr>
              <a:t>biến</a:t>
            </a:r>
            <a:r>
              <a:rPr lang="en-US" sz="2800" dirty="0">
                <a:solidFill>
                  <a:srgbClr val="333333"/>
                </a:solidFill>
                <a:latin typeface="Arial" panose="020B0604020202020204" pitchFamily="34" charset="0"/>
                <a:ea typeface="Times New Roman" panose="02020603050405020304" pitchFamily="18" charset="0"/>
              </a:rPr>
              <a:t> </a:t>
            </a:r>
            <a:r>
              <a:rPr lang="en-US" sz="2800" dirty="0" err="1">
                <a:solidFill>
                  <a:srgbClr val="333333"/>
                </a:solidFill>
                <a:latin typeface="Arial" panose="020B0604020202020204" pitchFamily="34" charset="0"/>
                <a:ea typeface="Times New Roman" panose="02020603050405020304" pitchFamily="18" charset="0"/>
              </a:rPr>
              <a:t>phức</a:t>
            </a:r>
            <a:r>
              <a:rPr lang="en-US" sz="2800" dirty="0">
                <a:solidFill>
                  <a:srgbClr val="333333"/>
                </a:solidFill>
                <a:latin typeface="Arial" panose="020B0604020202020204" pitchFamily="34" charset="0"/>
                <a:ea typeface="Times New Roman" panose="02020603050405020304" pitchFamily="18" charset="0"/>
              </a:rPr>
              <a:t> </a:t>
            </a:r>
            <a:r>
              <a:rPr lang="en-US" sz="2800" dirty="0" err="1">
                <a:solidFill>
                  <a:srgbClr val="333333"/>
                </a:solidFill>
                <a:latin typeface="Arial" panose="020B0604020202020204" pitchFamily="34" charset="0"/>
                <a:ea typeface="Times New Roman" panose="02020603050405020304" pitchFamily="18" charset="0"/>
              </a:rPr>
              <a:t>tạp</a:t>
            </a:r>
            <a:r>
              <a:rPr lang="en-US" sz="2800" dirty="0">
                <a:solidFill>
                  <a:srgbClr val="333333"/>
                </a:solidFill>
                <a:latin typeface="Arial" panose="020B0604020202020204" pitchFamily="34" charset="0"/>
                <a:ea typeface="Times New Roman" panose="02020603050405020304" pitchFamily="18" charset="0"/>
              </a:rPr>
              <a:t>, </a:t>
            </a:r>
          </a:p>
          <a:p>
            <a:pPr marL="914400" indent="-396875" algn="just">
              <a:lnSpc>
                <a:spcPts val="3500"/>
              </a:lnSpc>
              <a:spcBef>
                <a:spcPts val="1200"/>
              </a:spcBef>
              <a:spcAft>
                <a:spcPts val="600"/>
              </a:spcAft>
              <a:buFont typeface="Wingdings" panose="05000000000000000000" pitchFamily="2" charset="2"/>
              <a:buChar char="Ø"/>
            </a:pPr>
            <a:r>
              <a:rPr lang="en-US" sz="2800" dirty="0" err="1">
                <a:solidFill>
                  <a:srgbClr val="333333"/>
                </a:solidFill>
                <a:latin typeface="Arial" panose="020B0604020202020204" pitchFamily="34" charset="0"/>
                <a:ea typeface="Times New Roman" panose="02020603050405020304" pitchFamily="18" charset="0"/>
              </a:rPr>
              <a:t>Nhiều</a:t>
            </a:r>
            <a:r>
              <a:rPr lang="en-US" sz="2800" dirty="0">
                <a:solidFill>
                  <a:srgbClr val="333333"/>
                </a:solidFill>
                <a:latin typeface="Arial" panose="020B0604020202020204" pitchFamily="34" charset="0"/>
                <a:ea typeface="Times New Roman" panose="02020603050405020304" pitchFamily="18" charset="0"/>
              </a:rPr>
              <a:t> </a:t>
            </a:r>
            <a:r>
              <a:rPr lang="en-US" sz="2800" dirty="0" err="1">
                <a:solidFill>
                  <a:srgbClr val="333333"/>
                </a:solidFill>
                <a:latin typeface="Arial" panose="020B0604020202020204" pitchFamily="34" charset="0"/>
                <a:ea typeface="Times New Roman" panose="02020603050405020304" pitchFamily="18" charset="0"/>
              </a:rPr>
              <a:t>doanh</a:t>
            </a:r>
            <a:r>
              <a:rPr lang="en-US" sz="2800" dirty="0">
                <a:solidFill>
                  <a:srgbClr val="333333"/>
                </a:solidFill>
                <a:latin typeface="Arial" panose="020B0604020202020204" pitchFamily="34" charset="0"/>
                <a:ea typeface="Times New Roman" panose="02020603050405020304" pitchFamily="18" charset="0"/>
              </a:rPr>
              <a:t> </a:t>
            </a:r>
            <a:r>
              <a:rPr lang="en-US" sz="2800" dirty="0" err="1">
                <a:solidFill>
                  <a:srgbClr val="333333"/>
                </a:solidFill>
                <a:latin typeface="Arial" panose="020B0604020202020204" pitchFamily="34" charset="0"/>
                <a:ea typeface="Times New Roman" panose="02020603050405020304" pitchFamily="18" charset="0"/>
              </a:rPr>
              <a:t>nghiệp</a:t>
            </a:r>
            <a:r>
              <a:rPr lang="en-US" sz="2800" dirty="0">
                <a:solidFill>
                  <a:srgbClr val="333333"/>
                </a:solidFill>
                <a:latin typeface="Arial" panose="020B0604020202020204" pitchFamily="34" charset="0"/>
                <a:ea typeface="Times New Roman" panose="02020603050405020304" pitchFamily="18" charset="0"/>
              </a:rPr>
              <a:t> </a:t>
            </a:r>
            <a:r>
              <a:rPr lang="en-US" sz="2800" dirty="0" err="1">
                <a:solidFill>
                  <a:srgbClr val="333333"/>
                </a:solidFill>
                <a:latin typeface="Arial" panose="020B0604020202020204" pitchFamily="34" charset="0"/>
                <a:ea typeface="Times New Roman" panose="02020603050405020304" pitchFamily="18" charset="0"/>
              </a:rPr>
              <a:t>thép</a:t>
            </a:r>
            <a:r>
              <a:rPr lang="en-US" sz="2800" dirty="0">
                <a:solidFill>
                  <a:srgbClr val="333333"/>
                </a:solidFill>
                <a:latin typeface="Arial" panose="020B0604020202020204" pitchFamily="34" charset="0"/>
                <a:ea typeface="Times New Roman" panose="02020603050405020304" pitchFamily="18" charset="0"/>
              </a:rPr>
              <a:t> </a:t>
            </a:r>
            <a:r>
              <a:rPr lang="en-US" sz="2800" dirty="0" err="1">
                <a:solidFill>
                  <a:srgbClr val="333333"/>
                </a:solidFill>
                <a:latin typeface="Arial" panose="020B0604020202020204" pitchFamily="34" charset="0"/>
                <a:ea typeface="Times New Roman" panose="02020603050405020304" pitchFamily="18" charset="0"/>
              </a:rPr>
              <a:t>rơi</a:t>
            </a:r>
            <a:r>
              <a:rPr lang="en-US" sz="2800" dirty="0">
                <a:solidFill>
                  <a:srgbClr val="333333"/>
                </a:solidFill>
                <a:latin typeface="Arial" panose="020B0604020202020204" pitchFamily="34" charset="0"/>
                <a:ea typeface="Times New Roman" panose="02020603050405020304" pitchFamily="18" charset="0"/>
              </a:rPr>
              <a:t> </a:t>
            </a:r>
            <a:r>
              <a:rPr lang="en-US" sz="2800" dirty="0" err="1">
                <a:solidFill>
                  <a:srgbClr val="333333"/>
                </a:solidFill>
                <a:latin typeface="Arial" panose="020B0604020202020204" pitchFamily="34" charset="0"/>
                <a:ea typeface="Times New Roman" panose="02020603050405020304" pitchFamily="18" charset="0"/>
              </a:rPr>
              <a:t>vào</a:t>
            </a:r>
            <a:r>
              <a:rPr lang="en-US" sz="2800" dirty="0">
                <a:solidFill>
                  <a:srgbClr val="333333"/>
                </a:solidFill>
                <a:latin typeface="Arial" panose="020B0604020202020204" pitchFamily="34" charset="0"/>
                <a:ea typeface="Times New Roman" panose="02020603050405020304" pitchFamily="18" charset="0"/>
              </a:rPr>
              <a:t> </a:t>
            </a:r>
            <a:r>
              <a:rPr lang="en-US" sz="2800" dirty="0" err="1">
                <a:solidFill>
                  <a:srgbClr val="333333"/>
                </a:solidFill>
                <a:latin typeface="Arial" panose="020B0604020202020204" pitchFamily="34" charset="0"/>
                <a:ea typeface="Times New Roman" panose="02020603050405020304" pitchFamily="18" charset="0"/>
              </a:rPr>
              <a:t>tình</a:t>
            </a:r>
            <a:r>
              <a:rPr lang="en-US" sz="2800" dirty="0">
                <a:solidFill>
                  <a:srgbClr val="333333"/>
                </a:solidFill>
                <a:latin typeface="Arial" panose="020B0604020202020204" pitchFamily="34" charset="0"/>
                <a:ea typeface="Times New Roman" panose="02020603050405020304" pitchFamily="18" charset="0"/>
              </a:rPr>
              <a:t> </a:t>
            </a:r>
            <a:r>
              <a:rPr lang="en-US" sz="2800" dirty="0" err="1">
                <a:solidFill>
                  <a:srgbClr val="333333"/>
                </a:solidFill>
                <a:latin typeface="Arial" panose="020B0604020202020204" pitchFamily="34" charset="0"/>
                <a:ea typeface="Times New Roman" panose="02020603050405020304" pitchFamily="18" charset="0"/>
              </a:rPr>
              <a:t>trạng</a:t>
            </a:r>
            <a:r>
              <a:rPr lang="en-US" sz="2800" dirty="0">
                <a:solidFill>
                  <a:srgbClr val="333333"/>
                </a:solidFill>
                <a:latin typeface="Arial" panose="020B0604020202020204" pitchFamily="34" charset="0"/>
                <a:ea typeface="Times New Roman" panose="02020603050405020304" pitchFamily="18" charset="0"/>
              </a:rPr>
              <a:t> </a:t>
            </a:r>
            <a:r>
              <a:rPr lang="en-US" sz="2800" dirty="0" err="1">
                <a:solidFill>
                  <a:srgbClr val="333333"/>
                </a:solidFill>
                <a:latin typeface="Arial" panose="020B0604020202020204" pitchFamily="34" charset="0"/>
                <a:ea typeface="Times New Roman" panose="02020603050405020304" pitchFamily="18" charset="0"/>
              </a:rPr>
              <a:t>khó</a:t>
            </a:r>
            <a:r>
              <a:rPr lang="en-US" sz="2800" dirty="0">
                <a:solidFill>
                  <a:srgbClr val="333333"/>
                </a:solidFill>
                <a:latin typeface="Arial" panose="020B0604020202020204" pitchFamily="34" charset="0"/>
                <a:ea typeface="Times New Roman" panose="02020603050405020304" pitchFamily="18" charset="0"/>
              </a:rPr>
              <a:t> </a:t>
            </a:r>
            <a:r>
              <a:rPr lang="en-US" sz="2800" dirty="0" err="1">
                <a:solidFill>
                  <a:srgbClr val="333333"/>
                </a:solidFill>
                <a:latin typeface="Arial" panose="020B0604020202020204" pitchFamily="34" charset="0"/>
                <a:ea typeface="Times New Roman" panose="02020603050405020304" pitchFamily="18" charset="0"/>
              </a:rPr>
              <a:t>khăn</a:t>
            </a:r>
            <a:r>
              <a:rPr lang="en-US" sz="2800" dirty="0">
                <a:solidFill>
                  <a:srgbClr val="333333"/>
                </a:solidFill>
                <a:latin typeface="Arial" panose="020B0604020202020204" pitchFamily="34" charset="0"/>
                <a:ea typeface="Times New Roman" panose="02020603050405020304" pitchFamily="18" charset="0"/>
              </a:rPr>
              <a:t>, </a:t>
            </a:r>
            <a:r>
              <a:rPr lang="en-US" sz="2800" dirty="0" err="1">
                <a:solidFill>
                  <a:srgbClr val="333333"/>
                </a:solidFill>
                <a:latin typeface="Arial" panose="020B0604020202020204" pitchFamily="34" charset="0"/>
                <a:ea typeface="Times New Roman" panose="02020603050405020304" pitchFamily="18" charset="0"/>
              </a:rPr>
              <a:t>thua</a:t>
            </a:r>
            <a:r>
              <a:rPr lang="en-US" sz="2800" dirty="0">
                <a:solidFill>
                  <a:srgbClr val="333333"/>
                </a:solidFill>
                <a:latin typeface="Arial" panose="020B0604020202020204" pitchFamily="34" charset="0"/>
                <a:ea typeface="Times New Roman" panose="02020603050405020304" pitchFamily="18" charset="0"/>
              </a:rPr>
              <a:t> </a:t>
            </a:r>
            <a:r>
              <a:rPr lang="en-US" sz="2800" dirty="0" err="1">
                <a:solidFill>
                  <a:srgbClr val="333333"/>
                </a:solidFill>
                <a:latin typeface="Arial" panose="020B0604020202020204" pitchFamily="34" charset="0"/>
                <a:ea typeface="Times New Roman" panose="02020603050405020304" pitchFamily="18" charset="0"/>
              </a:rPr>
              <a:t>lỗ</a:t>
            </a:r>
            <a:r>
              <a:rPr lang="en-US" sz="2800" dirty="0">
                <a:solidFill>
                  <a:srgbClr val="333333"/>
                </a:solidFill>
                <a:latin typeface="Arial" panose="020B0604020202020204" pitchFamily="34" charset="0"/>
                <a:ea typeface="Times New Roman" panose="02020603050405020304" pitchFamily="18" charset="0"/>
              </a:rPr>
              <a:t>.</a:t>
            </a:r>
            <a:endParaRPr lang="en-US" sz="2800" dirty="0">
              <a:solidFill>
                <a:srgbClr val="000000"/>
              </a:solidFill>
              <a:latin typeface="Arial" panose="020B0604020202020204" pitchFamily="34" charset="0"/>
              <a:ea typeface="Calibri" panose="020F0502020204030204" pitchFamily="34" charset="0"/>
            </a:endParaRPr>
          </a:p>
        </p:txBody>
      </p:sp>
    </p:spTree>
    <p:extLst>
      <p:ext uri="{BB962C8B-B14F-4D97-AF65-F5344CB8AC3E}">
        <p14:creationId xmlns:p14="http://schemas.microsoft.com/office/powerpoint/2010/main" val="221298731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51E64027-F146-4722-AFED-2ECD87BB1F21}"/>
              </a:ext>
            </a:extLst>
          </p:cNvPr>
          <p:cNvGrpSpPr/>
          <p:nvPr/>
        </p:nvGrpSpPr>
        <p:grpSpPr>
          <a:xfrm>
            <a:off x="4069516" y="1415098"/>
            <a:ext cx="8023332" cy="5442902"/>
            <a:chOff x="0" y="0"/>
            <a:chExt cx="11744960" cy="6258559"/>
          </a:xfrm>
        </p:grpSpPr>
        <p:pic>
          <p:nvPicPr>
            <p:cNvPr id="3" name="Picture 2" descr="http://vsa.com.vn/wp-content/uploads/2023/01/NVL.png">
              <a:extLst>
                <a:ext uri="{FF2B5EF4-FFF2-40B4-BE49-F238E27FC236}">
                  <a16:creationId xmlns:a16="http://schemas.microsoft.com/office/drawing/2014/main" id="{BFB642F0-B4BA-46BA-A9D1-727F04AD8B67}"/>
                </a:ext>
              </a:extLst>
            </p:cNvPr>
            <p:cNvPicPr/>
            <p:nvPr/>
          </p:nvPicPr>
          <p:blipFill rotWithShape="1">
            <a:blip r:embed="rId2">
              <a:extLst>
                <a:ext uri="{28A0092B-C50C-407E-A947-70E740481C1C}">
                  <a14:useLocalDpi xmlns:a14="http://schemas.microsoft.com/office/drawing/2010/main" val="0"/>
                </a:ext>
              </a:extLst>
            </a:blip>
            <a:srcRect t="8741"/>
            <a:stretch/>
          </p:blipFill>
          <p:spPr bwMode="auto">
            <a:xfrm>
              <a:off x="0" y="0"/>
              <a:ext cx="11744960" cy="6258559"/>
            </a:xfrm>
            <a:prstGeom prst="rect">
              <a:avLst/>
            </a:prstGeom>
            <a:noFill/>
            <a:ln>
              <a:noFill/>
            </a:ln>
          </p:spPr>
        </p:pic>
        <p:sp>
          <p:nvSpPr>
            <p:cNvPr id="4" name="TextBox 4">
              <a:extLst>
                <a:ext uri="{FF2B5EF4-FFF2-40B4-BE49-F238E27FC236}">
                  <a16:creationId xmlns:a16="http://schemas.microsoft.com/office/drawing/2014/main" id="{AC33D924-0DF9-4094-BBB9-63CA008ED837}"/>
                </a:ext>
              </a:extLst>
            </p:cNvPr>
            <p:cNvSpPr txBox="1"/>
            <p:nvPr/>
          </p:nvSpPr>
          <p:spPr>
            <a:xfrm>
              <a:off x="653901" y="569545"/>
              <a:ext cx="6282510" cy="1014155"/>
            </a:xfrm>
            <a:prstGeom prst="rect">
              <a:avLst/>
            </a:prstGeom>
            <a:noFill/>
          </p:spPr>
          <p:txBody>
            <a:bodyPr wrap="square" rtlCol="0">
              <a:noAutofit/>
            </a:bodyPr>
            <a:lstStyle/>
            <a:p>
              <a:pPr marL="0" marR="0" algn="ctr">
                <a:spcBef>
                  <a:spcPts val="600"/>
                </a:spcBef>
                <a:spcAft>
                  <a:spcPts val="600"/>
                </a:spcAft>
              </a:pPr>
              <a:r>
                <a:rPr lang="en-US" sz="2000" b="1" kern="1200" dirty="0">
                  <a:solidFill>
                    <a:srgbClr val="000000"/>
                  </a:solidFill>
                  <a:effectLst/>
                  <a:latin typeface="Arial" panose="020B0604020202020204" pitchFamily="34" charset="0"/>
                  <a:ea typeface="Times New Roman" panose="02020603050405020304" pitchFamily="18" charset="0"/>
                </a:rPr>
                <a:t>DIỄN BIẾN GIÁ NGUYÊN LIỆU SẢN XUẤT THÉP NĂM 2022</a:t>
              </a:r>
              <a:endParaRPr lang="en-US" sz="2000" dirty="0">
                <a:effectLst/>
                <a:latin typeface="Times New Roman" panose="02020603050405020304" pitchFamily="18" charset="0"/>
                <a:ea typeface="Times New Roman" panose="02020603050405020304" pitchFamily="18" charset="0"/>
              </a:endParaRPr>
            </a:p>
            <a:p>
              <a:pPr marL="0" marR="0" algn="ctr">
                <a:spcBef>
                  <a:spcPts val="0"/>
                </a:spcBef>
                <a:spcAft>
                  <a:spcPts val="0"/>
                </a:spcAft>
              </a:pPr>
              <a:r>
                <a:rPr lang="en-US" sz="1600" i="1" kern="1200" dirty="0" err="1">
                  <a:solidFill>
                    <a:srgbClr val="000000"/>
                  </a:solidFill>
                  <a:effectLst/>
                  <a:latin typeface="Arial" panose="020B0604020202020204" pitchFamily="34" charset="0"/>
                  <a:ea typeface="Times New Roman" panose="02020603050405020304" pitchFamily="18" charset="0"/>
                </a:rPr>
                <a:t>Nguồn</a:t>
              </a:r>
              <a:r>
                <a:rPr lang="en-US" sz="1600" i="1" kern="1200" dirty="0">
                  <a:solidFill>
                    <a:srgbClr val="000000"/>
                  </a:solidFill>
                  <a:effectLst/>
                  <a:latin typeface="Arial" panose="020B0604020202020204" pitchFamily="34" charset="0"/>
                  <a:ea typeface="Times New Roman" panose="02020603050405020304" pitchFamily="18" charset="0"/>
                </a:rPr>
                <a:t>: </a:t>
              </a:r>
              <a:r>
                <a:rPr lang="en-US" sz="1600" i="1" kern="1200" dirty="0" err="1">
                  <a:solidFill>
                    <a:srgbClr val="000000"/>
                  </a:solidFill>
                  <a:effectLst/>
                  <a:latin typeface="Arial" panose="020B0604020202020204" pitchFamily="34" charset="0"/>
                  <a:ea typeface="Times New Roman" panose="02020603050405020304" pitchFamily="18" charset="0"/>
                </a:rPr>
                <a:t>Hiệp</a:t>
              </a:r>
              <a:r>
                <a:rPr lang="en-US" sz="1600" i="1" kern="1200" dirty="0">
                  <a:solidFill>
                    <a:srgbClr val="000000"/>
                  </a:solidFill>
                  <a:effectLst/>
                  <a:latin typeface="Arial" panose="020B0604020202020204" pitchFamily="34" charset="0"/>
                  <a:ea typeface="Times New Roman" panose="02020603050405020304" pitchFamily="18" charset="0"/>
                </a:rPr>
                <a:t> </a:t>
              </a:r>
              <a:r>
                <a:rPr lang="en-US" sz="1600" i="1" kern="1200" dirty="0" err="1">
                  <a:solidFill>
                    <a:srgbClr val="000000"/>
                  </a:solidFill>
                  <a:effectLst/>
                  <a:latin typeface="Arial" panose="020B0604020202020204" pitchFamily="34" charset="0"/>
                  <a:ea typeface="Times New Roman" panose="02020603050405020304" pitchFamily="18" charset="0"/>
                </a:rPr>
                <a:t>Hội</a:t>
              </a:r>
              <a:r>
                <a:rPr lang="en-US" sz="1600" i="1" kern="1200" dirty="0">
                  <a:solidFill>
                    <a:srgbClr val="000000"/>
                  </a:solidFill>
                  <a:effectLst/>
                  <a:latin typeface="Arial" panose="020B0604020202020204" pitchFamily="34" charset="0"/>
                  <a:ea typeface="Times New Roman" panose="02020603050405020304" pitchFamily="18" charset="0"/>
                </a:rPr>
                <a:t> </a:t>
              </a:r>
              <a:r>
                <a:rPr lang="en-US" sz="1600" i="1" kern="1200" dirty="0" err="1">
                  <a:solidFill>
                    <a:srgbClr val="000000"/>
                  </a:solidFill>
                  <a:effectLst/>
                  <a:latin typeface="Arial" panose="020B0604020202020204" pitchFamily="34" charset="0"/>
                  <a:ea typeface="Times New Roman" panose="02020603050405020304" pitchFamily="18" charset="0"/>
                </a:rPr>
                <a:t>Thép</a:t>
              </a:r>
              <a:r>
                <a:rPr lang="en-US" sz="1600" i="1" kern="1200" dirty="0">
                  <a:solidFill>
                    <a:srgbClr val="000000"/>
                  </a:solidFill>
                  <a:effectLst/>
                  <a:latin typeface="Arial" panose="020B0604020202020204" pitchFamily="34" charset="0"/>
                  <a:ea typeface="Times New Roman" panose="02020603050405020304" pitchFamily="18" charset="0"/>
                </a:rPr>
                <a:t> </a:t>
              </a:r>
              <a:r>
                <a:rPr lang="en-US" sz="1600" i="1" kern="1200" dirty="0" err="1">
                  <a:solidFill>
                    <a:srgbClr val="000000"/>
                  </a:solidFill>
                  <a:effectLst/>
                  <a:latin typeface="Arial" panose="020B0604020202020204" pitchFamily="34" charset="0"/>
                  <a:ea typeface="Times New Roman" panose="02020603050405020304" pitchFamily="18" charset="0"/>
                </a:rPr>
                <a:t>Việt</a:t>
              </a:r>
              <a:r>
                <a:rPr lang="en-US" sz="1600" i="1" kern="1200" dirty="0">
                  <a:solidFill>
                    <a:srgbClr val="000000"/>
                  </a:solidFill>
                  <a:effectLst/>
                  <a:latin typeface="Arial" panose="020B0604020202020204" pitchFamily="34" charset="0"/>
                  <a:ea typeface="Times New Roman" panose="02020603050405020304" pitchFamily="18" charset="0"/>
                </a:rPr>
                <a:t> Nam - VSA</a:t>
              </a:r>
              <a:endParaRPr lang="en-US" sz="1600" dirty="0">
                <a:effectLst/>
                <a:latin typeface="Times New Roman" panose="02020603050405020304" pitchFamily="18" charset="0"/>
                <a:ea typeface="Times New Roman" panose="02020603050405020304" pitchFamily="18" charset="0"/>
              </a:endParaRPr>
            </a:p>
          </p:txBody>
        </p:sp>
        <p:sp>
          <p:nvSpPr>
            <p:cNvPr id="5" name="Rectangle 4">
              <a:extLst>
                <a:ext uri="{FF2B5EF4-FFF2-40B4-BE49-F238E27FC236}">
                  <a16:creationId xmlns:a16="http://schemas.microsoft.com/office/drawing/2014/main" id="{BD4598D0-531E-4D10-8241-2D987E91B6CA}"/>
                </a:ext>
              </a:extLst>
            </p:cNvPr>
            <p:cNvSpPr/>
            <p:nvPr/>
          </p:nvSpPr>
          <p:spPr>
            <a:xfrm>
              <a:off x="973258" y="1203259"/>
              <a:ext cx="7030720" cy="3650594"/>
            </a:xfrm>
            <a:prstGeom prst="rect">
              <a:avLst/>
            </a:prstGeom>
            <a:gradFill flip="none" rotWithShape="1">
              <a:gsLst>
                <a:gs pos="0">
                  <a:schemeClr val="accent1">
                    <a:lumMod val="20000"/>
                    <a:lumOff val="80000"/>
                  </a:schemeClr>
                </a:gs>
                <a:gs pos="1000">
                  <a:schemeClr val="accent1">
                    <a:tint val="44500"/>
                    <a:satMod val="160000"/>
                    <a:alpha val="55000"/>
                  </a:schemeClr>
                </a:gs>
                <a:gs pos="100000">
                  <a:schemeClr val="accent1">
                    <a:tint val="23500"/>
                    <a:satMod val="160000"/>
                    <a:alpha val="25000"/>
                  </a:scheme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grpSp>
      <p:sp>
        <p:nvSpPr>
          <p:cNvPr id="6" name="Rectangle 5">
            <a:extLst>
              <a:ext uri="{FF2B5EF4-FFF2-40B4-BE49-F238E27FC236}">
                <a16:creationId xmlns:a16="http://schemas.microsoft.com/office/drawing/2014/main" id="{44685B3F-D70E-4638-A1EB-A41AD2BEF4B1}"/>
              </a:ext>
            </a:extLst>
          </p:cNvPr>
          <p:cNvSpPr/>
          <p:nvPr/>
        </p:nvSpPr>
        <p:spPr>
          <a:xfrm>
            <a:off x="385590" y="1536130"/>
            <a:ext cx="3460577" cy="1815882"/>
          </a:xfrm>
          <a:prstGeom prst="rect">
            <a:avLst/>
          </a:prstGeom>
        </p:spPr>
        <p:txBody>
          <a:bodyPr wrap="square">
            <a:spAutoFit/>
          </a:bodyPr>
          <a:lstStyle/>
          <a:p>
            <a:r>
              <a:rPr lang="en-US" sz="2800" dirty="0" err="1">
                <a:solidFill>
                  <a:srgbClr val="333333"/>
                </a:solidFill>
                <a:latin typeface="Arial" panose="020B0604020202020204" pitchFamily="34" charset="0"/>
                <a:ea typeface="Calibri" panose="020F0502020204030204" pitchFamily="34" charset="0"/>
              </a:rPr>
              <a:t>Từ</a:t>
            </a:r>
            <a:r>
              <a:rPr lang="en-US" sz="2800" dirty="0">
                <a:solidFill>
                  <a:srgbClr val="333333"/>
                </a:solidFill>
                <a:latin typeface="Arial" panose="020B0604020202020204" pitchFamily="34" charset="0"/>
                <a:ea typeface="Calibri" panose="020F0502020204030204" pitchFamily="34" charset="0"/>
              </a:rPr>
              <a:t> </a:t>
            </a:r>
            <a:r>
              <a:rPr lang="en-US" sz="2800" dirty="0" err="1">
                <a:solidFill>
                  <a:srgbClr val="333333"/>
                </a:solidFill>
                <a:latin typeface="Arial" panose="020B0604020202020204" pitchFamily="34" charset="0"/>
                <a:ea typeface="Calibri" panose="020F0502020204030204" pitchFamily="34" charset="0"/>
              </a:rPr>
              <a:t>Quý</a:t>
            </a:r>
            <a:r>
              <a:rPr lang="en-US" sz="2800" dirty="0">
                <a:solidFill>
                  <a:srgbClr val="333333"/>
                </a:solidFill>
                <a:latin typeface="Arial" panose="020B0604020202020204" pitchFamily="34" charset="0"/>
                <a:ea typeface="Calibri" panose="020F0502020204030204" pitchFamily="34" charset="0"/>
              </a:rPr>
              <a:t> IV/2021 </a:t>
            </a:r>
            <a:r>
              <a:rPr lang="en-US" sz="2800" dirty="0" err="1">
                <a:solidFill>
                  <a:srgbClr val="333333"/>
                </a:solidFill>
                <a:latin typeface="Arial" panose="020B0604020202020204" pitchFamily="34" charset="0"/>
                <a:ea typeface="Calibri" panose="020F0502020204030204" pitchFamily="34" charset="0"/>
              </a:rPr>
              <a:t>đến</a:t>
            </a:r>
            <a:r>
              <a:rPr lang="en-US" sz="2800" dirty="0">
                <a:solidFill>
                  <a:srgbClr val="333333"/>
                </a:solidFill>
                <a:latin typeface="Arial" panose="020B0604020202020204" pitchFamily="34" charset="0"/>
                <a:ea typeface="Calibri" panose="020F0502020204030204" pitchFamily="34" charset="0"/>
              </a:rPr>
              <a:t> </a:t>
            </a:r>
            <a:r>
              <a:rPr lang="en-US" sz="2800" dirty="0" err="1">
                <a:solidFill>
                  <a:srgbClr val="333333"/>
                </a:solidFill>
                <a:latin typeface="Arial" panose="020B0604020202020204" pitchFamily="34" charset="0"/>
                <a:ea typeface="Calibri" panose="020F0502020204030204" pitchFamily="34" charset="0"/>
              </a:rPr>
              <a:t>Quý</a:t>
            </a:r>
            <a:r>
              <a:rPr lang="en-US" sz="2800" dirty="0">
                <a:solidFill>
                  <a:srgbClr val="333333"/>
                </a:solidFill>
                <a:latin typeface="Arial" panose="020B0604020202020204" pitchFamily="34" charset="0"/>
                <a:ea typeface="Calibri" panose="020F0502020204030204" pitchFamily="34" charset="0"/>
              </a:rPr>
              <a:t> I/2022, </a:t>
            </a:r>
            <a:r>
              <a:rPr lang="en-US" sz="2800" dirty="0" err="1">
                <a:solidFill>
                  <a:srgbClr val="333333"/>
                </a:solidFill>
                <a:latin typeface="Arial" panose="020B0604020202020204" pitchFamily="34" charset="0"/>
                <a:ea typeface="Calibri" panose="020F0502020204030204" pitchFamily="34" charset="0"/>
              </a:rPr>
              <a:t>Giá</a:t>
            </a:r>
            <a:r>
              <a:rPr lang="en-US" sz="2800" dirty="0">
                <a:solidFill>
                  <a:srgbClr val="333333"/>
                </a:solidFill>
                <a:latin typeface="Arial" panose="020B0604020202020204" pitchFamily="34" charset="0"/>
                <a:ea typeface="Calibri" panose="020F0502020204030204" pitchFamily="34" charset="0"/>
              </a:rPr>
              <a:t> </a:t>
            </a:r>
            <a:r>
              <a:rPr lang="en-US" sz="2800" dirty="0" err="1">
                <a:solidFill>
                  <a:srgbClr val="333333"/>
                </a:solidFill>
                <a:latin typeface="Arial" panose="020B0604020202020204" pitchFamily="34" charset="0"/>
                <a:ea typeface="Calibri" panose="020F0502020204030204" pitchFamily="34" charset="0"/>
              </a:rPr>
              <a:t>nguyên</a:t>
            </a:r>
            <a:r>
              <a:rPr lang="en-US" sz="2800" dirty="0">
                <a:solidFill>
                  <a:srgbClr val="333333"/>
                </a:solidFill>
                <a:latin typeface="Arial" panose="020B0604020202020204" pitchFamily="34" charset="0"/>
                <a:ea typeface="Calibri" panose="020F0502020204030204" pitchFamily="34" charset="0"/>
              </a:rPr>
              <a:t> </a:t>
            </a:r>
            <a:r>
              <a:rPr lang="en-US" sz="2800" dirty="0" err="1">
                <a:solidFill>
                  <a:srgbClr val="333333"/>
                </a:solidFill>
                <a:latin typeface="Arial" panose="020B0604020202020204" pitchFamily="34" charset="0"/>
                <a:ea typeface="Calibri" panose="020F0502020204030204" pitchFamily="34" charset="0"/>
              </a:rPr>
              <a:t>liệu</a:t>
            </a:r>
            <a:r>
              <a:rPr lang="en-US" sz="2800" dirty="0">
                <a:solidFill>
                  <a:srgbClr val="333333"/>
                </a:solidFill>
                <a:latin typeface="Arial" panose="020B0604020202020204" pitchFamily="34" charset="0"/>
                <a:ea typeface="Calibri" panose="020F0502020204030204" pitchFamily="34" charset="0"/>
              </a:rPr>
              <a:t> </a:t>
            </a:r>
            <a:r>
              <a:rPr lang="en-US" sz="2800" dirty="0" err="1">
                <a:solidFill>
                  <a:srgbClr val="333333"/>
                </a:solidFill>
                <a:latin typeface="Arial" panose="020B0604020202020204" pitchFamily="34" charset="0"/>
                <a:ea typeface="Calibri" panose="020F0502020204030204" pitchFamily="34" charset="0"/>
              </a:rPr>
              <a:t>thép</a:t>
            </a:r>
            <a:r>
              <a:rPr lang="en-US" sz="2800" dirty="0">
                <a:solidFill>
                  <a:srgbClr val="333333"/>
                </a:solidFill>
                <a:latin typeface="Arial" panose="020B0604020202020204" pitchFamily="34" charset="0"/>
                <a:ea typeface="Calibri" panose="020F0502020204030204" pitchFamily="34" charset="0"/>
              </a:rPr>
              <a:t> </a:t>
            </a:r>
            <a:r>
              <a:rPr lang="en-US" sz="2800" dirty="0" err="1">
                <a:solidFill>
                  <a:srgbClr val="333333"/>
                </a:solidFill>
                <a:latin typeface="Arial" panose="020B0604020202020204" pitchFamily="34" charset="0"/>
                <a:ea typeface="Calibri" panose="020F0502020204030204" pitchFamily="34" charset="0"/>
              </a:rPr>
              <a:t>đã</a:t>
            </a:r>
            <a:r>
              <a:rPr lang="en-US" sz="2800" dirty="0">
                <a:solidFill>
                  <a:srgbClr val="333333"/>
                </a:solidFill>
                <a:latin typeface="Arial" panose="020B0604020202020204" pitchFamily="34" charset="0"/>
                <a:ea typeface="Calibri" panose="020F0502020204030204" pitchFamily="34" charset="0"/>
              </a:rPr>
              <a:t> </a:t>
            </a:r>
            <a:r>
              <a:rPr lang="en-US" sz="2800" dirty="0" err="1">
                <a:solidFill>
                  <a:srgbClr val="333333"/>
                </a:solidFill>
                <a:latin typeface="Arial" panose="020B0604020202020204" pitchFamily="34" charset="0"/>
                <a:ea typeface="Calibri" panose="020F0502020204030204" pitchFamily="34" charset="0"/>
              </a:rPr>
              <a:t>tăng</a:t>
            </a:r>
            <a:r>
              <a:rPr lang="en-US" sz="2800" dirty="0">
                <a:solidFill>
                  <a:srgbClr val="333333"/>
                </a:solidFill>
                <a:latin typeface="Arial" panose="020B0604020202020204" pitchFamily="34" charset="0"/>
                <a:ea typeface="Calibri" panose="020F0502020204030204" pitchFamily="34" charset="0"/>
              </a:rPr>
              <a:t> </a:t>
            </a:r>
            <a:r>
              <a:rPr lang="en-US" sz="2800" dirty="0" err="1">
                <a:solidFill>
                  <a:srgbClr val="333333"/>
                </a:solidFill>
                <a:latin typeface="Arial" panose="020B0604020202020204" pitchFamily="34" charset="0"/>
                <a:ea typeface="Calibri" panose="020F0502020204030204" pitchFamily="34" charset="0"/>
              </a:rPr>
              <a:t>rất</a:t>
            </a:r>
            <a:r>
              <a:rPr lang="en-US" sz="2800" dirty="0">
                <a:solidFill>
                  <a:srgbClr val="333333"/>
                </a:solidFill>
                <a:latin typeface="Arial" panose="020B0604020202020204" pitchFamily="34" charset="0"/>
                <a:ea typeface="Calibri" panose="020F0502020204030204" pitchFamily="34" charset="0"/>
              </a:rPr>
              <a:t> </a:t>
            </a:r>
            <a:r>
              <a:rPr lang="en-US" sz="2800" dirty="0" err="1">
                <a:solidFill>
                  <a:srgbClr val="333333"/>
                </a:solidFill>
                <a:latin typeface="Arial" panose="020B0604020202020204" pitchFamily="34" charset="0"/>
                <a:ea typeface="Calibri" panose="020F0502020204030204" pitchFamily="34" charset="0"/>
              </a:rPr>
              <a:t>mạnh</a:t>
            </a:r>
            <a:endParaRPr lang="en-US" sz="2800" dirty="0"/>
          </a:p>
        </p:txBody>
      </p:sp>
      <p:sp>
        <p:nvSpPr>
          <p:cNvPr id="7" name="Rectangle 6">
            <a:extLst>
              <a:ext uri="{FF2B5EF4-FFF2-40B4-BE49-F238E27FC236}">
                <a16:creationId xmlns:a16="http://schemas.microsoft.com/office/drawing/2014/main" id="{1EFAD3C6-1DDA-4EF0-ADF3-1BA3E5BD8410}"/>
              </a:ext>
            </a:extLst>
          </p:cNvPr>
          <p:cNvSpPr/>
          <p:nvPr/>
        </p:nvSpPr>
        <p:spPr>
          <a:xfrm>
            <a:off x="385590" y="3550091"/>
            <a:ext cx="3866920" cy="1384995"/>
          </a:xfrm>
          <a:prstGeom prst="rect">
            <a:avLst/>
          </a:prstGeom>
        </p:spPr>
        <p:txBody>
          <a:bodyPr wrap="square">
            <a:spAutoFit/>
          </a:bodyPr>
          <a:lstStyle/>
          <a:p>
            <a:r>
              <a:rPr lang="en-US" sz="2800" dirty="0">
                <a:solidFill>
                  <a:srgbClr val="333333"/>
                </a:solidFill>
                <a:latin typeface="Arial" panose="020B0604020202020204" pitchFamily="34" charset="0"/>
                <a:ea typeface="Calibri" panose="020F0502020204030204" pitchFamily="34" charset="0"/>
              </a:rPr>
              <a:t>Nh</a:t>
            </a:r>
            <a:r>
              <a:rPr lang="vi-VN" sz="2800" dirty="0">
                <a:solidFill>
                  <a:srgbClr val="333333"/>
                </a:solidFill>
                <a:latin typeface="Arial" panose="020B0604020202020204" pitchFamily="34" charset="0"/>
                <a:ea typeface="Calibri" panose="020F0502020204030204" pitchFamily="34" charset="0"/>
              </a:rPr>
              <a:t>ư</a:t>
            </a:r>
            <a:r>
              <a:rPr lang="en-US" sz="2800" dirty="0">
                <a:solidFill>
                  <a:srgbClr val="333333"/>
                </a:solidFill>
                <a:latin typeface="Arial" panose="020B0604020202020204" pitchFamily="34" charset="0"/>
                <a:ea typeface="Calibri" panose="020F0502020204030204" pitchFamily="34" charset="0"/>
              </a:rPr>
              <a:t>ng </a:t>
            </a:r>
            <a:r>
              <a:rPr lang="en-US" sz="2800" dirty="0" err="1">
                <a:solidFill>
                  <a:srgbClr val="333333"/>
                </a:solidFill>
                <a:latin typeface="Arial" panose="020B0604020202020204" pitchFamily="34" charset="0"/>
                <a:ea typeface="Calibri" panose="020F0502020204030204" pitchFamily="34" charset="0"/>
              </a:rPr>
              <a:t>từ</a:t>
            </a:r>
            <a:r>
              <a:rPr lang="en-US" sz="2800" dirty="0">
                <a:solidFill>
                  <a:srgbClr val="333333"/>
                </a:solidFill>
                <a:latin typeface="Arial" panose="020B0604020202020204" pitchFamily="34" charset="0"/>
                <a:ea typeface="Calibri" panose="020F0502020204030204" pitchFamily="34" charset="0"/>
              </a:rPr>
              <a:t> </a:t>
            </a:r>
            <a:r>
              <a:rPr lang="en-US" sz="2800" dirty="0" err="1">
                <a:solidFill>
                  <a:srgbClr val="333333"/>
                </a:solidFill>
                <a:latin typeface="Arial" panose="020B0604020202020204" pitchFamily="34" charset="0"/>
                <a:ea typeface="Calibri" panose="020F0502020204030204" pitchFamily="34" charset="0"/>
              </a:rPr>
              <a:t>Quý</a:t>
            </a:r>
            <a:r>
              <a:rPr lang="en-US" sz="2800" dirty="0">
                <a:solidFill>
                  <a:srgbClr val="333333"/>
                </a:solidFill>
                <a:latin typeface="Arial" panose="020B0604020202020204" pitchFamily="34" charset="0"/>
                <a:ea typeface="Calibri" panose="020F0502020204030204" pitchFamily="34" charset="0"/>
              </a:rPr>
              <a:t> II/2022, </a:t>
            </a:r>
            <a:r>
              <a:rPr lang="en-US" sz="2800" dirty="0" err="1">
                <a:solidFill>
                  <a:srgbClr val="333333"/>
                </a:solidFill>
                <a:latin typeface="Arial" panose="020B0604020202020204" pitchFamily="34" charset="0"/>
                <a:ea typeface="Calibri" panose="020F0502020204030204" pitchFamily="34" charset="0"/>
              </a:rPr>
              <a:t>lại</a:t>
            </a:r>
            <a:r>
              <a:rPr lang="en-US" sz="2800" dirty="0">
                <a:solidFill>
                  <a:srgbClr val="333333"/>
                </a:solidFill>
                <a:latin typeface="Arial" panose="020B0604020202020204" pitchFamily="34" charset="0"/>
                <a:ea typeface="Calibri" panose="020F0502020204030204" pitchFamily="34" charset="0"/>
              </a:rPr>
              <a:t> </a:t>
            </a:r>
            <a:r>
              <a:rPr lang="en-US" sz="2800" dirty="0" err="1">
                <a:solidFill>
                  <a:srgbClr val="333333"/>
                </a:solidFill>
                <a:latin typeface="Arial" panose="020B0604020202020204" pitchFamily="34" charset="0"/>
                <a:ea typeface="Calibri" panose="020F0502020204030204" pitchFamily="34" charset="0"/>
              </a:rPr>
              <a:t>giảm</a:t>
            </a:r>
            <a:r>
              <a:rPr lang="en-US" sz="2800" dirty="0">
                <a:solidFill>
                  <a:srgbClr val="333333"/>
                </a:solidFill>
                <a:latin typeface="Arial" panose="020B0604020202020204" pitchFamily="34" charset="0"/>
                <a:ea typeface="Calibri" panose="020F0502020204030204" pitchFamily="34" charset="0"/>
              </a:rPr>
              <a:t> </a:t>
            </a:r>
            <a:r>
              <a:rPr lang="en-US" sz="2800" dirty="0" err="1">
                <a:solidFill>
                  <a:srgbClr val="333333"/>
                </a:solidFill>
                <a:latin typeface="Arial" panose="020B0604020202020204" pitchFamily="34" charset="0"/>
                <a:ea typeface="Calibri" panose="020F0502020204030204" pitchFamily="34" charset="0"/>
              </a:rPr>
              <a:t>liên</a:t>
            </a:r>
            <a:r>
              <a:rPr lang="en-US" sz="2800" dirty="0">
                <a:solidFill>
                  <a:srgbClr val="333333"/>
                </a:solidFill>
                <a:latin typeface="Arial" panose="020B0604020202020204" pitchFamily="34" charset="0"/>
                <a:ea typeface="Calibri" panose="020F0502020204030204" pitchFamily="34" charset="0"/>
              </a:rPr>
              <a:t> </a:t>
            </a:r>
            <a:r>
              <a:rPr lang="en-US" sz="2800" dirty="0" err="1">
                <a:solidFill>
                  <a:srgbClr val="333333"/>
                </a:solidFill>
                <a:latin typeface="Arial" panose="020B0604020202020204" pitchFamily="34" charset="0"/>
                <a:ea typeface="Calibri" panose="020F0502020204030204" pitchFamily="34" charset="0"/>
              </a:rPr>
              <a:t>tục</a:t>
            </a:r>
            <a:r>
              <a:rPr lang="en-US" sz="2800" dirty="0">
                <a:solidFill>
                  <a:srgbClr val="333333"/>
                </a:solidFill>
                <a:latin typeface="Arial" panose="020B0604020202020204" pitchFamily="34" charset="0"/>
                <a:ea typeface="Calibri" panose="020F0502020204030204" pitchFamily="34" charset="0"/>
              </a:rPr>
              <a:t> </a:t>
            </a:r>
            <a:r>
              <a:rPr lang="en-US" sz="2800" dirty="0" err="1">
                <a:solidFill>
                  <a:srgbClr val="333333"/>
                </a:solidFill>
                <a:latin typeface="Arial" panose="020B0604020202020204" pitchFamily="34" charset="0"/>
                <a:ea typeface="Calibri" panose="020F0502020204030204" pitchFamily="34" charset="0"/>
              </a:rPr>
              <a:t>trong</a:t>
            </a:r>
            <a:r>
              <a:rPr lang="en-US" sz="2800" dirty="0">
                <a:solidFill>
                  <a:srgbClr val="333333"/>
                </a:solidFill>
                <a:latin typeface="Arial" panose="020B0604020202020204" pitchFamily="34" charset="0"/>
                <a:ea typeface="Calibri" panose="020F0502020204030204" pitchFamily="34" charset="0"/>
              </a:rPr>
              <a:t> </a:t>
            </a:r>
            <a:r>
              <a:rPr lang="en-US" sz="2800" dirty="0" err="1">
                <a:solidFill>
                  <a:srgbClr val="333333"/>
                </a:solidFill>
                <a:latin typeface="Arial" panose="020B0604020202020204" pitchFamily="34" charset="0"/>
                <a:ea typeface="Calibri" panose="020F0502020204030204" pitchFamily="34" charset="0"/>
              </a:rPr>
              <a:t>các</a:t>
            </a:r>
            <a:r>
              <a:rPr lang="en-US" sz="2800" dirty="0">
                <a:solidFill>
                  <a:srgbClr val="333333"/>
                </a:solidFill>
                <a:latin typeface="Arial" panose="020B0604020202020204" pitchFamily="34" charset="0"/>
                <a:ea typeface="Calibri" panose="020F0502020204030204" pitchFamily="34" charset="0"/>
              </a:rPr>
              <a:t> </a:t>
            </a:r>
            <a:r>
              <a:rPr lang="en-US" sz="2800" dirty="0" err="1">
                <a:solidFill>
                  <a:srgbClr val="333333"/>
                </a:solidFill>
                <a:latin typeface="Arial" panose="020B0604020202020204" pitchFamily="34" charset="0"/>
                <a:ea typeface="Calibri" panose="020F0502020204030204" pitchFamily="34" charset="0"/>
              </a:rPr>
              <a:t>quý</a:t>
            </a:r>
            <a:r>
              <a:rPr lang="en-US" sz="2800" dirty="0">
                <a:solidFill>
                  <a:srgbClr val="333333"/>
                </a:solidFill>
                <a:latin typeface="Arial" panose="020B0604020202020204" pitchFamily="34" charset="0"/>
                <a:ea typeface="Calibri" panose="020F0502020204030204" pitchFamily="34" charset="0"/>
              </a:rPr>
              <a:t> </a:t>
            </a:r>
            <a:r>
              <a:rPr lang="en-US" sz="2800" dirty="0" err="1">
                <a:solidFill>
                  <a:srgbClr val="333333"/>
                </a:solidFill>
                <a:latin typeface="Arial" panose="020B0604020202020204" pitchFamily="34" charset="0"/>
                <a:ea typeface="Calibri" panose="020F0502020204030204" pitchFamily="34" charset="0"/>
              </a:rPr>
              <a:t>tiếp</a:t>
            </a:r>
            <a:r>
              <a:rPr lang="en-US" sz="2800" dirty="0">
                <a:solidFill>
                  <a:srgbClr val="333333"/>
                </a:solidFill>
                <a:latin typeface="Arial" panose="020B0604020202020204" pitchFamily="34" charset="0"/>
                <a:ea typeface="Calibri" panose="020F0502020204030204" pitchFamily="34" charset="0"/>
              </a:rPr>
              <a:t> </a:t>
            </a:r>
            <a:r>
              <a:rPr lang="en-US" sz="2800" dirty="0" err="1">
                <a:solidFill>
                  <a:srgbClr val="333333"/>
                </a:solidFill>
                <a:latin typeface="Arial" panose="020B0604020202020204" pitchFamily="34" charset="0"/>
                <a:ea typeface="Calibri" panose="020F0502020204030204" pitchFamily="34" charset="0"/>
              </a:rPr>
              <a:t>theo</a:t>
            </a:r>
            <a:endParaRPr lang="en-US" sz="2800" dirty="0"/>
          </a:p>
        </p:txBody>
      </p:sp>
      <p:sp>
        <p:nvSpPr>
          <p:cNvPr id="8" name="Rectangle 7">
            <a:extLst>
              <a:ext uri="{FF2B5EF4-FFF2-40B4-BE49-F238E27FC236}">
                <a16:creationId xmlns:a16="http://schemas.microsoft.com/office/drawing/2014/main" id="{99CC0212-0169-4C38-A05C-9848717BECC6}"/>
              </a:ext>
            </a:extLst>
          </p:cNvPr>
          <p:cNvSpPr/>
          <p:nvPr/>
        </p:nvSpPr>
        <p:spPr>
          <a:xfrm>
            <a:off x="-1" y="755354"/>
            <a:ext cx="12191999" cy="461665"/>
          </a:xfrm>
          <a:prstGeom prst="rect">
            <a:avLst/>
          </a:prstGeom>
        </p:spPr>
        <p:txBody>
          <a:bodyPr wrap="square">
            <a:spAutoFit/>
          </a:bodyPr>
          <a:lstStyle/>
          <a:p>
            <a:pPr algn="ctr"/>
            <a:r>
              <a:rPr lang="en-US" sz="2400" b="1" dirty="0">
                <a:solidFill>
                  <a:srgbClr val="FF0000"/>
                </a:solidFill>
                <a:latin typeface="Arial" panose="020B0604020202020204" pitchFamily="34" charset="0"/>
                <a:cs typeface="Arial" panose="020B0604020202020204" pitchFamily="34" charset="0"/>
              </a:rPr>
              <a:t>NHẬN ĐỊNH CHUNG THỊ TRƯỜNG THÉP 2022</a:t>
            </a:r>
            <a:endParaRPr lang="en-US" sz="24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33105470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41DBF401-7CB1-479E-BEDD-220B2471ECFD}"/>
              </a:ext>
            </a:extLst>
          </p:cNvPr>
          <p:cNvSpPr/>
          <p:nvPr/>
        </p:nvSpPr>
        <p:spPr>
          <a:xfrm>
            <a:off x="668354" y="1563524"/>
            <a:ext cx="10855287" cy="3218510"/>
          </a:xfrm>
          <a:prstGeom prst="rect">
            <a:avLst/>
          </a:prstGeom>
        </p:spPr>
        <p:txBody>
          <a:bodyPr wrap="square">
            <a:spAutoFit/>
          </a:bodyPr>
          <a:lstStyle/>
          <a:p>
            <a:pPr marL="685800" marR="0" indent="-457200">
              <a:lnSpc>
                <a:spcPts val="3500"/>
              </a:lnSpc>
              <a:spcBef>
                <a:spcPts val="1200"/>
              </a:spcBef>
              <a:spcAft>
                <a:spcPts val="600"/>
              </a:spcAft>
              <a:buFont typeface="Wingdings" panose="05000000000000000000" pitchFamily="2" charset="2"/>
              <a:buChar char="v"/>
            </a:pPr>
            <a:r>
              <a:rPr lang="en-US" sz="2800" dirty="0" err="1">
                <a:solidFill>
                  <a:srgbClr val="000000"/>
                </a:solidFill>
                <a:latin typeface="Arial" panose="020B0604020202020204" pitchFamily="34" charset="0"/>
                <a:ea typeface="Times New Roman" panose="02020603050405020304" pitchFamily="18" charset="0"/>
              </a:rPr>
              <a:t>Năm</a:t>
            </a:r>
            <a:r>
              <a:rPr lang="en-US" sz="2800" dirty="0">
                <a:solidFill>
                  <a:srgbClr val="000000"/>
                </a:solidFill>
                <a:latin typeface="Arial" panose="020B0604020202020204" pitchFamily="34" charset="0"/>
                <a:ea typeface="Times New Roman" panose="02020603050405020304" pitchFamily="18" charset="0"/>
              </a:rPr>
              <a:t> 2022, </a:t>
            </a:r>
            <a:r>
              <a:rPr lang="en-US" sz="2800" dirty="0" err="1">
                <a:solidFill>
                  <a:srgbClr val="000000"/>
                </a:solidFill>
                <a:latin typeface="Arial" panose="020B0604020202020204" pitchFamily="34" charset="0"/>
                <a:ea typeface="Times New Roman" panose="02020603050405020304" pitchFamily="18" charset="0"/>
              </a:rPr>
              <a:t>giá</a:t>
            </a:r>
            <a:r>
              <a:rPr lang="en-US" sz="2800" dirty="0">
                <a:solidFill>
                  <a:srgbClr val="000000"/>
                </a:solidFill>
                <a:latin typeface="Arial" panose="020B0604020202020204" pitchFamily="34" charset="0"/>
                <a:ea typeface="Times New Roman" panose="02020603050405020304" pitchFamily="18" charset="0"/>
              </a:rPr>
              <a:t> </a:t>
            </a:r>
            <a:r>
              <a:rPr lang="en-US" sz="2800" dirty="0" err="1">
                <a:solidFill>
                  <a:srgbClr val="000000"/>
                </a:solidFill>
                <a:latin typeface="Arial" panose="020B0604020202020204" pitchFamily="34" charset="0"/>
                <a:ea typeface="Times New Roman" panose="02020603050405020304" pitchFamily="18" charset="0"/>
              </a:rPr>
              <a:t>thép</a:t>
            </a:r>
            <a:r>
              <a:rPr lang="en-US" sz="2800" dirty="0">
                <a:solidFill>
                  <a:srgbClr val="000000"/>
                </a:solidFill>
                <a:latin typeface="Arial" panose="020B0604020202020204" pitchFamily="34" charset="0"/>
                <a:ea typeface="Times New Roman" panose="02020603050405020304" pitchFamily="18" charset="0"/>
              </a:rPr>
              <a:t> </a:t>
            </a:r>
            <a:r>
              <a:rPr lang="en-US" sz="2800" dirty="0" err="1">
                <a:solidFill>
                  <a:srgbClr val="000000"/>
                </a:solidFill>
                <a:latin typeface="Arial" panose="020B0604020202020204" pitchFamily="34" charset="0"/>
                <a:ea typeface="Times New Roman" panose="02020603050405020304" pitchFamily="18" charset="0"/>
              </a:rPr>
              <a:t>bắt</a:t>
            </a:r>
            <a:r>
              <a:rPr lang="en-US" sz="2800" dirty="0">
                <a:solidFill>
                  <a:srgbClr val="000000"/>
                </a:solidFill>
                <a:latin typeface="Arial" panose="020B0604020202020204" pitchFamily="34" charset="0"/>
                <a:ea typeface="Times New Roman" panose="02020603050405020304" pitchFamily="18" charset="0"/>
              </a:rPr>
              <a:t> </a:t>
            </a:r>
            <a:r>
              <a:rPr lang="en-US" sz="2800" dirty="0" err="1">
                <a:solidFill>
                  <a:srgbClr val="000000"/>
                </a:solidFill>
                <a:latin typeface="Arial" panose="020B0604020202020204" pitchFamily="34" charset="0"/>
                <a:ea typeface="Times New Roman" panose="02020603050405020304" pitchFamily="18" charset="0"/>
              </a:rPr>
              <a:t>đầu</a:t>
            </a:r>
            <a:r>
              <a:rPr lang="en-US" sz="2800" dirty="0">
                <a:solidFill>
                  <a:srgbClr val="000000"/>
                </a:solidFill>
                <a:latin typeface="Arial" panose="020B0604020202020204" pitchFamily="34" charset="0"/>
                <a:ea typeface="Times New Roman" panose="02020603050405020304" pitchFamily="18" charset="0"/>
              </a:rPr>
              <a:t> </a:t>
            </a:r>
            <a:r>
              <a:rPr lang="en-US" sz="2800" dirty="0" err="1">
                <a:solidFill>
                  <a:srgbClr val="000000"/>
                </a:solidFill>
                <a:latin typeface="Arial" panose="020B0604020202020204" pitchFamily="34" charset="0"/>
                <a:ea typeface="Times New Roman" panose="02020603050405020304" pitchFamily="18" charset="0"/>
              </a:rPr>
              <a:t>đi</a:t>
            </a:r>
            <a:r>
              <a:rPr lang="en-US" sz="2800" dirty="0">
                <a:solidFill>
                  <a:srgbClr val="000000"/>
                </a:solidFill>
                <a:latin typeface="Arial" panose="020B0604020202020204" pitchFamily="34" charset="0"/>
                <a:ea typeface="Times New Roman" panose="02020603050405020304" pitchFamily="18" charset="0"/>
              </a:rPr>
              <a:t> </a:t>
            </a:r>
            <a:r>
              <a:rPr lang="en-US" sz="2800" dirty="0" err="1">
                <a:solidFill>
                  <a:srgbClr val="000000"/>
                </a:solidFill>
                <a:latin typeface="Arial" panose="020B0604020202020204" pitchFamily="34" charset="0"/>
                <a:ea typeface="Times New Roman" panose="02020603050405020304" pitchFamily="18" charset="0"/>
              </a:rPr>
              <a:t>xuống</a:t>
            </a:r>
            <a:r>
              <a:rPr lang="en-US" sz="2800" dirty="0">
                <a:solidFill>
                  <a:srgbClr val="000000"/>
                </a:solidFill>
                <a:latin typeface="Arial" panose="020B0604020202020204" pitchFamily="34" charset="0"/>
                <a:ea typeface="Times New Roman" panose="02020603050405020304" pitchFamily="18" charset="0"/>
              </a:rPr>
              <a:t> </a:t>
            </a:r>
            <a:r>
              <a:rPr lang="en-US" sz="2800" dirty="0" err="1">
                <a:solidFill>
                  <a:srgbClr val="000000"/>
                </a:solidFill>
                <a:latin typeface="Arial" panose="020B0604020202020204" pitchFamily="34" charset="0"/>
                <a:ea typeface="Times New Roman" panose="02020603050405020304" pitchFamily="18" charset="0"/>
              </a:rPr>
              <a:t>từ</a:t>
            </a:r>
            <a:r>
              <a:rPr lang="en-US" sz="2800" dirty="0">
                <a:solidFill>
                  <a:srgbClr val="000000"/>
                </a:solidFill>
                <a:latin typeface="Arial" panose="020B0604020202020204" pitchFamily="34" charset="0"/>
                <a:ea typeface="Times New Roman" panose="02020603050405020304" pitchFamily="18" charset="0"/>
              </a:rPr>
              <a:t> </a:t>
            </a:r>
            <a:r>
              <a:rPr lang="en-US" sz="2800" dirty="0" err="1">
                <a:solidFill>
                  <a:srgbClr val="000000"/>
                </a:solidFill>
                <a:latin typeface="Arial" panose="020B0604020202020204" pitchFamily="34" charset="0"/>
                <a:ea typeface="Times New Roman" panose="02020603050405020304" pitchFamily="18" charset="0"/>
              </a:rPr>
              <a:t>tháng</a:t>
            </a:r>
            <a:r>
              <a:rPr lang="en-US" sz="2800" dirty="0">
                <a:solidFill>
                  <a:srgbClr val="000000"/>
                </a:solidFill>
                <a:latin typeface="Arial" panose="020B0604020202020204" pitchFamily="34" charset="0"/>
                <a:ea typeface="Times New Roman" panose="02020603050405020304" pitchFamily="18" charset="0"/>
              </a:rPr>
              <a:t> 4-2022 </a:t>
            </a:r>
            <a:r>
              <a:rPr lang="en-US" sz="2800" dirty="0" err="1">
                <a:solidFill>
                  <a:srgbClr val="000000"/>
                </a:solidFill>
                <a:latin typeface="Arial" panose="020B0604020202020204" pitchFamily="34" charset="0"/>
                <a:ea typeface="Times New Roman" panose="02020603050405020304" pitchFamily="18" charset="0"/>
              </a:rPr>
              <a:t>đưa</a:t>
            </a:r>
            <a:r>
              <a:rPr lang="en-US" sz="2800" dirty="0">
                <a:solidFill>
                  <a:srgbClr val="000000"/>
                </a:solidFill>
                <a:latin typeface="Arial" panose="020B0604020202020204" pitchFamily="34" charset="0"/>
                <a:ea typeface="Times New Roman" panose="02020603050405020304" pitchFamily="18" charset="0"/>
              </a:rPr>
              <a:t> </a:t>
            </a:r>
            <a:r>
              <a:rPr lang="en-US" sz="2800" dirty="0" err="1">
                <a:solidFill>
                  <a:srgbClr val="000000"/>
                </a:solidFill>
                <a:latin typeface="Arial" panose="020B0604020202020204" pitchFamily="34" charset="0"/>
                <a:ea typeface="Times New Roman" panose="02020603050405020304" pitchFamily="18" charset="0"/>
              </a:rPr>
              <a:t>đến</a:t>
            </a:r>
            <a:r>
              <a:rPr lang="en-US" sz="2800" dirty="0">
                <a:solidFill>
                  <a:srgbClr val="000000"/>
                </a:solidFill>
                <a:latin typeface="Arial" panose="020B0604020202020204" pitchFamily="34" charset="0"/>
                <a:ea typeface="Times New Roman" panose="02020603050405020304" pitchFamily="18" charset="0"/>
              </a:rPr>
              <a:t> </a:t>
            </a:r>
            <a:r>
              <a:rPr lang="en-US" sz="2800" dirty="0" err="1">
                <a:solidFill>
                  <a:srgbClr val="000000"/>
                </a:solidFill>
                <a:latin typeface="Arial" panose="020B0604020202020204" pitchFamily="34" charset="0"/>
                <a:ea typeface="Times New Roman" panose="02020603050405020304" pitchFamily="18" charset="0"/>
              </a:rPr>
              <a:t>không</a:t>
            </a:r>
            <a:r>
              <a:rPr lang="en-US" sz="2800" dirty="0">
                <a:solidFill>
                  <a:srgbClr val="000000"/>
                </a:solidFill>
                <a:latin typeface="Arial" panose="020B0604020202020204" pitchFamily="34" charset="0"/>
                <a:ea typeface="Times New Roman" panose="02020603050405020304" pitchFamily="18" charset="0"/>
              </a:rPr>
              <a:t> </a:t>
            </a:r>
            <a:r>
              <a:rPr lang="en-US" sz="2800" dirty="0" err="1">
                <a:solidFill>
                  <a:srgbClr val="000000"/>
                </a:solidFill>
                <a:latin typeface="Arial" panose="020B0604020202020204" pitchFamily="34" charset="0"/>
                <a:ea typeface="Times New Roman" panose="02020603050405020304" pitchFamily="18" charset="0"/>
              </a:rPr>
              <a:t>chỉ</a:t>
            </a:r>
            <a:r>
              <a:rPr lang="en-US" sz="2800" dirty="0">
                <a:solidFill>
                  <a:srgbClr val="000000"/>
                </a:solidFill>
                <a:latin typeface="Arial" panose="020B0604020202020204" pitchFamily="34" charset="0"/>
                <a:ea typeface="Times New Roman" panose="02020603050405020304" pitchFamily="18" charset="0"/>
              </a:rPr>
              <a:t> </a:t>
            </a:r>
            <a:r>
              <a:rPr lang="en-US" sz="2800" dirty="0">
                <a:latin typeface="Arial" panose="020B0604020202020204" pitchFamily="34" charset="0"/>
                <a:ea typeface="Times New Roman" panose="02020603050405020304" pitchFamily="18" charset="0"/>
              </a:rPr>
              <a:t>Pomina</a:t>
            </a:r>
            <a:r>
              <a:rPr lang="en-US" sz="2800" dirty="0">
                <a:solidFill>
                  <a:srgbClr val="000000"/>
                </a:solidFill>
                <a:latin typeface="Arial" panose="020B0604020202020204" pitchFamily="34" charset="0"/>
                <a:ea typeface="Times New Roman" panose="02020603050405020304" pitchFamily="18" charset="0"/>
              </a:rPr>
              <a:t> </a:t>
            </a:r>
            <a:r>
              <a:rPr lang="en-US" sz="2800" dirty="0" err="1">
                <a:solidFill>
                  <a:srgbClr val="000000"/>
                </a:solidFill>
                <a:latin typeface="Arial" panose="020B0604020202020204" pitchFamily="34" charset="0"/>
                <a:ea typeface="Times New Roman" panose="02020603050405020304" pitchFamily="18" charset="0"/>
              </a:rPr>
              <a:t>mà</a:t>
            </a:r>
            <a:r>
              <a:rPr lang="en-US" sz="2800" dirty="0">
                <a:solidFill>
                  <a:srgbClr val="000000"/>
                </a:solidFill>
                <a:latin typeface="Arial" panose="020B0604020202020204" pitchFamily="34" charset="0"/>
                <a:ea typeface="Times New Roman" panose="02020603050405020304" pitchFamily="18" charset="0"/>
              </a:rPr>
              <a:t> </a:t>
            </a:r>
            <a:r>
              <a:rPr lang="en-US" sz="2800" dirty="0" err="1">
                <a:solidFill>
                  <a:srgbClr val="000000"/>
                </a:solidFill>
                <a:latin typeface="Arial" panose="020B0604020202020204" pitchFamily="34" charset="0"/>
                <a:ea typeface="Times New Roman" panose="02020603050405020304" pitchFamily="18" charset="0"/>
              </a:rPr>
              <a:t>cả</a:t>
            </a:r>
            <a:r>
              <a:rPr lang="en-US" sz="2800" dirty="0">
                <a:solidFill>
                  <a:srgbClr val="000000"/>
                </a:solidFill>
                <a:latin typeface="Arial" panose="020B0604020202020204" pitchFamily="34" charset="0"/>
                <a:ea typeface="Times New Roman" panose="02020603050405020304" pitchFamily="18" charset="0"/>
              </a:rPr>
              <a:t> </a:t>
            </a:r>
            <a:r>
              <a:rPr lang="en-US" sz="2800" dirty="0" err="1">
                <a:solidFill>
                  <a:srgbClr val="000000"/>
                </a:solidFill>
                <a:latin typeface="Arial" panose="020B0604020202020204" pitchFamily="34" charset="0"/>
                <a:ea typeface="Times New Roman" panose="02020603050405020304" pitchFamily="18" charset="0"/>
              </a:rPr>
              <a:t>ngành</a:t>
            </a:r>
            <a:r>
              <a:rPr lang="en-US" sz="2800" dirty="0">
                <a:solidFill>
                  <a:srgbClr val="000000"/>
                </a:solidFill>
                <a:latin typeface="Arial" panose="020B0604020202020204" pitchFamily="34" charset="0"/>
                <a:ea typeface="Times New Roman" panose="02020603050405020304" pitchFamily="18" charset="0"/>
              </a:rPr>
              <a:t> </a:t>
            </a:r>
            <a:r>
              <a:rPr lang="en-US" sz="2800" dirty="0" err="1">
                <a:solidFill>
                  <a:srgbClr val="000000"/>
                </a:solidFill>
                <a:latin typeface="Arial" panose="020B0604020202020204" pitchFamily="34" charset="0"/>
                <a:ea typeface="Times New Roman" panose="02020603050405020304" pitchFamily="18" charset="0"/>
              </a:rPr>
              <a:t>thép</a:t>
            </a:r>
            <a:r>
              <a:rPr lang="en-US" sz="2800" dirty="0">
                <a:solidFill>
                  <a:srgbClr val="000000"/>
                </a:solidFill>
                <a:latin typeface="Arial" panose="020B0604020202020204" pitchFamily="34" charset="0"/>
                <a:ea typeface="Times New Roman" panose="02020603050405020304" pitchFamily="18" charset="0"/>
              </a:rPr>
              <a:t> </a:t>
            </a:r>
            <a:r>
              <a:rPr lang="en-US" sz="2800" dirty="0" err="1">
                <a:solidFill>
                  <a:srgbClr val="000000"/>
                </a:solidFill>
                <a:latin typeface="Arial" panose="020B0604020202020204" pitchFamily="34" charset="0"/>
                <a:ea typeface="Times New Roman" panose="02020603050405020304" pitchFamily="18" charset="0"/>
              </a:rPr>
              <a:t>rơi</a:t>
            </a:r>
            <a:r>
              <a:rPr lang="en-US" sz="2800" dirty="0">
                <a:solidFill>
                  <a:srgbClr val="000000"/>
                </a:solidFill>
                <a:latin typeface="Arial" panose="020B0604020202020204" pitchFamily="34" charset="0"/>
                <a:ea typeface="Times New Roman" panose="02020603050405020304" pitchFamily="18" charset="0"/>
              </a:rPr>
              <a:t> </a:t>
            </a:r>
            <a:r>
              <a:rPr lang="en-US" sz="2800" dirty="0" err="1">
                <a:solidFill>
                  <a:srgbClr val="000000"/>
                </a:solidFill>
                <a:latin typeface="Arial" panose="020B0604020202020204" pitchFamily="34" charset="0"/>
                <a:ea typeface="Times New Roman" panose="02020603050405020304" pitchFamily="18" charset="0"/>
              </a:rPr>
              <a:t>vào</a:t>
            </a:r>
            <a:r>
              <a:rPr lang="en-US" sz="2800" dirty="0">
                <a:solidFill>
                  <a:srgbClr val="000000"/>
                </a:solidFill>
                <a:latin typeface="Arial" panose="020B0604020202020204" pitchFamily="34" charset="0"/>
                <a:ea typeface="Times New Roman" panose="02020603050405020304" pitchFamily="18" charset="0"/>
              </a:rPr>
              <a:t> </a:t>
            </a:r>
            <a:r>
              <a:rPr lang="en-US" sz="2800" dirty="0" err="1">
                <a:solidFill>
                  <a:srgbClr val="000000"/>
                </a:solidFill>
                <a:latin typeface="Arial" panose="020B0604020202020204" pitchFamily="34" charset="0"/>
                <a:ea typeface="Times New Roman" panose="02020603050405020304" pitchFamily="18" charset="0"/>
              </a:rPr>
              <a:t>khó</a:t>
            </a:r>
            <a:r>
              <a:rPr lang="en-US" sz="2800" dirty="0">
                <a:solidFill>
                  <a:srgbClr val="000000"/>
                </a:solidFill>
                <a:latin typeface="Arial" panose="020B0604020202020204" pitchFamily="34" charset="0"/>
                <a:ea typeface="Times New Roman" panose="02020603050405020304" pitchFamily="18" charset="0"/>
              </a:rPr>
              <a:t> </a:t>
            </a:r>
            <a:r>
              <a:rPr lang="vi-VN" sz="2800" dirty="0">
                <a:solidFill>
                  <a:srgbClr val="000000"/>
                </a:solidFill>
                <a:ea typeface="Times New Roman" panose="02020603050405020304" pitchFamily="18" charset="0"/>
              </a:rPr>
              <a:t>kh</a:t>
            </a:r>
            <a:r>
              <a:rPr lang="en-US" sz="2800" dirty="0">
                <a:solidFill>
                  <a:srgbClr val="000000"/>
                </a:solidFill>
                <a:latin typeface="Arial" panose="020B0604020202020204" pitchFamily="34" charset="0"/>
                <a:ea typeface="Times New Roman" panose="02020603050405020304" pitchFamily="18" charset="0"/>
              </a:rPr>
              <a:t>ă</a:t>
            </a:r>
            <a:r>
              <a:rPr lang="vi-VN" sz="2800" dirty="0">
                <a:solidFill>
                  <a:srgbClr val="000000"/>
                </a:solidFill>
                <a:ea typeface="Times New Roman" panose="02020603050405020304" pitchFamily="18" charset="0"/>
              </a:rPr>
              <a:t>n</a:t>
            </a:r>
            <a:r>
              <a:rPr lang="en-US" sz="2800" dirty="0">
                <a:solidFill>
                  <a:srgbClr val="000000"/>
                </a:solidFill>
                <a:latin typeface="Arial" panose="020B0604020202020204" pitchFamily="34" charset="0"/>
                <a:ea typeface="Times New Roman" panose="02020603050405020304" pitchFamily="18" charset="0"/>
              </a:rPr>
              <a:t>. </a:t>
            </a:r>
            <a:endParaRPr lang="en-US" sz="2800" dirty="0">
              <a:latin typeface="Times New Roman" panose="02020603050405020304" pitchFamily="18" charset="0"/>
              <a:ea typeface="Times New Roman" panose="02020603050405020304" pitchFamily="18" charset="0"/>
            </a:endParaRPr>
          </a:p>
          <a:p>
            <a:pPr marL="685800" marR="0" indent="-457200">
              <a:lnSpc>
                <a:spcPts val="3500"/>
              </a:lnSpc>
              <a:spcBef>
                <a:spcPts val="1200"/>
              </a:spcBef>
              <a:spcAft>
                <a:spcPts val="600"/>
              </a:spcAft>
              <a:buFont typeface="Wingdings" panose="05000000000000000000" pitchFamily="2" charset="2"/>
              <a:buChar char="v"/>
            </a:pPr>
            <a:r>
              <a:rPr lang="en-US" sz="2800" dirty="0" err="1">
                <a:solidFill>
                  <a:srgbClr val="000000"/>
                </a:solidFill>
                <a:latin typeface="Arial" panose="020B0604020202020204" pitchFamily="34" charset="0"/>
                <a:ea typeface="Times New Roman" panose="02020603050405020304" pitchFamily="18" charset="0"/>
              </a:rPr>
              <a:t>Đây</a:t>
            </a:r>
            <a:r>
              <a:rPr lang="en-US" sz="2800" dirty="0">
                <a:solidFill>
                  <a:srgbClr val="000000"/>
                </a:solidFill>
                <a:latin typeface="Arial" panose="020B0604020202020204" pitchFamily="34" charset="0"/>
                <a:ea typeface="Times New Roman" panose="02020603050405020304" pitchFamily="18" charset="0"/>
              </a:rPr>
              <a:t> </a:t>
            </a:r>
            <a:r>
              <a:rPr lang="en-US" sz="2800" dirty="0" err="1">
                <a:solidFill>
                  <a:srgbClr val="000000"/>
                </a:solidFill>
                <a:latin typeface="Arial" panose="020B0604020202020204" pitchFamily="34" charset="0"/>
                <a:ea typeface="Times New Roman" panose="02020603050405020304" pitchFamily="18" charset="0"/>
              </a:rPr>
              <a:t>cũng</a:t>
            </a:r>
            <a:r>
              <a:rPr lang="en-US" sz="2800" dirty="0">
                <a:solidFill>
                  <a:srgbClr val="000000"/>
                </a:solidFill>
                <a:latin typeface="Arial" panose="020B0604020202020204" pitchFamily="34" charset="0"/>
                <a:ea typeface="Times New Roman" panose="02020603050405020304" pitchFamily="18" charset="0"/>
              </a:rPr>
              <a:t> </a:t>
            </a:r>
            <a:r>
              <a:rPr lang="en-US" sz="2800" dirty="0" err="1">
                <a:solidFill>
                  <a:srgbClr val="000000"/>
                </a:solidFill>
                <a:latin typeface="Arial" panose="020B0604020202020204" pitchFamily="34" charset="0"/>
                <a:ea typeface="Times New Roman" panose="02020603050405020304" pitchFamily="18" charset="0"/>
              </a:rPr>
              <a:t>là</a:t>
            </a:r>
            <a:r>
              <a:rPr lang="en-US" sz="2800" dirty="0">
                <a:solidFill>
                  <a:srgbClr val="000000"/>
                </a:solidFill>
                <a:latin typeface="Arial" panose="020B0604020202020204" pitchFamily="34" charset="0"/>
                <a:ea typeface="Times New Roman" panose="02020603050405020304" pitchFamily="18" charset="0"/>
              </a:rPr>
              <a:t> </a:t>
            </a:r>
            <a:r>
              <a:rPr lang="en-US" sz="2800" dirty="0" err="1">
                <a:solidFill>
                  <a:srgbClr val="000000"/>
                </a:solidFill>
                <a:latin typeface="Arial" panose="020B0604020202020204" pitchFamily="34" charset="0"/>
                <a:ea typeface="Times New Roman" panose="02020603050405020304" pitchFamily="18" charset="0"/>
              </a:rPr>
              <a:t>giai</a:t>
            </a:r>
            <a:r>
              <a:rPr lang="en-US" sz="2800" dirty="0">
                <a:solidFill>
                  <a:srgbClr val="000000"/>
                </a:solidFill>
                <a:latin typeface="Arial" panose="020B0604020202020204" pitchFamily="34" charset="0"/>
                <a:ea typeface="Times New Roman" panose="02020603050405020304" pitchFamily="18" charset="0"/>
              </a:rPr>
              <a:t> </a:t>
            </a:r>
            <a:r>
              <a:rPr lang="en-US" sz="2800" dirty="0" err="1">
                <a:solidFill>
                  <a:srgbClr val="000000"/>
                </a:solidFill>
                <a:latin typeface="Arial" panose="020B0604020202020204" pitchFamily="34" charset="0"/>
                <a:ea typeface="Times New Roman" panose="02020603050405020304" pitchFamily="18" charset="0"/>
              </a:rPr>
              <a:t>đoạn</a:t>
            </a:r>
            <a:r>
              <a:rPr lang="en-US" sz="2800" dirty="0">
                <a:solidFill>
                  <a:srgbClr val="000000"/>
                </a:solidFill>
                <a:latin typeface="Arial" panose="020B0604020202020204" pitchFamily="34" charset="0"/>
                <a:ea typeface="Times New Roman" panose="02020603050405020304" pitchFamily="18" charset="0"/>
              </a:rPr>
              <a:t> </a:t>
            </a:r>
            <a:r>
              <a:rPr lang="en-US" sz="2800" dirty="0" err="1">
                <a:solidFill>
                  <a:srgbClr val="000000"/>
                </a:solidFill>
                <a:latin typeface="Arial" panose="020B0604020202020204" pitchFamily="34" charset="0"/>
                <a:ea typeface="Times New Roman" panose="02020603050405020304" pitchFamily="18" charset="0"/>
              </a:rPr>
              <a:t>lò</a:t>
            </a:r>
            <a:r>
              <a:rPr lang="en-US" sz="2800" dirty="0">
                <a:solidFill>
                  <a:srgbClr val="000000"/>
                </a:solidFill>
                <a:latin typeface="Arial" panose="020B0604020202020204" pitchFamily="34" charset="0"/>
                <a:ea typeface="Times New Roman" panose="02020603050405020304" pitchFamily="18" charset="0"/>
              </a:rPr>
              <a:t> </a:t>
            </a:r>
            <a:r>
              <a:rPr lang="en-US" sz="2800" dirty="0" err="1">
                <a:solidFill>
                  <a:srgbClr val="000000"/>
                </a:solidFill>
                <a:latin typeface="Arial" panose="020B0604020202020204" pitchFamily="34" charset="0"/>
                <a:ea typeface="Times New Roman" panose="02020603050405020304" pitchFamily="18" charset="0"/>
              </a:rPr>
              <a:t>cao</a:t>
            </a:r>
            <a:r>
              <a:rPr lang="en-US" sz="2800" dirty="0">
                <a:solidFill>
                  <a:srgbClr val="000000"/>
                </a:solidFill>
                <a:latin typeface="Arial" panose="020B0604020202020204" pitchFamily="34" charset="0"/>
                <a:ea typeface="Times New Roman" panose="02020603050405020304" pitchFamily="18" charset="0"/>
              </a:rPr>
              <a:t> </a:t>
            </a:r>
            <a:r>
              <a:rPr lang="en-US" sz="2800" dirty="0" err="1">
                <a:solidFill>
                  <a:srgbClr val="000000"/>
                </a:solidFill>
                <a:latin typeface="Arial" panose="020B0604020202020204" pitchFamily="34" charset="0"/>
                <a:ea typeface="Times New Roman" panose="02020603050405020304" pitchFamily="18" charset="0"/>
              </a:rPr>
              <a:t>của</a:t>
            </a:r>
            <a:r>
              <a:rPr lang="en-US" sz="2800" dirty="0">
                <a:solidFill>
                  <a:srgbClr val="000000"/>
                </a:solidFill>
                <a:latin typeface="Arial" panose="020B0604020202020204" pitchFamily="34" charset="0"/>
                <a:ea typeface="Times New Roman" panose="02020603050405020304" pitchFamily="18" charset="0"/>
              </a:rPr>
              <a:t> Pomina </a:t>
            </a:r>
            <a:r>
              <a:rPr lang="en-US" sz="2800" dirty="0" err="1">
                <a:solidFill>
                  <a:srgbClr val="000000"/>
                </a:solidFill>
                <a:latin typeface="Arial" panose="020B0604020202020204" pitchFamily="34" charset="0"/>
                <a:ea typeface="Times New Roman" panose="02020603050405020304" pitchFamily="18" charset="0"/>
              </a:rPr>
              <a:t>mới</a:t>
            </a:r>
            <a:r>
              <a:rPr lang="en-US" sz="2800" dirty="0">
                <a:solidFill>
                  <a:srgbClr val="000000"/>
                </a:solidFill>
                <a:latin typeface="Arial" panose="020B0604020202020204" pitchFamily="34" charset="0"/>
                <a:ea typeface="Times New Roman" panose="02020603050405020304" pitchFamily="18" charset="0"/>
              </a:rPr>
              <a:t> </a:t>
            </a:r>
            <a:r>
              <a:rPr lang="en-US" sz="2800" dirty="0" err="1">
                <a:solidFill>
                  <a:srgbClr val="000000"/>
                </a:solidFill>
                <a:latin typeface="Arial" panose="020B0604020202020204" pitchFamily="34" charset="0"/>
                <a:ea typeface="Times New Roman" panose="02020603050405020304" pitchFamily="18" charset="0"/>
              </a:rPr>
              <a:t>đi</a:t>
            </a:r>
            <a:r>
              <a:rPr lang="en-US" sz="2800" dirty="0">
                <a:solidFill>
                  <a:srgbClr val="000000"/>
                </a:solidFill>
                <a:latin typeface="Arial" panose="020B0604020202020204" pitchFamily="34" charset="0"/>
                <a:ea typeface="Times New Roman" panose="02020603050405020304" pitchFamily="18" charset="0"/>
              </a:rPr>
              <a:t> </a:t>
            </a:r>
            <a:r>
              <a:rPr lang="en-US" sz="2800" dirty="0" err="1">
                <a:solidFill>
                  <a:srgbClr val="000000"/>
                </a:solidFill>
                <a:latin typeface="Arial" panose="020B0604020202020204" pitchFamily="34" charset="0"/>
                <a:ea typeface="Times New Roman" panose="02020603050405020304" pitchFamily="18" charset="0"/>
              </a:rPr>
              <a:t>vào</a:t>
            </a:r>
            <a:r>
              <a:rPr lang="en-US" sz="2800" dirty="0">
                <a:solidFill>
                  <a:srgbClr val="000000"/>
                </a:solidFill>
                <a:latin typeface="Arial" panose="020B0604020202020204" pitchFamily="34" charset="0"/>
                <a:ea typeface="Times New Roman" panose="02020603050405020304" pitchFamily="18" charset="0"/>
              </a:rPr>
              <a:t> </a:t>
            </a:r>
            <a:r>
              <a:rPr lang="en-US" sz="2800" dirty="0" err="1">
                <a:solidFill>
                  <a:srgbClr val="000000"/>
                </a:solidFill>
                <a:latin typeface="Arial" panose="020B0604020202020204" pitchFamily="34" charset="0"/>
                <a:ea typeface="Times New Roman" panose="02020603050405020304" pitchFamily="18" charset="0"/>
              </a:rPr>
              <a:t>vận</a:t>
            </a:r>
            <a:r>
              <a:rPr lang="en-US" sz="2800" dirty="0">
                <a:solidFill>
                  <a:srgbClr val="000000"/>
                </a:solidFill>
                <a:latin typeface="Arial" panose="020B0604020202020204" pitchFamily="34" charset="0"/>
                <a:ea typeface="Times New Roman" panose="02020603050405020304" pitchFamily="18" charset="0"/>
              </a:rPr>
              <a:t> </a:t>
            </a:r>
            <a:r>
              <a:rPr lang="en-US" sz="2800" dirty="0" err="1">
                <a:solidFill>
                  <a:srgbClr val="000000"/>
                </a:solidFill>
                <a:latin typeface="Arial" panose="020B0604020202020204" pitchFamily="34" charset="0"/>
                <a:ea typeface="Times New Roman" panose="02020603050405020304" pitchFamily="18" charset="0"/>
              </a:rPr>
              <a:t>hành</a:t>
            </a:r>
            <a:r>
              <a:rPr lang="en-US" sz="2800" dirty="0">
                <a:solidFill>
                  <a:srgbClr val="000000"/>
                </a:solidFill>
                <a:latin typeface="Arial" panose="020B0604020202020204" pitchFamily="34" charset="0"/>
                <a:ea typeface="Times New Roman" panose="02020603050405020304" pitchFamily="18" charset="0"/>
              </a:rPr>
              <a:t> </a:t>
            </a:r>
            <a:r>
              <a:rPr lang="en-US" sz="2800" dirty="0" err="1">
                <a:solidFill>
                  <a:srgbClr val="000000"/>
                </a:solidFill>
                <a:latin typeface="Arial" panose="020B0604020202020204" pitchFamily="34" charset="0"/>
                <a:ea typeface="Times New Roman" panose="02020603050405020304" pitchFamily="18" charset="0"/>
              </a:rPr>
              <a:t>thử</a:t>
            </a:r>
            <a:r>
              <a:rPr lang="en-US" sz="2800" dirty="0">
                <a:solidFill>
                  <a:srgbClr val="000000"/>
                </a:solidFill>
                <a:latin typeface="Arial" panose="020B0604020202020204" pitchFamily="34" charset="0"/>
                <a:ea typeface="Times New Roman" panose="02020603050405020304" pitchFamily="18" charset="0"/>
              </a:rPr>
              <a:t> </a:t>
            </a:r>
            <a:r>
              <a:rPr lang="en-US" sz="2800" dirty="0" err="1">
                <a:solidFill>
                  <a:srgbClr val="000000"/>
                </a:solidFill>
                <a:latin typeface="Arial" panose="020B0604020202020204" pitchFamily="34" charset="0"/>
                <a:ea typeface="Times New Roman" panose="02020603050405020304" pitchFamily="18" charset="0"/>
              </a:rPr>
              <a:t>tháng</a:t>
            </a:r>
            <a:r>
              <a:rPr lang="en-US" sz="2800" dirty="0">
                <a:solidFill>
                  <a:srgbClr val="000000"/>
                </a:solidFill>
                <a:latin typeface="Arial" panose="020B0604020202020204" pitchFamily="34" charset="0"/>
                <a:ea typeface="Times New Roman" panose="02020603050405020304" pitchFamily="18" charset="0"/>
              </a:rPr>
              <a:t> </a:t>
            </a:r>
            <a:r>
              <a:rPr lang="en-US" sz="2800" dirty="0" err="1">
                <a:solidFill>
                  <a:srgbClr val="000000"/>
                </a:solidFill>
                <a:latin typeface="Arial" panose="020B0604020202020204" pitchFamily="34" charset="0"/>
                <a:ea typeface="Times New Roman" panose="02020603050405020304" pitchFamily="18" charset="0"/>
              </a:rPr>
              <a:t>thứ</a:t>
            </a:r>
            <a:r>
              <a:rPr lang="en-US" sz="2800" dirty="0">
                <a:solidFill>
                  <a:srgbClr val="000000"/>
                </a:solidFill>
                <a:latin typeface="Arial" panose="020B0604020202020204" pitchFamily="34" charset="0"/>
                <a:ea typeface="Times New Roman" panose="02020603050405020304" pitchFamily="18" charset="0"/>
              </a:rPr>
              <a:t> 2 </a:t>
            </a:r>
            <a:r>
              <a:rPr lang="en-US" sz="2800" dirty="0" err="1">
                <a:solidFill>
                  <a:srgbClr val="000000"/>
                </a:solidFill>
                <a:latin typeface="Arial" panose="020B0604020202020204" pitchFamily="34" charset="0"/>
                <a:ea typeface="Times New Roman" panose="02020603050405020304" pitchFamily="18" charset="0"/>
              </a:rPr>
              <a:t>nên</a:t>
            </a:r>
            <a:r>
              <a:rPr lang="en-US" sz="2800" dirty="0">
                <a:solidFill>
                  <a:srgbClr val="000000"/>
                </a:solidFill>
                <a:latin typeface="Arial" panose="020B0604020202020204" pitchFamily="34" charset="0"/>
                <a:ea typeface="Times New Roman" panose="02020603050405020304" pitchFamily="18" charset="0"/>
              </a:rPr>
              <a:t> </a:t>
            </a:r>
            <a:r>
              <a:rPr lang="en-US" sz="2800" dirty="0" err="1">
                <a:solidFill>
                  <a:srgbClr val="000000"/>
                </a:solidFill>
                <a:latin typeface="Arial" panose="020B0604020202020204" pitchFamily="34" charset="0"/>
                <a:ea typeface="Times New Roman" panose="02020603050405020304" pitchFamily="18" charset="0"/>
              </a:rPr>
              <a:t>các</a:t>
            </a:r>
            <a:r>
              <a:rPr lang="en-US" sz="2800" dirty="0">
                <a:solidFill>
                  <a:srgbClr val="000000"/>
                </a:solidFill>
                <a:latin typeface="Arial" panose="020B0604020202020204" pitchFamily="34" charset="0"/>
                <a:ea typeface="Times New Roman" panose="02020603050405020304" pitchFamily="18" charset="0"/>
              </a:rPr>
              <a:t> chi </a:t>
            </a:r>
            <a:r>
              <a:rPr lang="en-US" sz="2800" dirty="0" err="1">
                <a:solidFill>
                  <a:srgbClr val="000000"/>
                </a:solidFill>
                <a:latin typeface="Arial" panose="020B0604020202020204" pitchFamily="34" charset="0"/>
                <a:ea typeface="Times New Roman" panose="02020603050405020304" pitchFamily="18" charset="0"/>
              </a:rPr>
              <a:t>phí</a:t>
            </a:r>
            <a:r>
              <a:rPr lang="en-US" sz="2800" dirty="0">
                <a:solidFill>
                  <a:srgbClr val="000000"/>
                </a:solidFill>
                <a:latin typeface="Arial" panose="020B0604020202020204" pitchFamily="34" charset="0"/>
                <a:ea typeface="Times New Roman" panose="02020603050405020304" pitchFamily="18" charset="0"/>
              </a:rPr>
              <a:t> </a:t>
            </a:r>
            <a:r>
              <a:rPr lang="en-US" sz="2800" dirty="0" err="1">
                <a:solidFill>
                  <a:srgbClr val="000000"/>
                </a:solidFill>
                <a:latin typeface="Arial" panose="020B0604020202020204" pitchFamily="34" charset="0"/>
                <a:ea typeface="Times New Roman" panose="02020603050405020304" pitchFamily="18" charset="0"/>
              </a:rPr>
              <a:t>cao</a:t>
            </a:r>
            <a:r>
              <a:rPr lang="en-US" sz="2800" dirty="0">
                <a:solidFill>
                  <a:srgbClr val="000000"/>
                </a:solidFill>
                <a:latin typeface="Arial" panose="020B0604020202020204" pitchFamily="34" charset="0"/>
                <a:ea typeface="Times New Roman" panose="02020603050405020304" pitchFamily="18" charset="0"/>
              </a:rPr>
              <a:t> </a:t>
            </a:r>
            <a:r>
              <a:rPr lang="en-US" sz="2800" dirty="0" err="1">
                <a:solidFill>
                  <a:srgbClr val="000000"/>
                </a:solidFill>
                <a:latin typeface="Arial" panose="020B0604020202020204" pitchFamily="34" charset="0"/>
                <a:ea typeface="Times New Roman" panose="02020603050405020304" pitchFamily="18" charset="0"/>
              </a:rPr>
              <a:t>hơn</a:t>
            </a:r>
            <a:r>
              <a:rPr lang="en-US" sz="2800" dirty="0">
                <a:solidFill>
                  <a:srgbClr val="000000"/>
                </a:solidFill>
                <a:latin typeface="Arial" panose="020B0604020202020204" pitchFamily="34" charset="0"/>
                <a:ea typeface="Times New Roman" panose="02020603050405020304" pitchFamily="18" charset="0"/>
              </a:rPr>
              <a:t> </a:t>
            </a:r>
            <a:r>
              <a:rPr lang="en-US" sz="2800" dirty="0" err="1">
                <a:solidFill>
                  <a:srgbClr val="000000"/>
                </a:solidFill>
                <a:latin typeface="Arial" panose="020B0604020202020204" pitchFamily="34" charset="0"/>
                <a:ea typeface="Times New Roman" panose="02020603050405020304" pitchFamily="18" charset="0"/>
              </a:rPr>
              <a:t>các</a:t>
            </a:r>
            <a:r>
              <a:rPr lang="en-US" sz="2800" dirty="0">
                <a:solidFill>
                  <a:srgbClr val="000000"/>
                </a:solidFill>
                <a:latin typeface="Arial" panose="020B0604020202020204" pitchFamily="34" charset="0"/>
                <a:ea typeface="Times New Roman" panose="02020603050405020304" pitchFamily="18" charset="0"/>
              </a:rPr>
              <a:t> </a:t>
            </a:r>
            <a:r>
              <a:rPr lang="en-US" sz="2800" dirty="0" err="1">
                <a:solidFill>
                  <a:srgbClr val="000000"/>
                </a:solidFill>
                <a:latin typeface="Arial" panose="020B0604020202020204" pitchFamily="34" charset="0"/>
                <a:ea typeface="Times New Roman" panose="02020603050405020304" pitchFamily="18" charset="0"/>
              </a:rPr>
              <a:t>chỉ</a:t>
            </a:r>
            <a:r>
              <a:rPr lang="en-US" sz="2800" dirty="0">
                <a:solidFill>
                  <a:srgbClr val="000000"/>
                </a:solidFill>
                <a:latin typeface="Arial" panose="020B0604020202020204" pitchFamily="34" charset="0"/>
                <a:ea typeface="Times New Roman" panose="02020603050405020304" pitchFamily="18" charset="0"/>
              </a:rPr>
              <a:t> </a:t>
            </a:r>
            <a:r>
              <a:rPr lang="en-US" sz="2800" dirty="0" err="1">
                <a:solidFill>
                  <a:srgbClr val="000000"/>
                </a:solidFill>
                <a:latin typeface="Arial" panose="020B0604020202020204" pitchFamily="34" charset="0"/>
                <a:ea typeface="Times New Roman" panose="02020603050405020304" pitchFamily="18" charset="0"/>
              </a:rPr>
              <a:t>tiêu</a:t>
            </a:r>
            <a:r>
              <a:rPr lang="en-US" sz="2800" dirty="0">
                <a:solidFill>
                  <a:srgbClr val="000000"/>
                </a:solidFill>
                <a:latin typeface="Arial" panose="020B0604020202020204" pitchFamily="34" charset="0"/>
                <a:ea typeface="Times New Roman" panose="02020603050405020304" pitchFamily="18" charset="0"/>
              </a:rPr>
              <a:t> KPI. </a:t>
            </a:r>
          </a:p>
          <a:p>
            <a:pPr marL="685800" marR="0" indent="-457200">
              <a:lnSpc>
                <a:spcPts val="3500"/>
              </a:lnSpc>
              <a:spcBef>
                <a:spcPts val="1200"/>
              </a:spcBef>
              <a:spcAft>
                <a:spcPts val="600"/>
              </a:spcAft>
              <a:buFont typeface="Wingdings" panose="05000000000000000000" pitchFamily="2" charset="2"/>
              <a:buChar char="v"/>
            </a:pPr>
            <a:r>
              <a:rPr lang="en-US" sz="2800" dirty="0" err="1">
                <a:solidFill>
                  <a:srgbClr val="000000"/>
                </a:solidFill>
                <a:latin typeface="Arial" panose="020B0604020202020204" pitchFamily="34" charset="0"/>
                <a:ea typeface="Times New Roman" panose="02020603050405020304" pitchFamily="18" charset="0"/>
              </a:rPr>
              <a:t>Đồng</a:t>
            </a:r>
            <a:r>
              <a:rPr lang="en-US" sz="2800" dirty="0">
                <a:solidFill>
                  <a:srgbClr val="000000"/>
                </a:solidFill>
                <a:latin typeface="Arial" panose="020B0604020202020204" pitchFamily="34" charset="0"/>
                <a:ea typeface="Times New Roman" panose="02020603050405020304" pitchFamily="18" charset="0"/>
              </a:rPr>
              <a:t> </a:t>
            </a:r>
            <a:r>
              <a:rPr lang="en-US" sz="2800" dirty="0" err="1">
                <a:solidFill>
                  <a:srgbClr val="000000"/>
                </a:solidFill>
                <a:latin typeface="Arial" panose="020B0604020202020204" pitchFamily="34" charset="0"/>
                <a:ea typeface="Times New Roman" panose="02020603050405020304" pitchFamily="18" charset="0"/>
              </a:rPr>
              <a:t>thời</a:t>
            </a:r>
            <a:r>
              <a:rPr lang="en-US" sz="2800" dirty="0">
                <a:solidFill>
                  <a:srgbClr val="000000"/>
                </a:solidFill>
                <a:latin typeface="Arial" panose="020B0604020202020204" pitchFamily="34" charset="0"/>
                <a:ea typeface="Times New Roman" panose="02020603050405020304" pitchFamily="18" charset="0"/>
              </a:rPr>
              <a:t>, </a:t>
            </a:r>
            <a:r>
              <a:rPr lang="en-US" sz="2800" dirty="0">
                <a:latin typeface="Arial" panose="020B0604020202020204" pitchFamily="34" charset="0"/>
                <a:ea typeface="Times New Roman" panose="02020603050405020304" pitchFamily="18" charset="0"/>
              </a:rPr>
              <a:t>Pomina</a:t>
            </a:r>
            <a:r>
              <a:rPr lang="en-US" sz="2800" dirty="0">
                <a:solidFill>
                  <a:srgbClr val="000000"/>
                </a:solidFill>
                <a:latin typeface="Arial" panose="020B0604020202020204" pitchFamily="34" charset="0"/>
                <a:ea typeface="Times New Roman" panose="02020603050405020304" pitchFamily="18" charset="0"/>
              </a:rPr>
              <a:t> </a:t>
            </a:r>
            <a:r>
              <a:rPr lang="en-US" sz="2800" dirty="0" err="1">
                <a:solidFill>
                  <a:srgbClr val="000000"/>
                </a:solidFill>
                <a:latin typeface="Arial" panose="020B0604020202020204" pitchFamily="34" charset="0"/>
                <a:ea typeface="Times New Roman" panose="02020603050405020304" pitchFamily="18" charset="0"/>
              </a:rPr>
              <a:t>không</a:t>
            </a:r>
            <a:r>
              <a:rPr lang="en-US" sz="2800" dirty="0">
                <a:solidFill>
                  <a:srgbClr val="000000"/>
                </a:solidFill>
                <a:latin typeface="Arial" panose="020B0604020202020204" pitchFamily="34" charset="0"/>
                <a:ea typeface="Times New Roman" panose="02020603050405020304" pitchFamily="18" charset="0"/>
              </a:rPr>
              <a:t> </a:t>
            </a:r>
            <a:r>
              <a:rPr lang="en-US" sz="2800" dirty="0" err="1">
                <a:solidFill>
                  <a:srgbClr val="000000"/>
                </a:solidFill>
                <a:latin typeface="Arial" panose="020B0604020202020204" pitchFamily="34" charset="0"/>
                <a:ea typeface="Times New Roman" panose="02020603050405020304" pitchFamily="18" charset="0"/>
              </a:rPr>
              <a:t>đủ</a:t>
            </a:r>
            <a:r>
              <a:rPr lang="en-US" sz="2800" dirty="0">
                <a:solidFill>
                  <a:srgbClr val="000000"/>
                </a:solidFill>
                <a:latin typeface="Arial" panose="020B0604020202020204" pitchFamily="34" charset="0"/>
                <a:ea typeface="Times New Roman" panose="02020603050405020304" pitchFamily="18" charset="0"/>
              </a:rPr>
              <a:t> </a:t>
            </a:r>
            <a:r>
              <a:rPr lang="en-US" sz="2800" dirty="0" err="1">
                <a:solidFill>
                  <a:srgbClr val="000000"/>
                </a:solidFill>
                <a:latin typeface="Arial" panose="020B0604020202020204" pitchFamily="34" charset="0"/>
                <a:ea typeface="Times New Roman" panose="02020603050405020304" pitchFamily="18" charset="0"/>
              </a:rPr>
              <a:t>vốn</a:t>
            </a:r>
            <a:r>
              <a:rPr lang="en-US" sz="2800" dirty="0">
                <a:solidFill>
                  <a:srgbClr val="000000"/>
                </a:solidFill>
                <a:latin typeface="Arial" panose="020B0604020202020204" pitchFamily="34" charset="0"/>
                <a:ea typeface="Times New Roman" panose="02020603050405020304" pitchFamily="18" charset="0"/>
              </a:rPr>
              <a:t> </a:t>
            </a:r>
            <a:r>
              <a:rPr lang="en-US" sz="2800" dirty="0" err="1">
                <a:solidFill>
                  <a:srgbClr val="000000"/>
                </a:solidFill>
                <a:latin typeface="Arial" panose="020B0604020202020204" pitchFamily="34" charset="0"/>
                <a:ea typeface="Times New Roman" panose="02020603050405020304" pitchFamily="18" charset="0"/>
              </a:rPr>
              <a:t>lưu</a:t>
            </a:r>
            <a:r>
              <a:rPr lang="en-US" sz="2800" dirty="0">
                <a:solidFill>
                  <a:srgbClr val="000000"/>
                </a:solidFill>
                <a:latin typeface="Arial" panose="020B0604020202020204" pitchFamily="34" charset="0"/>
                <a:ea typeface="Times New Roman" panose="02020603050405020304" pitchFamily="18" charset="0"/>
              </a:rPr>
              <a:t> </a:t>
            </a:r>
            <a:r>
              <a:rPr lang="en-US" sz="2800" dirty="0" err="1">
                <a:solidFill>
                  <a:srgbClr val="000000"/>
                </a:solidFill>
                <a:latin typeface="Arial" panose="020B0604020202020204" pitchFamily="34" charset="0"/>
                <a:ea typeface="Times New Roman" panose="02020603050405020304" pitchFamily="18" charset="0"/>
              </a:rPr>
              <a:t>động</a:t>
            </a:r>
            <a:r>
              <a:rPr lang="en-US" sz="2800" dirty="0">
                <a:solidFill>
                  <a:srgbClr val="000000"/>
                </a:solidFill>
                <a:latin typeface="Arial" panose="020B0604020202020204" pitchFamily="34" charset="0"/>
                <a:ea typeface="Times New Roman" panose="02020603050405020304" pitchFamily="18" charset="0"/>
              </a:rPr>
              <a:t> </a:t>
            </a:r>
            <a:r>
              <a:rPr lang="en-US" sz="2800" dirty="0" err="1">
                <a:solidFill>
                  <a:srgbClr val="000000"/>
                </a:solidFill>
                <a:latin typeface="Arial" panose="020B0604020202020204" pitchFamily="34" charset="0"/>
                <a:ea typeface="Times New Roman" panose="02020603050405020304" pitchFamily="18" charset="0"/>
              </a:rPr>
              <a:t>nên</a:t>
            </a:r>
            <a:r>
              <a:rPr lang="en-US" sz="2800" dirty="0">
                <a:solidFill>
                  <a:srgbClr val="000000"/>
                </a:solidFill>
                <a:latin typeface="Arial" panose="020B0604020202020204" pitchFamily="34" charset="0"/>
                <a:ea typeface="Times New Roman" panose="02020603050405020304" pitchFamily="18" charset="0"/>
              </a:rPr>
              <a:t> </a:t>
            </a:r>
            <a:r>
              <a:rPr lang="en-US" sz="2800" dirty="0" err="1">
                <a:solidFill>
                  <a:srgbClr val="000000"/>
                </a:solidFill>
                <a:latin typeface="Arial" panose="020B0604020202020204" pitchFamily="34" charset="0"/>
                <a:ea typeface="Times New Roman" panose="02020603050405020304" pitchFamily="18" charset="0"/>
              </a:rPr>
              <a:t>chỉ</a:t>
            </a:r>
            <a:r>
              <a:rPr lang="en-US" sz="2800" dirty="0">
                <a:solidFill>
                  <a:srgbClr val="000000"/>
                </a:solidFill>
                <a:latin typeface="Arial" panose="020B0604020202020204" pitchFamily="34" charset="0"/>
                <a:ea typeface="Times New Roman" panose="02020603050405020304" pitchFamily="18" charset="0"/>
              </a:rPr>
              <a:t> </a:t>
            </a:r>
            <a:r>
              <a:rPr lang="en-US" sz="2800" dirty="0" err="1">
                <a:solidFill>
                  <a:srgbClr val="000000"/>
                </a:solidFill>
                <a:latin typeface="Arial" panose="020B0604020202020204" pitchFamily="34" charset="0"/>
                <a:ea typeface="Times New Roman" panose="02020603050405020304" pitchFamily="18" charset="0"/>
              </a:rPr>
              <a:t>sản</a:t>
            </a:r>
            <a:r>
              <a:rPr lang="en-US" sz="2800" dirty="0">
                <a:solidFill>
                  <a:srgbClr val="000000"/>
                </a:solidFill>
                <a:latin typeface="Arial" panose="020B0604020202020204" pitchFamily="34" charset="0"/>
                <a:ea typeface="Times New Roman" panose="02020603050405020304" pitchFamily="18" charset="0"/>
              </a:rPr>
              <a:t> </a:t>
            </a:r>
            <a:r>
              <a:rPr lang="en-US" sz="2800" dirty="0" err="1">
                <a:solidFill>
                  <a:srgbClr val="000000"/>
                </a:solidFill>
                <a:latin typeface="Arial" panose="020B0604020202020204" pitchFamily="34" charset="0"/>
                <a:ea typeface="Times New Roman" panose="02020603050405020304" pitchFamily="18" charset="0"/>
              </a:rPr>
              <a:t>xuất</a:t>
            </a:r>
            <a:r>
              <a:rPr lang="en-US" sz="2800" dirty="0">
                <a:solidFill>
                  <a:srgbClr val="000000"/>
                </a:solidFill>
                <a:latin typeface="Arial" panose="020B0604020202020204" pitchFamily="34" charset="0"/>
                <a:ea typeface="Times New Roman" panose="02020603050405020304" pitchFamily="18" charset="0"/>
              </a:rPr>
              <a:t> </a:t>
            </a:r>
            <a:r>
              <a:rPr lang="en-US" sz="2800" dirty="0" err="1">
                <a:solidFill>
                  <a:srgbClr val="000000"/>
                </a:solidFill>
                <a:latin typeface="Arial" panose="020B0604020202020204" pitchFamily="34" charset="0"/>
                <a:ea typeface="Times New Roman" panose="02020603050405020304" pitchFamily="18" charset="0"/>
              </a:rPr>
              <a:t>cầm</a:t>
            </a:r>
            <a:r>
              <a:rPr lang="en-US" sz="2800" dirty="0">
                <a:solidFill>
                  <a:srgbClr val="000000"/>
                </a:solidFill>
                <a:latin typeface="Arial" panose="020B0604020202020204" pitchFamily="34" charset="0"/>
                <a:ea typeface="Times New Roman" panose="02020603050405020304" pitchFamily="18" charset="0"/>
              </a:rPr>
              <a:t> </a:t>
            </a:r>
            <a:r>
              <a:rPr lang="en-US" sz="2800" dirty="0" err="1">
                <a:solidFill>
                  <a:srgbClr val="000000"/>
                </a:solidFill>
                <a:latin typeface="Arial" panose="020B0604020202020204" pitchFamily="34" charset="0"/>
                <a:ea typeface="Times New Roman" panose="02020603050405020304" pitchFamily="18" charset="0"/>
              </a:rPr>
              <a:t>chừng</a:t>
            </a:r>
            <a:r>
              <a:rPr lang="en-US" sz="2800" dirty="0">
                <a:solidFill>
                  <a:srgbClr val="000000"/>
                </a:solidFill>
                <a:latin typeface="Arial" panose="020B0604020202020204" pitchFamily="34" charset="0"/>
                <a:ea typeface="Times New Roman" panose="02020603050405020304" pitchFamily="18" charset="0"/>
              </a:rPr>
              <a:t> </a:t>
            </a:r>
            <a:r>
              <a:rPr lang="en-US" sz="2800" dirty="0" err="1">
                <a:solidFill>
                  <a:srgbClr val="000000"/>
                </a:solidFill>
                <a:latin typeface="Arial" panose="020B0604020202020204" pitchFamily="34" charset="0"/>
                <a:ea typeface="Times New Roman" panose="02020603050405020304" pitchFamily="18" charset="0"/>
              </a:rPr>
              <a:t>để</a:t>
            </a:r>
            <a:r>
              <a:rPr lang="en-US" sz="2800" dirty="0">
                <a:solidFill>
                  <a:srgbClr val="000000"/>
                </a:solidFill>
                <a:latin typeface="Arial" panose="020B0604020202020204" pitchFamily="34" charset="0"/>
                <a:ea typeface="Times New Roman" panose="02020603050405020304" pitchFamily="18" charset="0"/>
              </a:rPr>
              <a:t> </a:t>
            </a:r>
            <a:r>
              <a:rPr lang="en-US" sz="2800" dirty="0" err="1">
                <a:solidFill>
                  <a:srgbClr val="000000"/>
                </a:solidFill>
                <a:latin typeface="Arial" panose="020B0604020202020204" pitchFamily="34" charset="0"/>
                <a:ea typeface="Times New Roman" panose="02020603050405020304" pitchFamily="18" charset="0"/>
              </a:rPr>
              <a:t>giữ</a:t>
            </a:r>
            <a:r>
              <a:rPr lang="en-US" sz="2800" dirty="0">
                <a:solidFill>
                  <a:srgbClr val="000000"/>
                </a:solidFill>
                <a:latin typeface="Arial" panose="020B0604020202020204" pitchFamily="34" charset="0"/>
                <a:ea typeface="Times New Roman" panose="02020603050405020304" pitchFamily="18" charset="0"/>
              </a:rPr>
              <a:t> </a:t>
            </a:r>
            <a:r>
              <a:rPr lang="en-US" sz="2800" dirty="0" err="1">
                <a:solidFill>
                  <a:srgbClr val="000000"/>
                </a:solidFill>
                <a:latin typeface="Arial" panose="020B0604020202020204" pitchFamily="34" charset="0"/>
                <a:ea typeface="Times New Roman" panose="02020603050405020304" pitchFamily="18" charset="0"/>
              </a:rPr>
              <a:t>thị</a:t>
            </a:r>
            <a:r>
              <a:rPr lang="en-US" sz="2800" dirty="0">
                <a:solidFill>
                  <a:srgbClr val="000000"/>
                </a:solidFill>
                <a:latin typeface="Arial" panose="020B0604020202020204" pitchFamily="34" charset="0"/>
                <a:ea typeface="Times New Roman" panose="02020603050405020304" pitchFamily="18" charset="0"/>
              </a:rPr>
              <a:t> </a:t>
            </a:r>
            <a:r>
              <a:rPr lang="en-US" sz="2800" dirty="0" err="1">
                <a:solidFill>
                  <a:srgbClr val="000000"/>
                </a:solidFill>
                <a:latin typeface="Arial" panose="020B0604020202020204" pitchFamily="34" charset="0"/>
                <a:ea typeface="Times New Roman" panose="02020603050405020304" pitchFamily="18" charset="0"/>
              </a:rPr>
              <a:t>phần</a:t>
            </a:r>
            <a:r>
              <a:rPr lang="en-US" sz="2800" dirty="0">
                <a:solidFill>
                  <a:srgbClr val="000000"/>
                </a:solidFill>
                <a:latin typeface="Arial" panose="020B0604020202020204" pitchFamily="34" charset="0"/>
                <a:ea typeface="Times New Roman" panose="02020603050405020304" pitchFamily="18" charset="0"/>
              </a:rPr>
              <a:t> </a:t>
            </a:r>
            <a:r>
              <a:rPr lang="en-US" sz="2800" dirty="0" err="1">
                <a:solidFill>
                  <a:srgbClr val="000000"/>
                </a:solidFill>
                <a:latin typeface="Arial" panose="020B0604020202020204" pitchFamily="34" charset="0"/>
                <a:ea typeface="Times New Roman" panose="02020603050405020304" pitchFamily="18" charset="0"/>
              </a:rPr>
              <a:t>dẫn</a:t>
            </a:r>
            <a:r>
              <a:rPr lang="en-US" sz="2800" dirty="0">
                <a:solidFill>
                  <a:srgbClr val="000000"/>
                </a:solidFill>
                <a:latin typeface="Arial" panose="020B0604020202020204" pitchFamily="34" charset="0"/>
                <a:ea typeface="Times New Roman" panose="02020603050405020304" pitchFamily="18" charset="0"/>
              </a:rPr>
              <a:t> </a:t>
            </a:r>
            <a:r>
              <a:rPr lang="en-US" sz="2800" dirty="0" err="1">
                <a:solidFill>
                  <a:srgbClr val="000000"/>
                </a:solidFill>
                <a:latin typeface="Arial" panose="020B0604020202020204" pitchFamily="34" charset="0"/>
                <a:ea typeface="Times New Roman" panose="02020603050405020304" pitchFamily="18" charset="0"/>
              </a:rPr>
              <a:t>đến</a:t>
            </a:r>
            <a:r>
              <a:rPr lang="en-US" sz="2800" dirty="0">
                <a:solidFill>
                  <a:srgbClr val="000000"/>
                </a:solidFill>
                <a:latin typeface="Arial" panose="020B0604020202020204" pitchFamily="34" charset="0"/>
                <a:ea typeface="Times New Roman" panose="02020603050405020304" pitchFamily="18" charset="0"/>
              </a:rPr>
              <a:t> chi </a:t>
            </a:r>
            <a:r>
              <a:rPr lang="en-US" sz="2800" dirty="0" err="1">
                <a:solidFill>
                  <a:srgbClr val="000000"/>
                </a:solidFill>
                <a:latin typeface="Arial" panose="020B0604020202020204" pitchFamily="34" charset="0"/>
                <a:ea typeface="Times New Roman" panose="02020603050405020304" pitchFamily="18" charset="0"/>
              </a:rPr>
              <a:t>phí</a:t>
            </a:r>
            <a:r>
              <a:rPr lang="en-US" sz="2800" dirty="0">
                <a:solidFill>
                  <a:srgbClr val="000000"/>
                </a:solidFill>
                <a:latin typeface="Arial" panose="020B0604020202020204" pitchFamily="34" charset="0"/>
                <a:ea typeface="Times New Roman" panose="02020603050405020304" pitchFamily="18" charset="0"/>
              </a:rPr>
              <a:t> </a:t>
            </a:r>
            <a:r>
              <a:rPr lang="en-US" sz="2800" dirty="0" err="1">
                <a:solidFill>
                  <a:srgbClr val="000000"/>
                </a:solidFill>
                <a:latin typeface="Arial" panose="020B0604020202020204" pitchFamily="34" charset="0"/>
                <a:ea typeface="Times New Roman" panose="02020603050405020304" pitchFamily="18" charset="0"/>
              </a:rPr>
              <a:t>tăng</a:t>
            </a:r>
            <a:r>
              <a:rPr lang="en-US" sz="2800" dirty="0">
                <a:solidFill>
                  <a:srgbClr val="000000"/>
                </a:solidFill>
                <a:latin typeface="Arial" panose="020B0604020202020204" pitchFamily="34" charset="0"/>
                <a:ea typeface="Times New Roman" panose="02020603050405020304" pitchFamily="18" charset="0"/>
              </a:rPr>
              <a:t> </a:t>
            </a:r>
            <a:r>
              <a:rPr lang="en-US" sz="2800" dirty="0" err="1">
                <a:solidFill>
                  <a:srgbClr val="000000"/>
                </a:solidFill>
                <a:latin typeface="Arial" panose="020B0604020202020204" pitchFamily="34" charset="0"/>
                <a:ea typeface="Times New Roman" panose="02020603050405020304" pitchFamily="18" charset="0"/>
              </a:rPr>
              <a:t>cao</a:t>
            </a:r>
            <a:r>
              <a:rPr lang="en-US" sz="2800" dirty="0">
                <a:solidFill>
                  <a:srgbClr val="000000"/>
                </a:solidFill>
                <a:latin typeface="Arial" panose="020B0604020202020204" pitchFamily="34" charset="0"/>
                <a:ea typeface="Times New Roman" panose="02020603050405020304" pitchFamily="18" charset="0"/>
              </a:rPr>
              <a:t>. </a:t>
            </a:r>
            <a:endParaRPr lang="en-US" sz="2800" dirty="0">
              <a:latin typeface="Times New Roman" panose="02020603050405020304" pitchFamily="18" charset="0"/>
              <a:ea typeface="Times New Roman" panose="02020603050405020304" pitchFamily="18" charset="0"/>
            </a:endParaRPr>
          </a:p>
        </p:txBody>
      </p:sp>
      <p:sp>
        <p:nvSpPr>
          <p:cNvPr id="6" name="Rectangle 5">
            <a:extLst>
              <a:ext uri="{FF2B5EF4-FFF2-40B4-BE49-F238E27FC236}">
                <a16:creationId xmlns:a16="http://schemas.microsoft.com/office/drawing/2014/main" id="{B3D7567E-7A3C-4077-ABC7-2F550791F7EC}"/>
              </a:ext>
            </a:extLst>
          </p:cNvPr>
          <p:cNvSpPr/>
          <p:nvPr/>
        </p:nvSpPr>
        <p:spPr>
          <a:xfrm>
            <a:off x="1465244" y="5032866"/>
            <a:ext cx="8912646" cy="523220"/>
          </a:xfrm>
          <a:prstGeom prst="rect">
            <a:avLst/>
          </a:prstGeom>
        </p:spPr>
        <p:txBody>
          <a:bodyPr wrap="square">
            <a:spAutoFit/>
          </a:bodyPr>
          <a:lstStyle/>
          <a:p>
            <a:r>
              <a:rPr lang="en-US" sz="2800" dirty="0" err="1">
                <a:latin typeface="Arial" panose="020B0604020202020204" pitchFamily="34" charset="0"/>
                <a:ea typeface="Times New Roman" panose="02020603050405020304" pitchFamily="18" charset="0"/>
              </a:rPr>
              <a:t>Vì</a:t>
            </a:r>
            <a:r>
              <a:rPr lang="en-US" sz="2800" dirty="0">
                <a:latin typeface="Arial" panose="020B0604020202020204" pitchFamily="34" charset="0"/>
                <a:ea typeface="Times New Roman" panose="02020603050405020304" pitchFamily="18" charset="0"/>
              </a:rPr>
              <a:t> </a:t>
            </a:r>
            <a:r>
              <a:rPr lang="en-US" sz="2800" dirty="0" err="1">
                <a:latin typeface="Arial" panose="020B0604020202020204" pitchFamily="34" charset="0"/>
                <a:ea typeface="Times New Roman" panose="02020603050405020304" pitchFamily="18" charset="0"/>
              </a:rPr>
              <a:t>thế</a:t>
            </a:r>
            <a:r>
              <a:rPr lang="en-US" sz="2800" dirty="0">
                <a:latin typeface="Arial" panose="020B0604020202020204" pitchFamily="34" charset="0"/>
                <a:ea typeface="Times New Roman" panose="02020603050405020304" pitchFamily="18" charset="0"/>
              </a:rPr>
              <a:t>, </a:t>
            </a:r>
            <a:r>
              <a:rPr lang="en-US" sz="2800" dirty="0" err="1">
                <a:latin typeface="Arial" panose="020B0604020202020204" pitchFamily="34" charset="0"/>
                <a:ea typeface="Times New Roman" panose="02020603050405020304" pitchFamily="18" charset="0"/>
              </a:rPr>
              <a:t>kết</a:t>
            </a:r>
            <a:r>
              <a:rPr lang="en-US" sz="2800" dirty="0">
                <a:latin typeface="Arial" panose="020B0604020202020204" pitchFamily="34" charset="0"/>
                <a:ea typeface="Times New Roman" panose="02020603050405020304" pitchFamily="18" charset="0"/>
              </a:rPr>
              <a:t> </a:t>
            </a:r>
            <a:r>
              <a:rPr lang="en-US" sz="2800" dirty="0" err="1">
                <a:latin typeface="Arial" panose="020B0604020202020204" pitchFamily="34" charset="0"/>
                <a:ea typeface="Times New Roman" panose="02020603050405020304" pitchFamily="18" charset="0"/>
              </a:rPr>
              <a:t>quả</a:t>
            </a:r>
            <a:r>
              <a:rPr lang="en-US" sz="2800" dirty="0">
                <a:latin typeface="Arial" panose="020B0604020202020204" pitchFamily="34" charset="0"/>
                <a:ea typeface="Times New Roman" panose="02020603050405020304" pitchFamily="18" charset="0"/>
              </a:rPr>
              <a:t> </a:t>
            </a:r>
            <a:r>
              <a:rPr lang="en-US" sz="2800" dirty="0" err="1">
                <a:latin typeface="Arial" panose="020B0604020202020204" pitchFamily="34" charset="0"/>
                <a:ea typeface="Times New Roman" panose="02020603050405020304" pitchFamily="18" charset="0"/>
              </a:rPr>
              <a:t>kinh</a:t>
            </a:r>
            <a:r>
              <a:rPr lang="en-US" sz="2800" dirty="0">
                <a:latin typeface="Arial" panose="020B0604020202020204" pitchFamily="34" charset="0"/>
                <a:ea typeface="Times New Roman" panose="02020603050405020304" pitchFamily="18" charset="0"/>
              </a:rPr>
              <a:t> </a:t>
            </a:r>
            <a:r>
              <a:rPr lang="en-US" sz="2800" dirty="0" err="1">
                <a:latin typeface="Arial" panose="020B0604020202020204" pitchFamily="34" charset="0"/>
                <a:ea typeface="Times New Roman" panose="02020603050405020304" pitchFamily="18" charset="0"/>
              </a:rPr>
              <a:t>doanh</a:t>
            </a:r>
            <a:r>
              <a:rPr lang="en-US" sz="2800" dirty="0">
                <a:latin typeface="Arial" panose="020B0604020202020204" pitchFamily="34" charset="0"/>
                <a:ea typeface="Times New Roman" panose="02020603050405020304" pitchFamily="18" charset="0"/>
              </a:rPr>
              <a:t> </a:t>
            </a:r>
            <a:r>
              <a:rPr lang="en-US" sz="2800" dirty="0" err="1">
                <a:latin typeface="Arial" panose="020B0604020202020204" pitchFamily="34" charset="0"/>
                <a:ea typeface="Times New Roman" panose="02020603050405020304" pitchFamily="18" charset="0"/>
              </a:rPr>
              <a:t>vẫn</a:t>
            </a:r>
            <a:r>
              <a:rPr lang="en-US" sz="2800" dirty="0">
                <a:latin typeface="Arial" panose="020B0604020202020204" pitchFamily="34" charset="0"/>
                <a:ea typeface="Times New Roman" panose="02020603050405020304" pitchFamily="18" charset="0"/>
              </a:rPr>
              <a:t> </a:t>
            </a:r>
            <a:r>
              <a:rPr lang="en-US" sz="2800" dirty="0" err="1">
                <a:latin typeface="Arial" panose="020B0604020202020204" pitchFamily="34" charset="0"/>
                <a:ea typeface="Times New Roman" panose="02020603050405020304" pitchFamily="18" charset="0"/>
              </a:rPr>
              <a:t>không</a:t>
            </a:r>
            <a:r>
              <a:rPr lang="en-US" sz="2800" dirty="0">
                <a:latin typeface="Arial" panose="020B0604020202020204" pitchFamily="34" charset="0"/>
                <a:ea typeface="Times New Roman" panose="02020603050405020304" pitchFamily="18" charset="0"/>
              </a:rPr>
              <a:t> </a:t>
            </a:r>
            <a:r>
              <a:rPr lang="en-US" sz="2800" dirty="0" err="1">
                <a:latin typeface="Arial" panose="020B0604020202020204" pitchFamily="34" charset="0"/>
                <a:ea typeface="Times New Roman" panose="02020603050405020304" pitchFamily="18" charset="0"/>
              </a:rPr>
              <a:t>thể</a:t>
            </a:r>
            <a:r>
              <a:rPr lang="en-US" sz="2800" dirty="0">
                <a:latin typeface="Arial" panose="020B0604020202020204" pitchFamily="34" charset="0"/>
                <a:ea typeface="Times New Roman" panose="02020603050405020304" pitchFamily="18" charset="0"/>
              </a:rPr>
              <a:t> </a:t>
            </a:r>
            <a:r>
              <a:rPr lang="en-US" sz="2800" dirty="0" err="1">
                <a:latin typeface="Arial" panose="020B0604020202020204" pitchFamily="34" charset="0"/>
                <a:ea typeface="Times New Roman" panose="02020603050405020304" pitchFamily="18" charset="0"/>
              </a:rPr>
              <a:t>như</a:t>
            </a:r>
            <a:r>
              <a:rPr lang="en-US" sz="2800" dirty="0">
                <a:latin typeface="Arial" panose="020B0604020202020204" pitchFamily="34" charset="0"/>
                <a:ea typeface="Times New Roman" panose="02020603050405020304" pitchFamily="18" charset="0"/>
              </a:rPr>
              <a:t> </a:t>
            </a:r>
            <a:r>
              <a:rPr lang="en-US" sz="2800" dirty="0" err="1">
                <a:latin typeface="Arial" panose="020B0604020202020204" pitchFamily="34" charset="0"/>
                <a:ea typeface="Times New Roman" panose="02020603050405020304" pitchFamily="18" charset="0"/>
              </a:rPr>
              <a:t>kỳ</a:t>
            </a:r>
            <a:r>
              <a:rPr lang="en-US" sz="2800" dirty="0">
                <a:latin typeface="Arial" panose="020B0604020202020204" pitchFamily="34" charset="0"/>
                <a:ea typeface="Times New Roman" panose="02020603050405020304" pitchFamily="18" charset="0"/>
              </a:rPr>
              <a:t> </a:t>
            </a:r>
            <a:r>
              <a:rPr lang="en-US" sz="2800" dirty="0" err="1">
                <a:latin typeface="Arial" panose="020B0604020202020204" pitchFamily="34" charset="0"/>
                <a:ea typeface="Times New Roman" panose="02020603050405020304" pitchFamily="18" charset="0"/>
              </a:rPr>
              <a:t>vọng</a:t>
            </a:r>
            <a:endParaRPr lang="en-US" sz="2800" dirty="0"/>
          </a:p>
        </p:txBody>
      </p:sp>
      <p:sp>
        <p:nvSpPr>
          <p:cNvPr id="7" name="Rectangle 6">
            <a:extLst>
              <a:ext uri="{FF2B5EF4-FFF2-40B4-BE49-F238E27FC236}">
                <a16:creationId xmlns:a16="http://schemas.microsoft.com/office/drawing/2014/main" id="{05B57574-83D3-4EF8-88EB-A41D46D1CC9B}"/>
              </a:ext>
            </a:extLst>
          </p:cNvPr>
          <p:cNvSpPr/>
          <p:nvPr/>
        </p:nvSpPr>
        <p:spPr>
          <a:xfrm>
            <a:off x="-1" y="788571"/>
            <a:ext cx="12191999" cy="461665"/>
          </a:xfrm>
          <a:prstGeom prst="rect">
            <a:avLst/>
          </a:prstGeom>
        </p:spPr>
        <p:txBody>
          <a:bodyPr wrap="square">
            <a:spAutoFit/>
          </a:bodyPr>
          <a:lstStyle/>
          <a:p>
            <a:pPr algn="ctr"/>
            <a:r>
              <a:rPr lang="en-US" sz="2400" b="1" dirty="0">
                <a:solidFill>
                  <a:srgbClr val="FF0000"/>
                </a:solidFill>
                <a:latin typeface="Arial" panose="020B0604020202020204" pitchFamily="34" charset="0"/>
                <a:cs typeface="Arial" panose="020B0604020202020204" pitchFamily="34" charset="0"/>
              </a:rPr>
              <a:t>NHẬN ĐỊNH CHUNG THỊ TRƯỜNG THÉP 2022</a:t>
            </a:r>
            <a:endParaRPr lang="en-US" sz="24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07698213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llout: Line 1">
            <a:extLst>
              <a:ext uri="{FF2B5EF4-FFF2-40B4-BE49-F238E27FC236}">
                <a16:creationId xmlns:a16="http://schemas.microsoft.com/office/drawing/2014/main" id="{1D7D9C84-F5F0-4DFF-8C77-ABE923E865B6}"/>
              </a:ext>
            </a:extLst>
          </p:cNvPr>
          <p:cNvSpPr/>
          <p:nvPr/>
        </p:nvSpPr>
        <p:spPr>
          <a:xfrm>
            <a:off x="0" y="5923280"/>
            <a:ext cx="5410304" cy="934720"/>
          </a:xfrm>
          <a:prstGeom prst="borderCallout1">
            <a:avLst>
              <a:gd name="adj1" fmla="val 2446"/>
              <a:gd name="adj2" fmla="val 27535"/>
              <a:gd name="adj3" fmla="val -66682"/>
              <a:gd name="adj4" fmla="val 37610"/>
            </a:avLst>
          </a:prstGeom>
          <a:solidFill>
            <a:srgbClr val="FFFF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3" name="Chart 2">
            <a:extLst>
              <a:ext uri="{FF2B5EF4-FFF2-40B4-BE49-F238E27FC236}">
                <a16:creationId xmlns:a16="http://schemas.microsoft.com/office/drawing/2014/main" id="{842C057F-7702-40E5-B3A4-4E7E74CB0C44}"/>
              </a:ext>
            </a:extLst>
          </p:cNvPr>
          <p:cNvGraphicFramePr>
            <a:graphicFrameLocks/>
          </p:cNvGraphicFramePr>
          <p:nvPr>
            <p:extLst>
              <p:ext uri="{D42A27DB-BD31-4B8C-83A1-F6EECF244321}">
                <p14:modId xmlns:p14="http://schemas.microsoft.com/office/powerpoint/2010/main" val="3693445115"/>
              </p:ext>
            </p:extLst>
          </p:nvPr>
        </p:nvGraphicFramePr>
        <p:xfrm>
          <a:off x="0" y="711200"/>
          <a:ext cx="6258560" cy="5598160"/>
        </p:xfrm>
        <a:graphic>
          <a:graphicData uri="http://schemas.openxmlformats.org/drawingml/2006/chart">
            <c:chart xmlns:c="http://schemas.openxmlformats.org/drawingml/2006/chart" xmlns:r="http://schemas.openxmlformats.org/officeDocument/2006/relationships" r:id="rId2"/>
          </a:graphicData>
        </a:graphic>
      </p:graphicFrame>
      <p:sp>
        <p:nvSpPr>
          <p:cNvPr id="4" name="Rectangle 3">
            <a:extLst>
              <a:ext uri="{FF2B5EF4-FFF2-40B4-BE49-F238E27FC236}">
                <a16:creationId xmlns:a16="http://schemas.microsoft.com/office/drawing/2014/main" id="{A5B56E27-ED20-41BE-B147-1E0A8261450F}"/>
              </a:ext>
            </a:extLst>
          </p:cNvPr>
          <p:cNvSpPr/>
          <p:nvPr/>
        </p:nvSpPr>
        <p:spPr>
          <a:xfrm>
            <a:off x="0" y="6043563"/>
            <a:ext cx="5410304" cy="733534"/>
          </a:xfrm>
          <a:prstGeom prst="rect">
            <a:avLst/>
          </a:prstGeom>
        </p:spPr>
        <p:txBody>
          <a:bodyPr wrap="square">
            <a:spAutoFit/>
          </a:bodyPr>
          <a:lstStyle/>
          <a:p>
            <a:pPr algn="ctr">
              <a:lnSpc>
                <a:spcPts val="2500"/>
              </a:lnSpc>
            </a:pPr>
            <a:r>
              <a:rPr lang="en-US" b="1" dirty="0">
                <a:solidFill>
                  <a:srgbClr val="C00000"/>
                </a:solidFill>
                <a:latin typeface="Calibri" panose="020F0502020204030204" pitchFamily="34" charset="0"/>
              </a:rPr>
              <a:t>SẢN L</a:t>
            </a:r>
            <a:r>
              <a:rPr lang="vi-VN" b="1" dirty="0">
                <a:solidFill>
                  <a:srgbClr val="C00000"/>
                </a:solidFill>
                <a:latin typeface="Calibri" panose="020F0502020204030204" pitchFamily="34" charset="0"/>
              </a:rPr>
              <a:t>Ư</a:t>
            </a:r>
            <a:r>
              <a:rPr lang="en-US" b="1" dirty="0">
                <a:solidFill>
                  <a:srgbClr val="C00000"/>
                </a:solidFill>
                <a:latin typeface="Calibri" panose="020F0502020204030204" pitchFamily="34" charset="0"/>
              </a:rPr>
              <a:t>ỢNG TIÊU THỤ : 514.045 T</a:t>
            </a:r>
          </a:p>
          <a:p>
            <a:pPr algn="ctr">
              <a:lnSpc>
                <a:spcPts val="2500"/>
              </a:lnSpc>
            </a:pPr>
            <a:r>
              <a:rPr lang="en-US" b="1" dirty="0" err="1">
                <a:solidFill>
                  <a:srgbClr val="C00000"/>
                </a:solidFill>
                <a:latin typeface="Calibri" panose="020F0502020204030204" pitchFamily="34" charset="0"/>
              </a:rPr>
              <a:t>CHIẾM</a:t>
            </a:r>
            <a:r>
              <a:rPr lang="en-US" b="1" dirty="0">
                <a:solidFill>
                  <a:srgbClr val="C00000"/>
                </a:solidFill>
                <a:latin typeface="Calibri" panose="020F0502020204030204" pitchFamily="34" charset="0"/>
              </a:rPr>
              <a:t> 4,2% DUNG L</a:t>
            </a:r>
            <a:r>
              <a:rPr lang="vi-VN" b="1" dirty="0">
                <a:solidFill>
                  <a:srgbClr val="C00000"/>
                </a:solidFill>
                <a:latin typeface="Calibri" panose="020F0502020204030204" pitchFamily="34" charset="0"/>
              </a:rPr>
              <a:t>Ư</a:t>
            </a:r>
            <a:r>
              <a:rPr lang="en-US" b="1" dirty="0">
                <a:solidFill>
                  <a:srgbClr val="C00000"/>
                </a:solidFill>
                <a:latin typeface="Calibri" panose="020F0502020204030204" pitchFamily="34" charset="0"/>
              </a:rPr>
              <a:t>ỢNG THỊ TR</a:t>
            </a:r>
            <a:r>
              <a:rPr lang="vi-VN" b="1" dirty="0">
                <a:solidFill>
                  <a:srgbClr val="C00000"/>
                </a:solidFill>
                <a:latin typeface="Calibri" panose="020F0502020204030204" pitchFamily="34" charset="0"/>
              </a:rPr>
              <a:t>Ư</a:t>
            </a:r>
            <a:r>
              <a:rPr lang="en-US" b="1" dirty="0" err="1">
                <a:solidFill>
                  <a:srgbClr val="C00000"/>
                </a:solidFill>
                <a:latin typeface="Calibri" panose="020F0502020204030204" pitchFamily="34" charset="0"/>
              </a:rPr>
              <a:t>ỜNG</a:t>
            </a:r>
            <a:r>
              <a:rPr lang="en-US" b="1" dirty="0">
                <a:solidFill>
                  <a:srgbClr val="C00000"/>
                </a:solidFill>
                <a:latin typeface="Calibri" panose="020F0502020204030204" pitchFamily="34" charset="0"/>
              </a:rPr>
              <a:t> 12,2 </a:t>
            </a:r>
            <a:r>
              <a:rPr lang="en-US" b="1" dirty="0" err="1">
                <a:solidFill>
                  <a:srgbClr val="C00000"/>
                </a:solidFill>
                <a:latin typeface="Calibri" panose="020F0502020204030204" pitchFamily="34" charset="0"/>
              </a:rPr>
              <a:t>triệu</a:t>
            </a:r>
            <a:r>
              <a:rPr lang="en-US" b="1" dirty="0">
                <a:solidFill>
                  <a:srgbClr val="C00000"/>
                </a:solidFill>
                <a:latin typeface="Calibri" panose="020F0502020204030204" pitchFamily="34" charset="0"/>
              </a:rPr>
              <a:t> </a:t>
            </a:r>
            <a:r>
              <a:rPr lang="en-US" b="1" dirty="0" err="1">
                <a:solidFill>
                  <a:srgbClr val="C00000"/>
                </a:solidFill>
                <a:latin typeface="Calibri" panose="020F0502020204030204" pitchFamily="34" charset="0"/>
              </a:rPr>
              <a:t>tấn</a:t>
            </a:r>
            <a:r>
              <a:rPr lang="en-US" dirty="0">
                <a:solidFill>
                  <a:srgbClr val="C00000"/>
                </a:solidFill>
              </a:rPr>
              <a:t> </a:t>
            </a:r>
          </a:p>
        </p:txBody>
      </p:sp>
      <p:sp>
        <p:nvSpPr>
          <p:cNvPr id="5" name="TextBox 4">
            <a:extLst>
              <a:ext uri="{FF2B5EF4-FFF2-40B4-BE49-F238E27FC236}">
                <a16:creationId xmlns:a16="http://schemas.microsoft.com/office/drawing/2014/main" id="{3BC2BF27-FED8-4DBD-BD65-2F3EB99093CD}"/>
              </a:ext>
            </a:extLst>
          </p:cNvPr>
          <p:cNvSpPr txBox="1"/>
          <p:nvPr/>
        </p:nvSpPr>
        <p:spPr>
          <a:xfrm rot="18675337">
            <a:off x="1750112" y="4738266"/>
            <a:ext cx="1209040" cy="369332"/>
          </a:xfrm>
          <a:prstGeom prst="rect">
            <a:avLst/>
          </a:prstGeom>
          <a:noFill/>
        </p:spPr>
        <p:txBody>
          <a:bodyPr wrap="square" rtlCol="0">
            <a:spAutoFit/>
          </a:bodyPr>
          <a:lstStyle/>
          <a:p>
            <a:r>
              <a:rPr lang="en-US" b="1" dirty="0">
                <a:solidFill>
                  <a:schemeClr val="bg1"/>
                </a:solidFill>
              </a:rPr>
              <a:t>POMINA</a:t>
            </a:r>
          </a:p>
        </p:txBody>
      </p:sp>
      <p:graphicFrame>
        <p:nvGraphicFramePr>
          <p:cNvPr id="6" name="Chart 5">
            <a:extLst>
              <a:ext uri="{FF2B5EF4-FFF2-40B4-BE49-F238E27FC236}">
                <a16:creationId xmlns:a16="http://schemas.microsoft.com/office/drawing/2014/main" id="{72707FCE-6B01-4BC6-897B-E814D507042D}"/>
              </a:ext>
            </a:extLst>
          </p:cNvPr>
          <p:cNvGraphicFramePr>
            <a:graphicFrameLocks/>
          </p:cNvGraphicFramePr>
          <p:nvPr>
            <p:extLst>
              <p:ext uri="{D42A27DB-BD31-4B8C-83A1-F6EECF244321}">
                <p14:modId xmlns:p14="http://schemas.microsoft.com/office/powerpoint/2010/main" val="2257239368"/>
              </p:ext>
            </p:extLst>
          </p:nvPr>
        </p:nvGraphicFramePr>
        <p:xfrm>
          <a:off x="6096000" y="2255520"/>
          <a:ext cx="6004560" cy="4602480"/>
        </p:xfrm>
        <a:graphic>
          <a:graphicData uri="http://schemas.openxmlformats.org/drawingml/2006/chart">
            <c:chart xmlns:c="http://schemas.openxmlformats.org/drawingml/2006/chart" xmlns:r="http://schemas.openxmlformats.org/officeDocument/2006/relationships" r:id="rId3"/>
          </a:graphicData>
        </a:graphic>
      </p:graphicFrame>
      <p:sp>
        <p:nvSpPr>
          <p:cNvPr id="7" name="TextBox 6">
            <a:extLst>
              <a:ext uri="{FF2B5EF4-FFF2-40B4-BE49-F238E27FC236}">
                <a16:creationId xmlns:a16="http://schemas.microsoft.com/office/drawing/2014/main" id="{493D6019-A620-4FED-844D-3A9C1DA2B5DB}"/>
              </a:ext>
            </a:extLst>
          </p:cNvPr>
          <p:cNvSpPr txBox="1"/>
          <p:nvPr/>
        </p:nvSpPr>
        <p:spPr>
          <a:xfrm rot="18675337">
            <a:off x="7011524" y="5237166"/>
            <a:ext cx="1209040" cy="369332"/>
          </a:xfrm>
          <a:prstGeom prst="rect">
            <a:avLst/>
          </a:prstGeom>
          <a:noFill/>
        </p:spPr>
        <p:txBody>
          <a:bodyPr wrap="square" rtlCol="0">
            <a:spAutoFit/>
          </a:bodyPr>
          <a:lstStyle/>
          <a:p>
            <a:r>
              <a:rPr lang="en-US" b="1" dirty="0">
                <a:solidFill>
                  <a:srgbClr val="0000FF"/>
                </a:solidFill>
              </a:rPr>
              <a:t>POMINA</a:t>
            </a:r>
          </a:p>
        </p:txBody>
      </p:sp>
      <p:sp>
        <p:nvSpPr>
          <p:cNvPr id="8" name="TextBox 7">
            <a:extLst>
              <a:ext uri="{FF2B5EF4-FFF2-40B4-BE49-F238E27FC236}">
                <a16:creationId xmlns:a16="http://schemas.microsoft.com/office/drawing/2014/main" id="{54B661B9-6EBD-4D0D-BB43-42D172B1BF67}"/>
              </a:ext>
            </a:extLst>
          </p:cNvPr>
          <p:cNvSpPr txBox="1"/>
          <p:nvPr/>
        </p:nvSpPr>
        <p:spPr>
          <a:xfrm>
            <a:off x="6407816" y="1256540"/>
            <a:ext cx="5023491" cy="712503"/>
          </a:xfrm>
          <a:prstGeom prst="rect">
            <a:avLst/>
          </a:prstGeom>
          <a:noFill/>
        </p:spPr>
        <p:txBody>
          <a:bodyPr wrap="none" rtlCol="0">
            <a:spAutoFit/>
          </a:bodyPr>
          <a:lstStyle/>
          <a:p>
            <a:pPr>
              <a:lnSpc>
                <a:spcPts val="2500"/>
              </a:lnSpc>
            </a:pPr>
            <a:r>
              <a:rPr lang="en-US" b="1" dirty="0"/>
              <a:t>POMINA </a:t>
            </a:r>
            <a:r>
              <a:rPr lang="en-US" b="1" dirty="0" err="1"/>
              <a:t>TẬP</a:t>
            </a:r>
            <a:r>
              <a:rPr lang="en-US" b="1" dirty="0"/>
              <a:t> TRUNG </a:t>
            </a:r>
            <a:r>
              <a:rPr lang="en-US" b="1" dirty="0" err="1"/>
              <a:t>CHỦ</a:t>
            </a:r>
            <a:r>
              <a:rPr lang="en-US" b="1" dirty="0"/>
              <a:t> </a:t>
            </a:r>
            <a:r>
              <a:rPr lang="en-US" b="1" dirty="0" err="1"/>
              <a:t>YẾU</a:t>
            </a:r>
            <a:r>
              <a:rPr lang="en-US" b="1" dirty="0"/>
              <a:t> </a:t>
            </a:r>
            <a:r>
              <a:rPr lang="en-US" b="1" dirty="0" err="1"/>
              <a:t>VÀO</a:t>
            </a:r>
            <a:r>
              <a:rPr lang="en-US" b="1" dirty="0"/>
              <a:t> 2 THỊ TRƯỜNG</a:t>
            </a:r>
          </a:p>
          <a:p>
            <a:pPr>
              <a:lnSpc>
                <a:spcPts val="2500"/>
              </a:lnSpc>
            </a:pPr>
            <a:r>
              <a:rPr lang="en-US" b="1" dirty="0"/>
              <a:t>TRONG NƯỚC </a:t>
            </a:r>
            <a:r>
              <a:rPr lang="en-US" b="1" dirty="0" err="1"/>
              <a:t>LÀ</a:t>
            </a:r>
            <a:r>
              <a:rPr lang="en-US" b="1" dirty="0"/>
              <a:t> </a:t>
            </a:r>
            <a:r>
              <a:rPr lang="en-US" b="1" dirty="0" err="1"/>
              <a:t>MIỀN</a:t>
            </a:r>
            <a:r>
              <a:rPr lang="en-US" b="1" dirty="0"/>
              <a:t> NAM </a:t>
            </a:r>
            <a:r>
              <a:rPr lang="en-US" b="1" dirty="0" err="1"/>
              <a:t>VÀ</a:t>
            </a:r>
            <a:r>
              <a:rPr lang="en-US" b="1" dirty="0"/>
              <a:t> </a:t>
            </a:r>
            <a:r>
              <a:rPr lang="en-US" b="1" dirty="0" err="1"/>
              <a:t>MIỀN</a:t>
            </a:r>
            <a:r>
              <a:rPr lang="en-US" b="1" dirty="0"/>
              <a:t> TRUNG</a:t>
            </a:r>
            <a:endParaRPr lang="vi-VN" b="1" dirty="0"/>
          </a:p>
        </p:txBody>
      </p:sp>
      <p:sp>
        <p:nvSpPr>
          <p:cNvPr id="9" name="Rectangle 8">
            <a:extLst>
              <a:ext uri="{FF2B5EF4-FFF2-40B4-BE49-F238E27FC236}">
                <a16:creationId xmlns:a16="http://schemas.microsoft.com/office/drawing/2014/main" id="{3145EC49-E7D2-4E30-8860-67D85EC219F5}"/>
              </a:ext>
            </a:extLst>
          </p:cNvPr>
          <p:cNvSpPr/>
          <p:nvPr/>
        </p:nvSpPr>
        <p:spPr>
          <a:xfrm>
            <a:off x="6095999" y="2234049"/>
            <a:ext cx="6009639" cy="508922"/>
          </a:xfrm>
          <a:prstGeom prst="rect">
            <a:avLst/>
          </a:prstGeom>
        </p:spPr>
        <p:txBody>
          <a:bodyPr wrap="square">
            <a:spAutoFit/>
          </a:bodyPr>
          <a:lstStyle/>
          <a:p>
            <a:pPr algn="ctr">
              <a:lnSpc>
                <a:spcPts val="1700"/>
              </a:lnSpc>
              <a:defRPr sz="1800" b="1" i="0" u="none" strike="noStrike" kern="1200" baseline="0">
                <a:solidFill>
                  <a:prstClr val="black">
                    <a:lumMod val="75000"/>
                    <a:lumOff val="25000"/>
                  </a:prstClr>
                </a:solidFill>
                <a:latin typeface="+mn-lt"/>
                <a:ea typeface="+mn-ea"/>
                <a:cs typeface="+mn-cs"/>
              </a:defRPr>
            </a:pPr>
            <a:r>
              <a:rPr lang="en-US" sz="1200" dirty="0">
                <a:solidFill>
                  <a:srgbClr val="0000FF"/>
                </a:solidFill>
                <a:latin typeface="Arial" panose="020B0604020202020204" pitchFamily="34" charset="0"/>
                <a:cs typeface="Arial" panose="020B0604020202020204" pitchFamily="34" charset="0"/>
              </a:rPr>
              <a:t>THỊ PHẦN CỦA CÁC CÔNG TY NGÀNH THÉP TRÊN THỊ TRƯỜNG MIỀN NAM NĂM 2022 – DUNG LƯỢNG THỊ TRƯỜNG 4,1 TRIỆU TẤN</a:t>
            </a:r>
          </a:p>
        </p:txBody>
      </p:sp>
      <p:sp>
        <p:nvSpPr>
          <p:cNvPr id="10" name="Rectangle 9">
            <a:extLst>
              <a:ext uri="{FF2B5EF4-FFF2-40B4-BE49-F238E27FC236}">
                <a16:creationId xmlns:a16="http://schemas.microsoft.com/office/drawing/2014/main" id="{FFCF0F14-AB9D-4275-AFE3-419C9EC37735}"/>
              </a:ext>
            </a:extLst>
          </p:cNvPr>
          <p:cNvSpPr/>
          <p:nvPr/>
        </p:nvSpPr>
        <p:spPr>
          <a:xfrm>
            <a:off x="-1" y="788571"/>
            <a:ext cx="12191999" cy="461665"/>
          </a:xfrm>
          <a:prstGeom prst="rect">
            <a:avLst/>
          </a:prstGeom>
        </p:spPr>
        <p:txBody>
          <a:bodyPr wrap="square">
            <a:spAutoFit/>
          </a:bodyPr>
          <a:lstStyle/>
          <a:p>
            <a:pPr algn="ctr"/>
            <a:r>
              <a:rPr lang="en-US" sz="2400" b="1" dirty="0">
                <a:solidFill>
                  <a:srgbClr val="FF0000"/>
                </a:solidFill>
                <a:latin typeface="Arial" panose="020B0604020202020204" pitchFamily="34" charset="0"/>
                <a:cs typeface="Arial" panose="020B0604020202020204" pitchFamily="34" charset="0"/>
              </a:rPr>
              <a:t>NHẬN ĐỊNH CHUNG THỊ TRƯỜNG THÉP 2022</a:t>
            </a:r>
            <a:endParaRPr lang="en-US" sz="24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25109009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a:extLst>
              <a:ext uri="{FF2B5EF4-FFF2-40B4-BE49-F238E27FC236}">
                <a16:creationId xmlns:a16="http://schemas.microsoft.com/office/drawing/2014/main" id="{89EFECAD-FBB4-4F7E-88B9-F43B6D323634}"/>
              </a:ext>
            </a:extLst>
          </p:cNvPr>
          <p:cNvGraphicFramePr>
            <a:graphicFrameLocks noGrp="1"/>
          </p:cNvGraphicFramePr>
          <p:nvPr>
            <p:extLst>
              <p:ext uri="{D42A27DB-BD31-4B8C-83A1-F6EECF244321}">
                <p14:modId xmlns:p14="http://schemas.microsoft.com/office/powerpoint/2010/main" val="179624532"/>
              </p:ext>
            </p:extLst>
          </p:nvPr>
        </p:nvGraphicFramePr>
        <p:xfrm>
          <a:off x="991519" y="1156904"/>
          <a:ext cx="10212636" cy="1351026"/>
        </p:xfrm>
        <a:graphic>
          <a:graphicData uri="http://schemas.openxmlformats.org/drawingml/2006/table">
            <a:tbl>
              <a:tblPr firstRow="1" firstCol="1" bandRow="1">
                <a:tableStyleId>{5C22544A-7EE6-4342-B048-85BDC9FD1C3A}</a:tableStyleId>
              </a:tblPr>
              <a:tblGrid>
                <a:gridCol w="3095739">
                  <a:extLst>
                    <a:ext uri="{9D8B030D-6E8A-4147-A177-3AD203B41FA5}">
                      <a16:colId xmlns:a16="http://schemas.microsoft.com/office/drawing/2014/main" val="2737455723"/>
                    </a:ext>
                  </a:extLst>
                </a:gridCol>
                <a:gridCol w="2500829">
                  <a:extLst>
                    <a:ext uri="{9D8B030D-6E8A-4147-A177-3AD203B41FA5}">
                      <a16:colId xmlns:a16="http://schemas.microsoft.com/office/drawing/2014/main" val="618858590"/>
                    </a:ext>
                  </a:extLst>
                </a:gridCol>
                <a:gridCol w="2671310">
                  <a:extLst>
                    <a:ext uri="{9D8B030D-6E8A-4147-A177-3AD203B41FA5}">
                      <a16:colId xmlns:a16="http://schemas.microsoft.com/office/drawing/2014/main" val="2491283816"/>
                    </a:ext>
                  </a:extLst>
                </a:gridCol>
                <a:gridCol w="1944758">
                  <a:extLst>
                    <a:ext uri="{9D8B030D-6E8A-4147-A177-3AD203B41FA5}">
                      <a16:colId xmlns:a16="http://schemas.microsoft.com/office/drawing/2014/main" val="1745519221"/>
                    </a:ext>
                  </a:extLst>
                </a:gridCol>
              </a:tblGrid>
              <a:tr h="247015">
                <a:tc>
                  <a:txBody>
                    <a:bodyPr/>
                    <a:lstStyle/>
                    <a:p>
                      <a:pPr marL="0" marR="0" algn="ctr">
                        <a:lnSpc>
                          <a:spcPts val="4000"/>
                        </a:lnSpc>
                        <a:spcBef>
                          <a:spcPts val="0"/>
                        </a:spcBef>
                        <a:spcAft>
                          <a:spcPts val="0"/>
                        </a:spcAft>
                      </a:pPr>
                      <a:endParaRPr lang="en-US" sz="24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nchor="ctr"/>
                </a:tc>
                <a:tc>
                  <a:txBody>
                    <a:bodyPr/>
                    <a:lstStyle/>
                    <a:p>
                      <a:pPr marL="0" marR="0" algn="ctr">
                        <a:lnSpc>
                          <a:spcPts val="4000"/>
                        </a:lnSpc>
                        <a:spcBef>
                          <a:spcPts val="0"/>
                        </a:spcBef>
                        <a:spcAft>
                          <a:spcPts val="0"/>
                        </a:spcAft>
                      </a:pPr>
                      <a:r>
                        <a:rPr lang="en-US" sz="2400" dirty="0" err="1">
                          <a:effectLst/>
                          <a:latin typeface="Arial" panose="020B0604020202020204" pitchFamily="34" charset="0"/>
                          <a:cs typeface="Arial" panose="020B0604020202020204" pitchFamily="34" charset="0"/>
                        </a:rPr>
                        <a:t>Kế</a:t>
                      </a:r>
                      <a:r>
                        <a:rPr lang="en-US" sz="2400" dirty="0">
                          <a:effectLst/>
                          <a:latin typeface="Arial" panose="020B0604020202020204" pitchFamily="34" charset="0"/>
                          <a:cs typeface="Arial" panose="020B0604020202020204" pitchFamily="34" charset="0"/>
                        </a:rPr>
                        <a:t> </a:t>
                      </a:r>
                      <a:r>
                        <a:rPr lang="en-US" sz="2400" dirty="0" err="1">
                          <a:effectLst/>
                          <a:latin typeface="Arial" panose="020B0604020202020204" pitchFamily="34" charset="0"/>
                          <a:cs typeface="Arial" panose="020B0604020202020204" pitchFamily="34" charset="0"/>
                        </a:rPr>
                        <a:t>hoạch</a:t>
                      </a:r>
                      <a:r>
                        <a:rPr lang="en-US" sz="2400" dirty="0">
                          <a:effectLst/>
                          <a:latin typeface="Arial" panose="020B0604020202020204" pitchFamily="34" charset="0"/>
                          <a:cs typeface="Arial" panose="020B0604020202020204" pitchFamily="34" charset="0"/>
                        </a:rPr>
                        <a:t> 2022</a:t>
                      </a:r>
                      <a:endParaRPr lang="en-US" sz="24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nchor="ctr"/>
                </a:tc>
                <a:tc>
                  <a:txBody>
                    <a:bodyPr/>
                    <a:lstStyle/>
                    <a:p>
                      <a:pPr marL="0" marR="0" algn="ctr">
                        <a:lnSpc>
                          <a:spcPts val="4000"/>
                        </a:lnSpc>
                        <a:spcBef>
                          <a:spcPts val="0"/>
                        </a:spcBef>
                        <a:spcAft>
                          <a:spcPts val="0"/>
                        </a:spcAft>
                      </a:pPr>
                      <a:r>
                        <a:rPr lang="en-US" sz="2400" dirty="0" err="1">
                          <a:effectLst/>
                          <a:latin typeface="Arial" panose="020B0604020202020204" pitchFamily="34" charset="0"/>
                          <a:cs typeface="Arial" panose="020B0604020202020204" pitchFamily="34" charset="0"/>
                        </a:rPr>
                        <a:t>Thực</a:t>
                      </a:r>
                      <a:r>
                        <a:rPr lang="en-US" sz="2400" dirty="0">
                          <a:effectLst/>
                          <a:latin typeface="Arial" panose="020B0604020202020204" pitchFamily="34" charset="0"/>
                          <a:cs typeface="Arial" panose="020B0604020202020204" pitchFamily="34" charset="0"/>
                        </a:rPr>
                        <a:t> </a:t>
                      </a:r>
                      <a:r>
                        <a:rPr lang="en-US" sz="2400" dirty="0" err="1">
                          <a:effectLst/>
                          <a:latin typeface="Arial" panose="020B0604020202020204" pitchFamily="34" charset="0"/>
                          <a:cs typeface="Arial" panose="020B0604020202020204" pitchFamily="34" charset="0"/>
                        </a:rPr>
                        <a:t>hiện</a:t>
                      </a:r>
                      <a:r>
                        <a:rPr lang="en-US" sz="2400" dirty="0">
                          <a:effectLst/>
                          <a:latin typeface="Arial" panose="020B0604020202020204" pitchFamily="34" charset="0"/>
                          <a:cs typeface="Arial" panose="020B0604020202020204" pitchFamily="34" charset="0"/>
                        </a:rPr>
                        <a:t> 2022</a:t>
                      </a:r>
                      <a:endParaRPr lang="en-US" sz="24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nchor="ctr"/>
                </a:tc>
                <a:tc>
                  <a:txBody>
                    <a:bodyPr/>
                    <a:lstStyle/>
                    <a:p>
                      <a:pPr marL="0" marR="0" algn="ctr">
                        <a:lnSpc>
                          <a:spcPts val="4000"/>
                        </a:lnSpc>
                        <a:spcBef>
                          <a:spcPts val="0"/>
                        </a:spcBef>
                        <a:spcAft>
                          <a:spcPts val="0"/>
                        </a:spcAft>
                      </a:pPr>
                      <a:r>
                        <a:rPr lang="en-US" sz="2400" dirty="0" err="1">
                          <a:effectLst/>
                          <a:latin typeface="Arial" panose="020B0604020202020204" pitchFamily="34" charset="0"/>
                          <a:cs typeface="Arial" panose="020B0604020202020204" pitchFamily="34" charset="0"/>
                        </a:rPr>
                        <a:t>Tỷ</a:t>
                      </a:r>
                      <a:r>
                        <a:rPr lang="en-US" sz="2400" dirty="0">
                          <a:effectLst/>
                          <a:latin typeface="Arial" panose="020B0604020202020204" pitchFamily="34" charset="0"/>
                          <a:cs typeface="Arial" panose="020B0604020202020204" pitchFamily="34" charset="0"/>
                        </a:rPr>
                        <a:t> </a:t>
                      </a:r>
                      <a:r>
                        <a:rPr lang="en-US" sz="2400" dirty="0" err="1">
                          <a:effectLst/>
                          <a:latin typeface="Arial" panose="020B0604020202020204" pitchFamily="34" charset="0"/>
                          <a:cs typeface="Arial" panose="020B0604020202020204" pitchFamily="34" charset="0"/>
                        </a:rPr>
                        <a:t>lệ</a:t>
                      </a:r>
                      <a:r>
                        <a:rPr lang="en-US" sz="2400" dirty="0">
                          <a:effectLst/>
                          <a:latin typeface="Arial" panose="020B0604020202020204" pitchFamily="34" charset="0"/>
                          <a:cs typeface="Arial" panose="020B0604020202020204" pitchFamily="34" charset="0"/>
                        </a:rPr>
                        <a:t> %</a:t>
                      </a:r>
                      <a:endParaRPr lang="en-US" sz="24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nchor="ctr"/>
                </a:tc>
                <a:extLst>
                  <a:ext uri="{0D108BD9-81ED-4DB2-BD59-A6C34878D82A}">
                    <a16:rowId xmlns:a16="http://schemas.microsoft.com/office/drawing/2014/main" val="1439332337"/>
                  </a:ext>
                </a:extLst>
              </a:tr>
              <a:tr h="286385">
                <a:tc>
                  <a:txBody>
                    <a:bodyPr/>
                    <a:lstStyle/>
                    <a:p>
                      <a:pPr marL="0" marR="0">
                        <a:lnSpc>
                          <a:spcPts val="4000"/>
                        </a:lnSpc>
                        <a:spcBef>
                          <a:spcPts val="0"/>
                        </a:spcBef>
                        <a:spcAft>
                          <a:spcPts val="0"/>
                        </a:spcAft>
                      </a:pPr>
                      <a:r>
                        <a:rPr lang="en-US" sz="2400" dirty="0" err="1">
                          <a:effectLst/>
                          <a:latin typeface="Arial" panose="020B0604020202020204" pitchFamily="34" charset="0"/>
                          <a:cs typeface="Arial" panose="020B0604020202020204" pitchFamily="34" charset="0"/>
                        </a:rPr>
                        <a:t>Doanh</a:t>
                      </a:r>
                      <a:r>
                        <a:rPr lang="en-US" sz="2400" dirty="0">
                          <a:effectLst/>
                          <a:latin typeface="Arial" panose="020B0604020202020204" pitchFamily="34" charset="0"/>
                          <a:cs typeface="Arial" panose="020B0604020202020204" pitchFamily="34" charset="0"/>
                        </a:rPr>
                        <a:t> </a:t>
                      </a:r>
                      <a:r>
                        <a:rPr lang="en-US" sz="2400" dirty="0" err="1">
                          <a:effectLst/>
                          <a:latin typeface="Arial" panose="020B0604020202020204" pitchFamily="34" charset="0"/>
                          <a:cs typeface="Arial" panose="020B0604020202020204" pitchFamily="34" charset="0"/>
                        </a:rPr>
                        <a:t>thu</a:t>
                      </a:r>
                      <a:r>
                        <a:rPr lang="en-US" sz="2400" dirty="0">
                          <a:effectLst/>
                          <a:latin typeface="Arial" panose="020B0604020202020204" pitchFamily="34" charset="0"/>
                          <a:cs typeface="Arial" panose="020B0604020202020204" pitchFamily="34" charset="0"/>
                        </a:rPr>
                        <a:t> </a:t>
                      </a:r>
                      <a:r>
                        <a:rPr lang="en-US" sz="2400" dirty="0" err="1">
                          <a:effectLst/>
                          <a:latin typeface="Arial" panose="020B0604020202020204" pitchFamily="34" charset="0"/>
                          <a:cs typeface="Arial" panose="020B0604020202020204" pitchFamily="34" charset="0"/>
                        </a:rPr>
                        <a:t>thuần</a:t>
                      </a:r>
                      <a:r>
                        <a:rPr lang="en-US" sz="2400" dirty="0">
                          <a:effectLst/>
                          <a:latin typeface="Arial" panose="020B0604020202020204" pitchFamily="34" charset="0"/>
                          <a:cs typeface="Arial" panose="020B0604020202020204" pitchFamily="34" charset="0"/>
                        </a:rPr>
                        <a:t> </a:t>
                      </a:r>
                      <a:endParaRPr lang="en-US" sz="24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nchor="ctr"/>
                </a:tc>
                <a:tc>
                  <a:txBody>
                    <a:bodyPr/>
                    <a:lstStyle/>
                    <a:p>
                      <a:pPr marL="0" marR="0" indent="-133350" algn="ctr">
                        <a:lnSpc>
                          <a:spcPts val="4000"/>
                        </a:lnSpc>
                        <a:spcBef>
                          <a:spcPts val="0"/>
                        </a:spcBef>
                        <a:spcAft>
                          <a:spcPts val="0"/>
                        </a:spcAft>
                      </a:pPr>
                      <a:r>
                        <a:rPr lang="en-US" sz="2400" dirty="0">
                          <a:effectLst/>
                          <a:latin typeface="Arial" panose="020B0604020202020204" pitchFamily="34" charset="0"/>
                          <a:cs typeface="Arial" panose="020B0604020202020204" pitchFamily="34" charset="0"/>
                        </a:rPr>
                        <a:t>15.000 </a:t>
                      </a:r>
                      <a:r>
                        <a:rPr lang="en-US" sz="2400" dirty="0" err="1">
                          <a:effectLst/>
                          <a:latin typeface="Arial" panose="020B0604020202020204" pitchFamily="34" charset="0"/>
                          <a:cs typeface="Arial" panose="020B0604020202020204" pitchFamily="34" charset="0"/>
                        </a:rPr>
                        <a:t>tỷ</a:t>
                      </a:r>
                      <a:endParaRPr lang="en-US" sz="2400" dirty="0">
                        <a:solidFill>
                          <a:srgbClr val="000000"/>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indent="-63500" algn="ctr">
                        <a:lnSpc>
                          <a:spcPts val="4000"/>
                        </a:lnSpc>
                        <a:spcBef>
                          <a:spcPts val="0"/>
                        </a:spcBef>
                        <a:spcAft>
                          <a:spcPts val="0"/>
                        </a:spcAft>
                      </a:pPr>
                      <a:r>
                        <a:rPr lang="en-US" sz="2400" dirty="0">
                          <a:effectLst/>
                          <a:latin typeface="Arial" panose="020B0604020202020204" pitchFamily="34" charset="0"/>
                          <a:cs typeface="Arial" panose="020B0604020202020204" pitchFamily="34" charset="0"/>
                        </a:rPr>
                        <a:t>13.017 </a:t>
                      </a:r>
                      <a:r>
                        <a:rPr lang="en-US" sz="2400" dirty="0" err="1">
                          <a:effectLst/>
                          <a:latin typeface="Arial" panose="020B0604020202020204" pitchFamily="34" charset="0"/>
                          <a:cs typeface="Arial" panose="020B0604020202020204" pitchFamily="34" charset="0"/>
                        </a:rPr>
                        <a:t>tỷ</a:t>
                      </a:r>
                      <a:endParaRPr lang="en-US" sz="2400" dirty="0">
                        <a:solidFill>
                          <a:srgbClr val="000000"/>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ts val="4000"/>
                        </a:lnSpc>
                        <a:spcBef>
                          <a:spcPts val="0"/>
                        </a:spcBef>
                        <a:spcAft>
                          <a:spcPts val="0"/>
                        </a:spcAft>
                      </a:pPr>
                      <a:r>
                        <a:rPr lang="en-US" sz="2400" dirty="0">
                          <a:effectLst/>
                          <a:latin typeface="Arial" panose="020B0604020202020204" pitchFamily="34" charset="0"/>
                          <a:cs typeface="Arial" panose="020B0604020202020204" pitchFamily="34" charset="0"/>
                        </a:rPr>
                        <a:t>86,78%</a:t>
                      </a:r>
                      <a:endParaRPr lang="en-US" sz="2400" dirty="0">
                        <a:solidFill>
                          <a:srgbClr val="000000"/>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765114094"/>
                  </a:ext>
                </a:extLst>
              </a:tr>
              <a:tr h="190500">
                <a:tc>
                  <a:txBody>
                    <a:bodyPr/>
                    <a:lstStyle/>
                    <a:p>
                      <a:pPr marL="0" marR="0">
                        <a:lnSpc>
                          <a:spcPts val="4000"/>
                        </a:lnSpc>
                        <a:spcBef>
                          <a:spcPts val="0"/>
                        </a:spcBef>
                        <a:spcAft>
                          <a:spcPts val="0"/>
                        </a:spcAft>
                      </a:pPr>
                      <a:r>
                        <a:rPr lang="en-US" sz="2400">
                          <a:effectLst/>
                          <a:latin typeface="Arial" panose="020B0604020202020204" pitchFamily="34" charset="0"/>
                          <a:cs typeface="Arial" panose="020B0604020202020204" pitchFamily="34" charset="0"/>
                        </a:rPr>
                        <a:t>Lợi nhuận sau thuế </a:t>
                      </a:r>
                      <a:endParaRPr lang="en-US" sz="2400">
                        <a:solidFill>
                          <a:srgbClr val="000000"/>
                        </a:solidFill>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nchor="ctr"/>
                </a:tc>
                <a:tc>
                  <a:txBody>
                    <a:bodyPr/>
                    <a:lstStyle/>
                    <a:p>
                      <a:pPr marL="0" marR="0" algn="ctr">
                        <a:lnSpc>
                          <a:spcPts val="4000"/>
                        </a:lnSpc>
                        <a:spcBef>
                          <a:spcPts val="0"/>
                        </a:spcBef>
                        <a:spcAft>
                          <a:spcPts val="0"/>
                        </a:spcAft>
                      </a:pPr>
                      <a:r>
                        <a:rPr lang="en-US" sz="2400" dirty="0">
                          <a:effectLst/>
                          <a:latin typeface="Arial" panose="020B0604020202020204" pitchFamily="34" charset="0"/>
                          <a:cs typeface="Arial" panose="020B0604020202020204" pitchFamily="34" charset="0"/>
                        </a:rPr>
                        <a:t>400 </a:t>
                      </a:r>
                      <a:r>
                        <a:rPr lang="en-US" sz="2400" dirty="0" err="1">
                          <a:effectLst/>
                          <a:latin typeface="Arial" panose="020B0604020202020204" pitchFamily="34" charset="0"/>
                          <a:cs typeface="Arial" panose="020B0604020202020204" pitchFamily="34" charset="0"/>
                        </a:rPr>
                        <a:t>tỷ</a:t>
                      </a:r>
                      <a:r>
                        <a:rPr lang="en-US" sz="2400" dirty="0">
                          <a:effectLst/>
                          <a:latin typeface="Arial" panose="020B0604020202020204" pitchFamily="34" charset="0"/>
                          <a:cs typeface="Arial" panose="020B0604020202020204" pitchFamily="34" charset="0"/>
                        </a:rPr>
                        <a:t> </a:t>
                      </a:r>
                      <a:endParaRPr lang="en-US" sz="2400" dirty="0">
                        <a:solidFill>
                          <a:srgbClr val="000000"/>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indent="1270" algn="ctr">
                        <a:lnSpc>
                          <a:spcPts val="4000"/>
                        </a:lnSpc>
                        <a:spcBef>
                          <a:spcPts val="0"/>
                        </a:spcBef>
                        <a:spcAft>
                          <a:spcPts val="0"/>
                        </a:spcAft>
                      </a:pPr>
                      <a:r>
                        <a:rPr lang="en-US" sz="2400" dirty="0">
                          <a:solidFill>
                            <a:srgbClr val="FF0000"/>
                          </a:solidFill>
                          <a:effectLst/>
                          <a:latin typeface="Arial" panose="020B0604020202020204" pitchFamily="34" charset="0"/>
                          <a:cs typeface="Arial" panose="020B0604020202020204" pitchFamily="34" charset="0"/>
                        </a:rPr>
                        <a:t>–1.079 </a:t>
                      </a:r>
                      <a:r>
                        <a:rPr lang="en-US" sz="2400" dirty="0" err="1">
                          <a:solidFill>
                            <a:srgbClr val="FF0000"/>
                          </a:solidFill>
                          <a:effectLst/>
                          <a:latin typeface="Arial" panose="020B0604020202020204" pitchFamily="34" charset="0"/>
                          <a:cs typeface="Arial" panose="020B0604020202020204" pitchFamily="34" charset="0"/>
                        </a:rPr>
                        <a:t>tỷ</a:t>
                      </a:r>
                      <a:r>
                        <a:rPr lang="en-US" sz="2400" dirty="0">
                          <a:solidFill>
                            <a:srgbClr val="FF0000"/>
                          </a:solidFill>
                          <a:effectLst/>
                          <a:latin typeface="Arial" panose="020B0604020202020204" pitchFamily="34" charset="0"/>
                          <a:cs typeface="Arial" panose="020B0604020202020204" pitchFamily="34" charset="0"/>
                        </a:rPr>
                        <a:t> </a:t>
                      </a:r>
                      <a:endParaRPr lang="en-US" sz="2400" dirty="0">
                        <a:solidFill>
                          <a:srgbClr val="FF0000"/>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indent="27940" algn="ctr">
                        <a:lnSpc>
                          <a:spcPts val="4000"/>
                        </a:lnSpc>
                        <a:spcBef>
                          <a:spcPts val="0"/>
                        </a:spcBef>
                        <a:spcAft>
                          <a:spcPts val="0"/>
                        </a:spcAft>
                      </a:pPr>
                      <a:r>
                        <a:rPr lang="en-US" sz="2400" dirty="0">
                          <a:effectLst/>
                          <a:latin typeface="Arial" panose="020B0604020202020204" pitchFamily="34" charset="0"/>
                          <a:cs typeface="Arial" panose="020B0604020202020204" pitchFamily="34" charset="0"/>
                        </a:rPr>
                        <a:t> </a:t>
                      </a:r>
                      <a:endParaRPr lang="en-US" sz="2400" dirty="0">
                        <a:solidFill>
                          <a:srgbClr val="000000"/>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1882157242"/>
                  </a:ext>
                </a:extLst>
              </a:tr>
            </a:tbl>
          </a:graphicData>
        </a:graphic>
      </p:graphicFrame>
      <p:sp>
        <p:nvSpPr>
          <p:cNvPr id="3" name="Rectangle 2">
            <a:extLst>
              <a:ext uri="{FF2B5EF4-FFF2-40B4-BE49-F238E27FC236}">
                <a16:creationId xmlns:a16="http://schemas.microsoft.com/office/drawing/2014/main" id="{5241AC42-80DC-4E93-B331-917C44E47D33}"/>
              </a:ext>
            </a:extLst>
          </p:cNvPr>
          <p:cNvSpPr/>
          <p:nvPr/>
        </p:nvSpPr>
        <p:spPr>
          <a:xfrm>
            <a:off x="3066965" y="787572"/>
            <a:ext cx="6058069" cy="369332"/>
          </a:xfrm>
          <a:prstGeom prst="rect">
            <a:avLst/>
          </a:prstGeom>
        </p:spPr>
        <p:txBody>
          <a:bodyPr wrap="none">
            <a:spAutoFit/>
          </a:bodyPr>
          <a:lstStyle/>
          <a:p>
            <a:r>
              <a:rPr lang="en-US" b="1" dirty="0">
                <a:solidFill>
                  <a:srgbClr val="FF0000"/>
                </a:solidFill>
                <a:latin typeface="Arial" panose="020B0604020202020204" pitchFamily="34" charset="0"/>
                <a:ea typeface="Calibri" panose="020F0502020204030204" pitchFamily="34" charset="0"/>
              </a:rPr>
              <a:t>KẾT QUẢ HOẠT ĐỘNG SẢN XUẤT KINH DOANH 2022</a:t>
            </a:r>
            <a:endParaRPr lang="en-US" dirty="0">
              <a:solidFill>
                <a:srgbClr val="FF0000"/>
              </a:solidFill>
            </a:endParaRPr>
          </a:p>
        </p:txBody>
      </p:sp>
      <p:sp>
        <p:nvSpPr>
          <p:cNvPr id="4" name="Rectangle 3">
            <a:extLst>
              <a:ext uri="{FF2B5EF4-FFF2-40B4-BE49-F238E27FC236}">
                <a16:creationId xmlns:a16="http://schemas.microsoft.com/office/drawing/2014/main" id="{28F4B9D5-87F4-49D4-A058-8B2E1CE21E15}"/>
              </a:ext>
            </a:extLst>
          </p:cNvPr>
          <p:cNvSpPr/>
          <p:nvPr/>
        </p:nvSpPr>
        <p:spPr>
          <a:xfrm>
            <a:off x="242370" y="2723853"/>
            <a:ext cx="11707257" cy="3960380"/>
          </a:xfrm>
          <a:prstGeom prst="rect">
            <a:avLst/>
          </a:prstGeom>
        </p:spPr>
        <p:txBody>
          <a:bodyPr wrap="square">
            <a:spAutoFit/>
          </a:bodyPr>
          <a:lstStyle/>
          <a:p>
            <a:pPr indent="285750" algn="just">
              <a:lnSpc>
                <a:spcPts val="3500"/>
              </a:lnSpc>
              <a:spcBef>
                <a:spcPts val="1200"/>
              </a:spcBef>
              <a:spcAft>
                <a:spcPts val="1200"/>
              </a:spcAft>
            </a:pPr>
            <a:r>
              <a:rPr lang="en-US" sz="2800" dirty="0" err="1">
                <a:solidFill>
                  <a:srgbClr val="000000"/>
                </a:solidFill>
                <a:latin typeface="Arial" panose="020B0604020202020204" pitchFamily="34" charset="0"/>
                <a:ea typeface="Calibri" panose="020F0502020204030204" pitchFamily="34" charset="0"/>
              </a:rPr>
              <a:t>Nguyên</a:t>
            </a:r>
            <a:r>
              <a:rPr lang="en-US" sz="2800" dirty="0">
                <a:solidFill>
                  <a:srgbClr val="000000"/>
                </a:solidFill>
                <a:latin typeface="Arial" panose="020B0604020202020204" pitchFamily="34" charset="0"/>
                <a:ea typeface="Calibri" panose="020F0502020204030204" pitchFamily="34" charset="0"/>
              </a:rPr>
              <a:t> </a:t>
            </a:r>
            <a:r>
              <a:rPr lang="en-US" sz="2800" dirty="0" err="1">
                <a:solidFill>
                  <a:srgbClr val="000000"/>
                </a:solidFill>
                <a:latin typeface="Arial" panose="020B0604020202020204" pitchFamily="34" charset="0"/>
                <a:ea typeface="Calibri" panose="020F0502020204030204" pitchFamily="34" charset="0"/>
              </a:rPr>
              <a:t>nhân</a:t>
            </a:r>
            <a:r>
              <a:rPr lang="en-US" sz="2800" dirty="0">
                <a:solidFill>
                  <a:srgbClr val="000000"/>
                </a:solidFill>
                <a:latin typeface="Arial" panose="020B0604020202020204" pitchFamily="34" charset="0"/>
                <a:ea typeface="Calibri" panose="020F0502020204030204" pitchFamily="34" charset="0"/>
              </a:rPr>
              <a:t> do </a:t>
            </a:r>
            <a:r>
              <a:rPr lang="en-US" sz="2800" dirty="0" err="1">
                <a:solidFill>
                  <a:srgbClr val="000000"/>
                </a:solidFill>
                <a:latin typeface="Arial" panose="020B0604020202020204" pitchFamily="34" charset="0"/>
                <a:ea typeface="Calibri" panose="020F0502020204030204" pitchFamily="34" charset="0"/>
              </a:rPr>
              <a:t>tình</a:t>
            </a:r>
            <a:r>
              <a:rPr lang="en-US" sz="2800" dirty="0">
                <a:solidFill>
                  <a:srgbClr val="000000"/>
                </a:solidFill>
                <a:latin typeface="Arial" panose="020B0604020202020204" pitchFamily="34" charset="0"/>
                <a:ea typeface="Calibri" panose="020F0502020204030204" pitchFamily="34" charset="0"/>
              </a:rPr>
              <a:t> </a:t>
            </a:r>
            <a:r>
              <a:rPr lang="en-US" sz="2800" dirty="0" err="1">
                <a:solidFill>
                  <a:srgbClr val="000000"/>
                </a:solidFill>
                <a:latin typeface="Arial" panose="020B0604020202020204" pitchFamily="34" charset="0"/>
                <a:ea typeface="Calibri" panose="020F0502020204030204" pitchFamily="34" charset="0"/>
              </a:rPr>
              <a:t>hình</a:t>
            </a:r>
            <a:r>
              <a:rPr lang="en-US" sz="2800" dirty="0">
                <a:solidFill>
                  <a:srgbClr val="000000"/>
                </a:solidFill>
                <a:latin typeface="Arial" panose="020B0604020202020204" pitchFamily="34" charset="0"/>
                <a:ea typeface="Calibri" panose="020F0502020204030204" pitchFamily="34" charset="0"/>
              </a:rPr>
              <a:t> </a:t>
            </a:r>
            <a:r>
              <a:rPr lang="en-US" sz="2800" dirty="0" err="1">
                <a:solidFill>
                  <a:srgbClr val="000000"/>
                </a:solidFill>
                <a:latin typeface="Arial" panose="020B0604020202020204" pitchFamily="34" charset="0"/>
                <a:ea typeface="Calibri" panose="020F0502020204030204" pitchFamily="34" charset="0"/>
              </a:rPr>
              <a:t>bất</a:t>
            </a:r>
            <a:r>
              <a:rPr lang="en-US" sz="2800" dirty="0">
                <a:solidFill>
                  <a:srgbClr val="000000"/>
                </a:solidFill>
                <a:latin typeface="Arial" panose="020B0604020202020204" pitchFamily="34" charset="0"/>
                <a:ea typeface="Calibri" panose="020F0502020204030204" pitchFamily="34" charset="0"/>
              </a:rPr>
              <a:t> </a:t>
            </a:r>
            <a:r>
              <a:rPr lang="en-US" sz="2800" dirty="0" err="1">
                <a:solidFill>
                  <a:srgbClr val="000000"/>
                </a:solidFill>
                <a:latin typeface="Arial" panose="020B0604020202020204" pitchFamily="34" charset="0"/>
                <a:ea typeface="Calibri" panose="020F0502020204030204" pitchFamily="34" charset="0"/>
              </a:rPr>
              <a:t>động</a:t>
            </a:r>
            <a:r>
              <a:rPr lang="en-US" sz="2800" dirty="0">
                <a:solidFill>
                  <a:srgbClr val="000000"/>
                </a:solidFill>
                <a:latin typeface="Arial" panose="020B0604020202020204" pitchFamily="34" charset="0"/>
                <a:ea typeface="Calibri" panose="020F0502020204030204" pitchFamily="34" charset="0"/>
              </a:rPr>
              <a:t> </a:t>
            </a:r>
            <a:r>
              <a:rPr lang="en-US" sz="2800" dirty="0" err="1">
                <a:solidFill>
                  <a:srgbClr val="000000"/>
                </a:solidFill>
                <a:latin typeface="Arial" panose="020B0604020202020204" pitchFamily="34" charset="0"/>
                <a:ea typeface="Calibri" panose="020F0502020204030204" pitchFamily="34" charset="0"/>
              </a:rPr>
              <a:t>sản</a:t>
            </a:r>
            <a:r>
              <a:rPr lang="en-US" sz="2800" dirty="0">
                <a:solidFill>
                  <a:srgbClr val="000000"/>
                </a:solidFill>
                <a:latin typeface="Arial" panose="020B0604020202020204" pitchFamily="34" charset="0"/>
                <a:ea typeface="Calibri" panose="020F0502020204030204" pitchFamily="34" charset="0"/>
              </a:rPr>
              <a:t> </a:t>
            </a:r>
            <a:r>
              <a:rPr lang="en-US" sz="2800" dirty="0" err="1">
                <a:solidFill>
                  <a:srgbClr val="000000"/>
                </a:solidFill>
                <a:latin typeface="Arial" panose="020B0604020202020204" pitchFamily="34" charset="0"/>
                <a:ea typeface="Calibri" panose="020F0502020204030204" pitchFamily="34" charset="0"/>
              </a:rPr>
              <a:t>đóng</a:t>
            </a:r>
            <a:r>
              <a:rPr lang="en-US" sz="2800" dirty="0">
                <a:solidFill>
                  <a:srgbClr val="000000"/>
                </a:solidFill>
                <a:latin typeface="Arial" panose="020B0604020202020204" pitchFamily="34" charset="0"/>
                <a:ea typeface="Calibri" panose="020F0502020204030204" pitchFamily="34" charset="0"/>
              </a:rPr>
              <a:t> </a:t>
            </a:r>
            <a:r>
              <a:rPr lang="en-US" sz="2800" dirty="0" err="1">
                <a:solidFill>
                  <a:srgbClr val="000000"/>
                </a:solidFill>
                <a:latin typeface="Arial" panose="020B0604020202020204" pitchFamily="34" charset="0"/>
                <a:ea typeface="Calibri" panose="020F0502020204030204" pitchFamily="34" charset="0"/>
              </a:rPr>
              <a:t>băng</a:t>
            </a:r>
            <a:r>
              <a:rPr lang="en-US" sz="2800" dirty="0">
                <a:solidFill>
                  <a:srgbClr val="000000"/>
                </a:solidFill>
                <a:latin typeface="Arial" panose="020B0604020202020204" pitchFamily="34" charset="0"/>
                <a:ea typeface="Calibri" panose="020F0502020204030204" pitchFamily="34" charset="0"/>
              </a:rPr>
              <a:t>, </a:t>
            </a:r>
            <a:r>
              <a:rPr lang="en-US" sz="2800" dirty="0" err="1">
                <a:solidFill>
                  <a:srgbClr val="000000"/>
                </a:solidFill>
                <a:latin typeface="Arial" panose="020B0604020202020204" pitchFamily="34" charset="0"/>
                <a:ea typeface="Calibri" panose="020F0502020204030204" pitchFamily="34" charset="0"/>
              </a:rPr>
              <a:t>nhu</a:t>
            </a:r>
            <a:r>
              <a:rPr lang="en-US" sz="2800" dirty="0">
                <a:solidFill>
                  <a:srgbClr val="000000"/>
                </a:solidFill>
                <a:latin typeface="Arial" panose="020B0604020202020204" pitchFamily="34" charset="0"/>
                <a:ea typeface="Calibri" panose="020F0502020204030204" pitchFamily="34" charset="0"/>
              </a:rPr>
              <a:t> </a:t>
            </a:r>
            <a:r>
              <a:rPr lang="en-US" sz="2800" dirty="0" err="1">
                <a:solidFill>
                  <a:srgbClr val="000000"/>
                </a:solidFill>
                <a:latin typeface="Arial" panose="020B0604020202020204" pitchFamily="34" charset="0"/>
                <a:ea typeface="Calibri" panose="020F0502020204030204" pitchFamily="34" charset="0"/>
              </a:rPr>
              <a:t>cầu</a:t>
            </a:r>
            <a:r>
              <a:rPr lang="en-US" sz="2800" dirty="0">
                <a:solidFill>
                  <a:srgbClr val="000000"/>
                </a:solidFill>
                <a:latin typeface="Arial" panose="020B0604020202020204" pitchFamily="34" charset="0"/>
                <a:ea typeface="Calibri" panose="020F0502020204030204" pitchFamily="34" charset="0"/>
              </a:rPr>
              <a:t> </a:t>
            </a:r>
            <a:r>
              <a:rPr lang="en-US" sz="2800" dirty="0" err="1">
                <a:solidFill>
                  <a:srgbClr val="000000"/>
                </a:solidFill>
                <a:latin typeface="Arial" panose="020B0604020202020204" pitchFamily="34" charset="0"/>
                <a:ea typeface="Calibri" panose="020F0502020204030204" pitchFamily="34" charset="0"/>
              </a:rPr>
              <a:t>tiêu</a:t>
            </a:r>
            <a:r>
              <a:rPr lang="en-US" sz="2800" dirty="0">
                <a:solidFill>
                  <a:srgbClr val="000000"/>
                </a:solidFill>
                <a:latin typeface="Arial" panose="020B0604020202020204" pitchFamily="34" charset="0"/>
                <a:ea typeface="Calibri" panose="020F0502020204030204" pitchFamily="34" charset="0"/>
              </a:rPr>
              <a:t> </a:t>
            </a:r>
            <a:r>
              <a:rPr lang="en-US" sz="2800" dirty="0" err="1">
                <a:solidFill>
                  <a:srgbClr val="000000"/>
                </a:solidFill>
                <a:latin typeface="Arial" panose="020B0604020202020204" pitchFamily="34" charset="0"/>
                <a:ea typeface="Calibri" panose="020F0502020204030204" pitchFamily="34" charset="0"/>
              </a:rPr>
              <a:t>thụ</a:t>
            </a:r>
            <a:r>
              <a:rPr lang="en-US" sz="2800" dirty="0">
                <a:solidFill>
                  <a:srgbClr val="000000"/>
                </a:solidFill>
                <a:latin typeface="Arial" panose="020B0604020202020204" pitchFamily="34" charset="0"/>
                <a:ea typeface="Calibri" panose="020F0502020204030204" pitchFamily="34" charset="0"/>
              </a:rPr>
              <a:t> </a:t>
            </a:r>
            <a:r>
              <a:rPr lang="en-US" sz="2800" dirty="0" err="1">
                <a:solidFill>
                  <a:srgbClr val="000000"/>
                </a:solidFill>
                <a:latin typeface="Arial" panose="020B0604020202020204" pitchFamily="34" charset="0"/>
                <a:ea typeface="Calibri" panose="020F0502020204030204" pitchFamily="34" charset="0"/>
              </a:rPr>
              <a:t>thép</a:t>
            </a:r>
            <a:r>
              <a:rPr lang="en-US" sz="2800" dirty="0">
                <a:solidFill>
                  <a:srgbClr val="000000"/>
                </a:solidFill>
                <a:latin typeface="Arial" panose="020B0604020202020204" pitchFamily="34" charset="0"/>
                <a:ea typeface="Calibri" panose="020F0502020204030204" pitchFamily="34" charset="0"/>
              </a:rPr>
              <a:t> </a:t>
            </a:r>
            <a:r>
              <a:rPr lang="en-US" sz="2800" dirty="0" err="1">
                <a:solidFill>
                  <a:srgbClr val="000000"/>
                </a:solidFill>
                <a:latin typeface="Arial" panose="020B0604020202020204" pitchFamily="34" charset="0"/>
                <a:ea typeface="Calibri" panose="020F0502020204030204" pitchFamily="34" charset="0"/>
              </a:rPr>
              <a:t>giảm</a:t>
            </a:r>
            <a:r>
              <a:rPr lang="en-US" sz="2800" dirty="0">
                <a:solidFill>
                  <a:srgbClr val="000000"/>
                </a:solidFill>
                <a:latin typeface="Arial" panose="020B0604020202020204" pitchFamily="34" charset="0"/>
                <a:ea typeface="Calibri" panose="020F0502020204030204" pitchFamily="34" charset="0"/>
              </a:rPr>
              <a:t>, </a:t>
            </a:r>
            <a:r>
              <a:rPr lang="en-US" sz="2800" dirty="0" err="1">
                <a:solidFill>
                  <a:srgbClr val="000000"/>
                </a:solidFill>
                <a:latin typeface="Arial" panose="020B0604020202020204" pitchFamily="34" charset="0"/>
                <a:ea typeface="Calibri" panose="020F0502020204030204" pitchFamily="34" charset="0"/>
              </a:rPr>
              <a:t>dẫn</a:t>
            </a:r>
            <a:r>
              <a:rPr lang="en-US" sz="2800" dirty="0">
                <a:solidFill>
                  <a:srgbClr val="000000"/>
                </a:solidFill>
                <a:latin typeface="Arial" panose="020B0604020202020204" pitchFamily="34" charset="0"/>
                <a:ea typeface="Calibri" panose="020F0502020204030204" pitchFamily="34" charset="0"/>
              </a:rPr>
              <a:t> </a:t>
            </a:r>
            <a:r>
              <a:rPr lang="en-US" sz="2800" dirty="0" err="1">
                <a:solidFill>
                  <a:srgbClr val="000000"/>
                </a:solidFill>
                <a:latin typeface="Arial" panose="020B0604020202020204" pitchFamily="34" charset="0"/>
                <a:ea typeface="Calibri" panose="020F0502020204030204" pitchFamily="34" charset="0"/>
              </a:rPr>
              <a:t>đến</a:t>
            </a:r>
            <a:r>
              <a:rPr lang="en-US" sz="2800" dirty="0">
                <a:solidFill>
                  <a:srgbClr val="000000"/>
                </a:solidFill>
                <a:latin typeface="Arial" panose="020B0604020202020204" pitchFamily="34" charset="0"/>
                <a:ea typeface="Calibri" panose="020F0502020204030204" pitchFamily="34" charset="0"/>
              </a:rPr>
              <a:t> </a:t>
            </a:r>
            <a:r>
              <a:rPr lang="en-US" sz="2800" dirty="0" err="1">
                <a:solidFill>
                  <a:srgbClr val="000000"/>
                </a:solidFill>
                <a:latin typeface="Arial" panose="020B0604020202020204" pitchFamily="34" charset="0"/>
                <a:ea typeface="Calibri" panose="020F0502020204030204" pitchFamily="34" charset="0"/>
              </a:rPr>
              <a:t>công</a:t>
            </a:r>
            <a:r>
              <a:rPr lang="en-US" sz="2800" dirty="0">
                <a:solidFill>
                  <a:srgbClr val="000000"/>
                </a:solidFill>
                <a:latin typeface="Arial" panose="020B0604020202020204" pitchFamily="34" charset="0"/>
                <a:ea typeface="Calibri" panose="020F0502020204030204" pitchFamily="34" charset="0"/>
              </a:rPr>
              <a:t> ty </a:t>
            </a:r>
            <a:r>
              <a:rPr lang="en-US" sz="2800" dirty="0" err="1">
                <a:solidFill>
                  <a:srgbClr val="000000"/>
                </a:solidFill>
                <a:latin typeface="Arial" panose="020B0604020202020204" pitchFamily="34" charset="0"/>
                <a:ea typeface="Calibri" panose="020F0502020204030204" pitchFamily="34" charset="0"/>
              </a:rPr>
              <a:t>bị</a:t>
            </a:r>
            <a:r>
              <a:rPr lang="en-US" sz="2800" dirty="0">
                <a:solidFill>
                  <a:srgbClr val="000000"/>
                </a:solidFill>
                <a:latin typeface="Arial" panose="020B0604020202020204" pitchFamily="34" charset="0"/>
                <a:ea typeface="Calibri" panose="020F0502020204030204" pitchFamily="34" charset="0"/>
              </a:rPr>
              <a:t> </a:t>
            </a:r>
            <a:r>
              <a:rPr lang="en-US" sz="2800" dirty="0" err="1">
                <a:solidFill>
                  <a:srgbClr val="000000"/>
                </a:solidFill>
                <a:latin typeface="Arial" panose="020B0604020202020204" pitchFamily="34" charset="0"/>
                <a:ea typeface="Calibri" panose="020F0502020204030204" pitchFamily="34" charset="0"/>
              </a:rPr>
              <a:t>sụt</a:t>
            </a:r>
            <a:r>
              <a:rPr lang="en-US" sz="2800" dirty="0">
                <a:solidFill>
                  <a:srgbClr val="000000"/>
                </a:solidFill>
                <a:latin typeface="Arial" panose="020B0604020202020204" pitchFamily="34" charset="0"/>
                <a:ea typeface="Calibri" panose="020F0502020204030204" pitchFamily="34" charset="0"/>
              </a:rPr>
              <a:t> </a:t>
            </a:r>
            <a:r>
              <a:rPr lang="en-US" sz="2800" dirty="0" err="1">
                <a:solidFill>
                  <a:srgbClr val="000000"/>
                </a:solidFill>
                <a:latin typeface="Arial" panose="020B0604020202020204" pitchFamily="34" charset="0"/>
                <a:ea typeface="Calibri" panose="020F0502020204030204" pitchFamily="34" charset="0"/>
              </a:rPr>
              <a:t>giảm</a:t>
            </a:r>
            <a:r>
              <a:rPr lang="en-US" sz="2800" dirty="0">
                <a:solidFill>
                  <a:srgbClr val="000000"/>
                </a:solidFill>
                <a:latin typeface="Arial" panose="020B0604020202020204" pitchFamily="34" charset="0"/>
                <a:ea typeface="Calibri" panose="020F0502020204030204" pitchFamily="34" charset="0"/>
              </a:rPr>
              <a:t> </a:t>
            </a:r>
            <a:r>
              <a:rPr lang="en-US" sz="2800" dirty="0" err="1">
                <a:solidFill>
                  <a:srgbClr val="000000"/>
                </a:solidFill>
                <a:latin typeface="Arial" panose="020B0604020202020204" pitchFamily="34" charset="0"/>
                <a:ea typeface="Calibri" panose="020F0502020204030204" pitchFamily="34" charset="0"/>
              </a:rPr>
              <a:t>doanh</a:t>
            </a:r>
            <a:r>
              <a:rPr lang="en-US" sz="2800" dirty="0">
                <a:solidFill>
                  <a:srgbClr val="000000"/>
                </a:solidFill>
                <a:latin typeface="Arial" panose="020B0604020202020204" pitchFamily="34" charset="0"/>
                <a:ea typeface="Calibri" panose="020F0502020204030204" pitchFamily="34" charset="0"/>
              </a:rPr>
              <a:t> </a:t>
            </a:r>
            <a:r>
              <a:rPr lang="en-US" sz="2800" dirty="0" err="1">
                <a:solidFill>
                  <a:srgbClr val="000000"/>
                </a:solidFill>
                <a:latin typeface="Arial" panose="020B0604020202020204" pitchFamily="34" charset="0"/>
                <a:ea typeface="Calibri" panose="020F0502020204030204" pitchFamily="34" charset="0"/>
              </a:rPr>
              <a:t>thu</a:t>
            </a:r>
            <a:r>
              <a:rPr lang="en-US" sz="2800" dirty="0">
                <a:solidFill>
                  <a:srgbClr val="000000"/>
                </a:solidFill>
                <a:latin typeface="Arial" panose="020B0604020202020204" pitchFamily="34" charset="0"/>
                <a:ea typeface="Calibri" panose="020F0502020204030204" pitchFamily="34" charset="0"/>
              </a:rPr>
              <a:t>, </a:t>
            </a:r>
            <a:r>
              <a:rPr lang="en-US" sz="2800" dirty="0" err="1">
                <a:solidFill>
                  <a:srgbClr val="000000"/>
                </a:solidFill>
                <a:latin typeface="Arial" panose="020B0604020202020204" pitchFamily="34" charset="0"/>
                <a:ea typeface="Calibri" panose="020F0502020204030204" pitchFamily="34" charset="0"/>
              </a:rPr>
              <a:t>trong</a:t>
            </a:r>
            <a:r>
              <a:rPr lang="en-US" sz="2800" dirty="0">
                <a:solidFill>
                  <a:srgbClr val="000000"/>
                </a:solidFill>
                <a:latin typeface="Arial" panose="020B0604020202020204" pitchFamily="34" charset="0"/>
                <a:ea typeface="Calibri" panose="020F0502020204030204" pitchFamily="34" charset="0"/>
              </a:rPr>
              <a:t> </a:t>
            </a:r>
            <a:r>
              <a:rPr lang="en-US" sz="2800" dirty="0" err="1">
                <a:solidFill>
                  <a:srgbClr val="000000"/>
                </a:solidFill>
                <a:latin typeface="Arial" panose="020B0604020202020204" pitchFamily="34" charset="0"/>
                <a:ea typeface="Calibri" panose="020F0502020204030204" pitchFamily="34" charset="0"/>
              </a:rPr>
              <a:t>khi</a:t>
            </a:r>
            <a:r>
              <a:rPr lang="en-US" sz="2800" dirty="0">
                <a:solidFill>
                  <a:srgbClr val="000000"/>
                </a:solidFill>
                <a:latin typeface="Arial" panose="020B0604020202020204" pitchFamily="34" charset="0"/>
                <a:ea typeface="Calibri" panose="020F0502020204030204" pitchFamily="34" charset="0"/>
              </a:rPr>
              <a:t> chi </a:t>
            </a:r>
            <a:r>
              <a:rPr lang="en-US" sz="2800" dirty="0" err="1">
                <a:solidFill>
                  <a:srgbClr val="000000"/>
                </a:solidFill>
                <a:latin typeface="Arial" panose="020B0604020202020204" pitchFamily="34" charset="0"/>
                <a:ea typeface="Calibri" panose="020F0502020204030204" pitchFamily="34" charset="0"/>
              </a:rPr>
              <a:t>phí</a:t>
            </a:r>
            <a:r>
              <a:rPr lang="en-US" sz="2800" dirty="0">
                <a:solidFill>
                  <a:srgbClr val="000000"/>
                </a:solidFill>
                <a:latin typeface="Arial" panose="020B0604020202020204" pitchFamily="34" charset="0"/>
                <a:ea typeface="Calibri" panose="020F0502020204030204" pitchFamily="34" charset="0"/>
              </a:rPr>
              <a:t> </a:t>
            </a:r>
            <a:r>
              <a:rPr lang="en-US" sz="2800" dirty="0" err="1">
                <a:solidFill>
                  <a:srgbClr val="000000"/>
                </a:solidFill>
                <a:latin typeface="Arial" panose="020B0604020202020204" pitchFamily="34" charset="0"/>
                <a:ea typeface="Calibri" panose="020F0502020204030204" pitchFamily="34" charset="0"/>
              </a:rPr>
              <a:t>tài</a:t>
            </a:r>
            <a:r>
              <a:rPr lang="en-US" sz="2800" dirty="0">
                <a:solidFill>
                  <a:srgbClr val="000000"/>
                </a:solidFill>
                <a:latin typeface="Arial" panose="020B0604020202020204" pitchFamily="34" charset="0"/>
                <a:ea typeface="Calibri" panose="020F0502020204030204" pitchFamily="34" charset="0"/>
              </a:rPr>
              <a:t> </a:t>
            </a:r>
            <a:r>
              <a:rPr lang="en-US" sz="2800" dirty="0" err="1">
                <a:solidFill>
                  <a:srgbClr val="000000"/>
                </a:solidFill>
                <a:latin typeface="Arial" panose="020B0604020202020204" pitchFamily="34" charset="0"/>
                <a:ea typeface="Calibri" panose="020F0502020204030204" pitchFamily="34" charset="0"/>
              </a:rPr>
              <a:t>chính</a:t>
            </a:r>
            <a:r>
              <a:rPr lang="en-US" sz="2800" dirty="0">
                <a:solidFill>
                  <a:srgbClr val="000000"/>
                </a:solidFill>
                <a:latin typeface="Arial" panose="020B0604020202020204" pitchFamily="34" charset="0"/>
                <a:ea typeface="Calibri" panose="020F0502020204030204" pitchFamily="34" charset="0"/>
              </a:rPr>
              <a:t> </a:t>
            </a:r>
            <a:r>
              <a:rPr lang="en-US" sz="2800" dirty="0" err="1">
                <a:solidFill>
                  <a:srgbClr val="000000"/>
                </a:solidFill>
                <a:latin typeface="Arial" panose="020B0604020202020204" pitchFamily="34" charset="0"/>
                <a:ea typeface="Calibri" panose="020F0502020204030204" pitchFamily="34" charset="0"/>
              </a:rPr>
              <a:t>và</a:t>
            </a:r>
            <a:r>
              <a:rPr lang="en-US" sz="2800" dirty="0">
                <a:solidFill>
                  <a:srgbClr val="000000"/>
                </a:solidFill>
                <a:latin typeface="Arial" panose="020B0604020202020204" pitchFamily="34" charset="0"/>
                <a:ea typeface="Calibri" panose="020F0502020204030204" pitchFamily="34" charset="0"/>
              </a:rPr>
              <a:t> chi </a:t>
            </a:r>
            <a:r>
              <a:rPr lang="en-US" sz="2800" dirty="0" err="1">
                <a:solidFill>
                  <a:srgbClr val="000000"/>
                </a:solidFill>
                <a:latin typeface="Arial" panose="020B0604020202020204" pitchFamily="34" charset="0"/>
                <a:ea typeface="Calibri" panose="020F0502020204030204" pitchFamily="34" charset="0"/>
              </a:rPr>
              <a:t>phí</a:t>
            </a:r>
            <a:r>
              <a:rPr lang="en-US" sz="2800" dirty="0">
                <a:solidFill>
                  <a:srgbClr val="000000"/>
                </a:solidFill>
                <a:latin typeface="Arial" panose="020B0604020202020204" pitchFamily="34" charset="0"/>
                <a:ea typeface="Calibri" panose="020F0502020204030204" pitchFamily="34" charset="0"/>
              </a:rPr>
              <a:t> </a:t>
            </a:r>
            <a:r>
              <a:rPr lang="en-US" sz="2800" dirty="0" err="1">
                <a:solidFill>
                  <a:srgbClr val="000000"/>
                </a:solidFill>
                <a:latin typeface="Arial" panose="020B0604020202020204" pitchFamily="34" charset="0"/>
                <a:ea typeface="Calibri" panose="020F0502020204030204" pitchFamily="34" charset="0"/>
              </a:rPr>
              <a:t>cố</a:t>
            </a:r>
            <a:r>
              <a:rPr lang="en-US" sz="2800" dirty="0">
                <a:solidFill>
                  <a:srgbClr val="000000"/>
                </a:solidFill>
                <a:latin typeface="Arial" panose="020B0604020202020204" pitchFamily="34" charset="0"/>
                <a:ea typeface="Calibri" panose="020F0502020204030204" pitchFamily="34" charset="0"/>
              </a:rPr>
              <a:t> </a:t>
            </a:r>
            <a:r>
              <a:rPr lang="en-US" sz="2800" dirty="0" err="1">
                <a:solidFill>
                  <a:srgbClr val="000000"/>
                </a:solidFill>
                <a:latin typeface="Arial" panose="020B0604020202020204" pitchFamily="34" charset="0"/>
                <a:ea typeface="Calibri" panose="020F0502020204030204" pitchFamily="34" charset="0"/>
              </a:rPr>
              <a:t>định</a:t>
            </a:r>
            <a:r>
              <a:rPr lang="en-US" sz="2800" dirty="0">
                <a:solidFill>
                  <a:srgbClr val="000000"/>
                </a:solidFill>
                <a:latin typeface="Arial" panose="020B0604020202020204" pitchFamily="34" charset="0"/>
                <a:ea typeface="Calibri" panose="020F0502020204030204" pitchFamily="34" charset="0"/>
              </a:rPr>
              <a:t> </a:t>
            </a:r>
            <a:r>
              <a:rPr lang="en-US" sz="2800" dirty="0" err="1">
                <a:solidFill>
                  <a:srgbClr val="000000"/>
                </a:solidFill>
                <a:latin typeface="Arial" panose="020B0604020202020204" pitchFamily="34" charset="0"/>
                <a:ea typeface="Calibri" panose="020F0502020204030204" pitchFamily="34" charset="0"/>
              </a:rPr>
              <a:t>của</a:t>
            </a:r>
            <a:r>
              <a:rPr lang="en-US" sz="2800" dirty="0">
                <a:solidFill>
                  <a:srgbClr val="000000"/>
                </a:solidFill>
                <a:latin typeface="Arial" panose="020B0604020202020204" pitchFamily="34" charset="0"/>
                <a:ea typeface="Calibri" panose="020F0502020204030204" pitchFamily="34" charset="0"/>
              </a:rPr>
              <a:t> </a:t>
            </a:r>
            <a:r>
              <a:rPr lang="en-US" sz="2800" dirty="0" err="1">
                <a:solidFill>
                  <a:srgbClr val="000000"/>
                </a:solidFill>
                <a:latin typeface="Arial" panose="020B0604020202020204" pitchFamily="34" charset="0"/>
                <a:ea typeface="Calibri" panose="020F0502020204030204" pitchFamily="34" charset="0"/>
              </a:rPr>
              <a:t>dự</a:t>
            </a:r>
            <a:r>
              <a:rPr lang="en-US" sz="2800" dirty="0">
                <a:solidFill>
                  <a:srgbClr val="000000"/>
                </a:solidFill>
                <a:latin typeface="Arial" panose="020B0604020202020204" pitchFamily="34" charset="0"/>
                <a:ea typeface="Calibri" panose="020F0502020204030204" pitchFamily="34" charset="0"/>
              </a:rPr>
              <a:t> </a:t>
            </a:r>
            <a:r>
              <a:rPr lang="en-US" sz="2800" dirty="0" err="1">
                <a:solidFill>
                  <a:srgbClr val="000000"/>
                </a:solidFill>
                <a:latin typeface="Arial" panose="020B0604020202020204" pitchFamily="34" charset="0"/>
                <a:ea typeface="Calibri" panose="020F0502020204030204" pitchFamily="34" charset="0"/>
              </a:rPr>
              <a:t>án</a:t>
            </a:r>
            <a:r>
              <a:rPr lang="en-US" sz="2800" dirty="0">
                <a:solidFill>
                  <a:srgbClr val="000000"/>
                </a:solidFill>
                <a:latin typeface="Arial" panose="020B0604020202020204" pitchFamily="34" charset="0"/>
                <a:ea typeface="Calibri" panose="020F0502020204030204" pitchFamily="34" charset="0"/>
              </a:rPr>
              <a:t> </a:t>
            </a:r>
            <a:r>
              <a:rPr lang="en-US" sz="2800" dirty="0" err="1">
                <a:solidFill>
                  <a:srgbClr val="000000"/>
                </a:solidFill>
                <a:latin typeface="Arial" panose="020B0604020202020204" pitchFamily="34" charset="0"/>
                <a:ea typeface="Calibri" panose="020F0502020204030204" pitchFamily="34" charset="0"/>
              </a:rPr>
              <a:t>mới</a:t>
            </a:r>
            <a:r>
              <a:rPr lang="en-US" sz="2800" dirty="0">
                <a:solidFill>
                  <a:srgbClr val="000000"/>
                </a:solidFill>
                <a:latin typeface="Arial" panose="020B0604020202020204" pitchFamily="34" charset="0"/>
                <a:ea typeface="Calibri" panose="020F0502020204030204" pitchFamily="34" charset="0"/>
              </a:rPr>
              <a:t> </a:t>
            </a:r>
            <a:r>
              <a:rPr lang="en-US" sz="2800" dirty="0" err="1">
                <a:solidFill>
                  <a:srgbClr val="000000"/>
                </a:solidFill>
                <a:latin typeface="Arial" panose="020B0604020202020204" pitchFamily="34" charset="0"/>
                <a:ea typeface="Calibri" panose="020F0502020204030204" pitchFamily="34" charset="0"/>
              </a:rPr>
              <a:t>đưa</a:t>
            </a:r>
            <a:r>
              <a:rPr lang="en-US" sz="2800" dirty="0">
                <a:solidFill>
                  <a:srgbClr val="000000"/>
                </a:solidFill>
                <a:latin typeface="Arial" panose="020B0604020202020204" pitchFamily="34" charset="0"/>
                <a:ea typeface="Calibri" panose="020F0502020204030204" pitchFamily="34" charset="0"/>
              </a:rPr>
              <a:t> </a:t>
            </a:r>
            <a:r>
              <a:rPr lang="en-US" sz="2800" dirty="0" err="1">
                <a:solidFill>
                  <a:srgbClr val="000000"/>
                </a:solidFill>
                <a:latin typeface="Arial" panose="020B0604020202020204" pitchFamily="34" charset="0"/>
                <a:ea typeface="Calibri" panose="020F0502020204030204" pitchFamily="34" charset="0"/>
              </a:rPr>
              <a:t>vào</a:t>
            </a:r>
            <a:r>
              <a:rPr lang="en-US" sz="2800" dirty="0">
                <a:solidFill>
                  <a:srgbClr val="000000"/>
                </a:solidFill>
                <a:latin typeface="Arial" panose="020B0604020202020204" pitchFamily="34" charset="0"/>
                <a:ea typeface="Calibri" panose="020F0502020204030204" pitchFamily="34" charset="0"/>
              </a:rPr>
              <a:t> </a:t>
            </a:r>
            <a:r>
              <a:rPr lang="en-US" sz="2800" dirty="0" err="1">
                <a:solidFill>
                  <a:srgbClr val="000000"/>
                </a:solidFill>
                <a:latin typeface="Arial" panose="020B0604020202020204" pitchFamily="34" charset="0"/>
                <a:ea typeface="Calibri" panose="020F0502020204030204" pitchFamily="34" charset="0"/>
              </a:rPr>
              <a:t>hoạt</a:t>
            </a:r>
            <a:r>
              <a:rPr lang="en-US" sz="2800" dirty="0">
                <a:solidFill>
                  <a:srgbClr val="000000"/>
                </a:solidFill>
                <a:latin typeface="Arial" panose="020B0604020202020204" pitchFamily="34" charset="0"/>
                <a:ea typeface="Calibri" panose="020F0502020204030204" pitchFamily="34" charset="0"/>
              </a:rPr>
              <a:t> </a:t>
            </a:r>
            <a:r>
              <a:rPr lang="en-US" sz="2800" dirty="0" err="1">
                <a:solidFill>
                  <a:srgbClr val="000000"/>
                </a:solidFill>
                <a:latin typeface="Arial" panose="020B0604020202020204" pitchFamily="34" charset="0"/>
                <a:ea typeface="Calibri" panose="020F0502020204030204" pitchFamily="34" charset="0"/>
              </a:rPr>
              <a:t>động</a:t>
            </a:r>
            <a:r>
              <a:rPr lang="en-US" sz="2800" dirty="0">
                <a:solidFill>
                  <a:srgbClr val="000000"/>
                </a:solidFill>
                <a:latin typeface="Arial" panose="020B0604020202020204" pitchFamily="34" charset="0"/>
                <a:ea typeface="Calibri" panose="020F0502020204030204" pitchFamily="34" charset="0"/>
              </a:rPr>
              <a:t> </a:t>
            </a:r>
            <a:r>
              <a:rPr lang="en-US" sz="2800" dirty="0" err="1">
                <a:solidFill>
                  <a:srgbClr val="000000"/>
                </a:solidFill>
                <a:latin typeface="Arial" panose="020B0604020202020204" pitchFamily="34" charset="0"/>
                <a:ea typeface="Calibri" panose="020F0502020204030204" pitchFamily="34" charset="0"/>
              </a:rPr>
              <a:t>còn</a:t>
            </a:r>
            <a:r>
              <a:rPr lang="en-US" sz="2800" dirty="0">
                <a:solidFill>
                  <a:srgbClr val="000000"/>
                </a:solidFill>
                <a:latin typeface="Arial" panose="020B0604020202020204" pitchFamily="34" charset="0"/>
                <a:ea typeface="Calibri" panose="020F0502020204030204" pitchFamily="34" charset="0"/>
              </a:rPr>
              <a:t> </a:t>
            </a:r>
            <a:r>
              <a:rPr lang="en-US" sz="2800" dirty="0" err="1">
                <a:solidFill>
                  <a:srgbClr val="000000"/>
                </a:solidFill>
                <a:latin typeface="Arial" panose="020B0604020202020204" pitchFamily="34" charset="0"/>
                <a:ea typeface="Calibri" panose="020F0502020204030204" pitchFamily="34" charset="0"/>
              </a:rPr>
              <a:t>cao</a:t>
            </a:r>
            <a:r>
              <a:rPr lang="en-US" sz="2800" dirty="0">
                <a:solidFill>
                  <a:srgbClr val="000000"/>
                </a:solidFill>
                <a:latin typeface="Arial" panose="020B0604020202020204" pitchFamily="34" charset="0"/>
                <a:ea typeface="Calibri" panose="020F0502020204030204" pitchFamily="34" charset="0"/>
              </a:rPr>
              <a:t>.</a:t>
            </a:r>
          </a:p>
          <a:p>
            <a:pPr indent="285750" algn="just">
              <a:lnSpc>
                <a:spcPts val="3500"/>
              </a:lnSpc>
              <a:spcBef>
                <a:spcPts val="1200"/>
              </a:spcBef>
              <a:spcAft>
                <a:spcPts val="1200"/>
              </a:spcAft>
            </a:pPr>
            <a:r>
              <a:rPr lang="en-US" sz="2800" dirty="0" err="1">
                <a:solidFill>
                  <a:srgbClr val="000000"/>
                </a:solidFill>
                <a:latin typeface="Arial" panose="020B0604020202020204" pitchFamily="34" charset="0"/>
                <a:ea typeface="Calibri" panose="020F0502020204030204" pitchFamily="34" charset="0"/>
              </a:rPr>
              <a:t>Riêng</a:t>
            </a:r>
            <a:r>
              <a:rPr lang="en-US" sz="2800" dirty="0">
                <a:solidFill>
                  <a:srgbClr val="000000"/>
                </a:solidFill>
                <a:latin typeface="Arial" panose="020B0604020202020204" pitchFamily="34" charset="0"/>
                <a:ea typeface="Calibri" panose="020F0502020204030204" pitchFamily="34" charset="0"/>
              </a:rPr>
              <a:t> </a:t>
            </a:r>
            <a:r>
              <a:rPr lang="en-US" sz="2800" dirty="0" err="1">
                <a:solidFill>
                  <a:srgbClr val="000000"/>
                </a:solidFill>
                <a:latin typeface="Arial" panose="020B0604020202020204" pitchFamily="34" charset="0"/>
                <a:ea typeface="Calibri" panose="020F0502020204030204" pitchFamily="34" charset="0"/>
              </a:rPr>
              <a:t>vốn</a:t>
            </a:r>
            <a:r>
              <a:rPr lang="en-US" sz="2800" dirty="0">
                <a:solidFill>
                  <a:srgbClr val="000000"/>
                </a:solidFill>
                <a:latin typeface="Arial" panose="020B0604020202020204" pitchFamily="34" charset="0"/>
                <a:ea typeface="Calibri" panose="020F0502020204030204" pitchFamily="34" charset="0"/>
              </a:rPr>
              <a:t> </a:t>
            </a:r>
            <a:r>
              <a:rPr lang="en-US" sz="2800" dirty="0" err="1">
                <a:solidFill>
                  <a:srgbClr val="000000"/>
                </a:solidFill>
                <a:latin typeface="Arial" panose="020B0604020202020204" pitchFamily="34" charset="0"/>
                <a:ea typeface="Calibri" panose="020F0502020204030204" pitchFamily="34" charset="0"/>
              </a:rPr>
              <a:t>lưu</a:t>
            </a:r>
            <a:r>
              <a:rPr lang="en-US" sz="2800" dirty="0">
                <a:solidFill>
                  <a:srgbClr val="000000"/>
                </a:solidFill>
                <a:latin typeface="Arial" panose="020B0604020202020204" pitchFamily="34" charset="0"/>
                <a:ea typeface="Calibri" panose="020F0502020204030204" pitchFamily="34" charset="0"/>
              </a:rPr>
              <a:t> </a:t>
            </a:r>
            <a:r>
              <a:rPr lang="en-US" sz="2800" dirty="0" err="1">
                <a:solidFill>
                  <a:srgbClr val="000000"/>
                </a:solidFill>
                <a:latin typeface="Arial" panose="020B0604020202020204" pitchFamily="34" charset="0"/>
                <a:ea typeface="Calibri" panose="020F0502020204030204" pitchFamily="34" charset="0"/>
              </a:rPr>
              <a:t>động</a:t>
            </a:r>
            <a:r>
              <a:rPr lang="en-US" sz="2800" dirty="0">
                <a:solidFill>
                  <a:srgbClr val="000000"/>
                </a:solidFill>
                <a:latin typeface="Arial" panose="020B0604020202020204" pitchFamily="34" charset="0"/>
                <a:ea typeface="Calibri" panose="020F0502020204030204" pitchFamily="34" charset="0"/>
              </a:rPr>
              <a:t> </a:t>
            </a:r>
            <a:r>
              <a:rPr lang="en-US" sz="2800" dirty="0" err="1">
                <a:solidFill>
                  <a:srgbClr val="000000"/>
                </a:solidFill>
                <a:latin typeface="Arial" panose="020B0604020202020204" pitchFamily="34" charset="0"/>
                <a:ea typeface="Calibri" panose="020F0502020204030204" pitchFamily="34" charset="0"/>
              </a:rPr>
              <a:t>ròng</a:t>
            </a:r>
            <a:r>
              <a:rPr lang="en-US" sz="2800" dirty="0">
                <a:solidFill>
                  <a:srgbClr val="000000"/>
                </a:solidFill>
                <a:latin typeface="Arial" panose="020B0604020202020204" pitchFamily="34" charset="0"/>
                <a:ea typeface="Calibri" panose="020F0502020204030204" pitchFamily="34" charset="0"/>
              </a:rPr>
              <a:t> </a:t>
            </a:r>
            <a:r>
              <a:rPr lang="en-US" sz="2800" dirty="0" err="1">
                <a:solidFill>
                  <a:srgbClr val="000000"/>
                </a:solidFill>
                <a:latin typeface="Arial" panose="020B0604020202020204" pitchFamily="34" charset="0"/>
                <a:ea typeface="Calibri" panose="020F0502020204030204" pitchFamily="34" charset="0"/>
              </a:rPr>
              <a:t>bị</a:t>
            </a:r>
            <a:r>
              <a:rPr lang="en-US" sz="2800" dirty="0">
                <a:solidFill>
                  <a:srgbClr val="000000"/>
                </a:solidFill>
                <a:latin typeface="Arial" panose="020B0604020202020204" pitchFamily="34" charset="0"/>
                <a:ea typeface="Calibri" panose="020F0502020204030204" pitchFamily="34" charset="0"/>
              </a:rPr>
              <a:t> </a:t>
            </a:r>
            <a:r>
              <a:rPr lang="en-US" sz="2800" dirty="0" err="1">
                <a:solidFill>
                  <a:srgbClr val="000000"/>
                </a:solidFill>
                <a:latin typeface="Arial" panose="020B0604020202020204" pitchFamily="34" charset="0"/>
                <a:ea typeface="Calibri" panose="020F0502020204030204" pitchFamily="34" charset="0"/>
              </a:rPr>
              <a:t>âm</a:t>
            </a:r>
            <a:r>
              <a:rPr lang="en-US" sz="2800" dirty="0">
                <a:solidFill>
                  <a:srgbClr val="000000"/>
                </a:solidFill>
                <a:latin typeface="Arial" panose="020B0604020202020204" pitchFamily="34" charset="0"/>
                <a:ea typeface="Calibri" panose="020F0502020204030204" pitchFamily="34" charset="0"/>
              </a:rPr>
              <a:t>, </a:t>
            </a:r>
            <a:r>
              <a:rPr lang="en-US" sz="2800" dirty="0" err="1">
                <a:solidFill>
                  <a:srgbClr val="000000"/>
                </a:solidFill>
                <a:latin typeface="Arial" panose="020B0604020202020204" pitchFamily="34" charset="0"/>
                <a:ea typeface="Calibri" panose="020F0502020204030204" pitchFamily="34" charset="0"/>
              </a:rPr>
              <a:t>chủ</a:t>
            </a:r>
            <a:r>
              <a:rPr lang="en-US" sz="2800" dirty="0">
                <a:solidFill>
                  <a:srgbClr val="000000"/>
                </a:solidFill>
                <a:latin typeface="Arial" panose="020B0604020202020204" pitchFamily="34" charset="0"/>
                <a:ea typeface="Calibri" panose="020F0502020204030204" pitchFamily="34" charset="0"/>
              </a:rPr>
              <a:t> </a:t>
            </a:r>
            <a:r>
              <a:rPr lang="en-US" sz="2800" dirty="0" err="1">
                <a:solidFill>
                  <a:srgbClr val="000000"/>
                </a:solidFill>
                <a:latin typeface="Arial" panose="020B0604020202020204" pitchFamily="34" charset="0"/>
                <a:ea typeface="Calibri" panose="020F0502020204030204" pitchFamily="34" charset="0"/>
              </a:rPr>
              <a:t>yếu</a:t>
            </a:r>
            <a:r>
              <a:rPr lang="en-US" sz="2800" dirty="0">
                <a:solidFill>
                  <a:srgbClr val="000000"/>
                </a:solidFill>
                <a:latin typeface="Arial" panose="020B0604020202020204" pitchFamily="34" charset="0"/>
                <a:ea typeface="Calibri" panose="020F0502020204030204" pitchFamily="34" charset="0"/>
              </a:rPr>
              <a:t> do </a:t>
            </a:r>
            <a:r>
              <a:rPr lang="en-US" sz="2800" dirty="0" err="1">
                <a:solidFill>
                  <a:srgbClr val="000000"/>
                </a:solidFill>
                <a:latin typeface="Arial" panose="020B0604020202020204" pitchFamily="34" charset="0"/>
                <a:ea typeface="Calibri" panose="020F0502020204030204" pitchFamily="34" charset="0"/>
              </a:rPr>
              <a:t>việc</a:t>
            </a:r>
            <a:r>
              <a:rPr lang="en-US" sz="2800" dirty="0">
                <a:solidFill>
                  <a:srgbClr val="000000"/>
                </a:solidFill>
                <a:latin typeface="Arial" panose="020B0604020202020204" pitchFamily="34" charset="0"/>
                <a:ea typeface="Calibri" panose="020F0502020204030204" pitchFamily="34" charset="0"/>
              </a:rPr>
              <a:t> </a:t>
            </a:r>
            <a:r>
              <a:rPr lang="en-US" sz="2800" dirty="0" err="1">
                <a:solidFill>
                  <a:srgbClr val="000000"/>
                </a:solidFill>
                <a:latin typeface="Arial" panose="020B0604020202020204" pitchFamily="34" charset="0"/>
                <a:ea typeface="Calibri" panose="020F0502020204030204" pitchFamily="34" charset="0"/>
              </a:rPr>
              <a:t>triển</a:t>
            </a:r>
            <a:r>
              <a:rPr lang="en-US" sz="2800" dirty="0">
                <a:solidFill>
                  <a:srgbClr val="000000"/>
                </a:solidFill>
                <a:latin typeface="Arial" panose="020B0604020202020204" pitchFamily="34" charset="0"/>
                <a:ea typeface="Calibri" panose="020F0502020204030204" pitchFamily="34" charset="0"/>
              </a:rPr>
              <a:t> </a:t>
            </a:r>
            <a:r>
              <a:rPr lang="en-US" sz="2800" dirty="0" err="1">
                <a:solidFill>
                  <a:srgbClr val="000000"/>
                </a:solidFill>
                <a:latin typeface="Arial" panose="020B0604020202020204" pitchFamily="34" charset="0"/>
                <a:ea typeface="Calibri" panose="020F0502020204030204" pitchFamily="34" charset="0"/>
              </a:rPr>
              <a:t>khai</a:t>
            </a:r>
            <a:r>
              <a:rPr lang="en-US" sz="2800" dirty="0">
                <a:solidFill>
                  <a:srgbClr val="000000"/>
                </a:solidFill>
                <a:latin typeface="Arial" panose="020B0604020202020204" pitchFamily="34" charset="0"/>
                <a:ea typeface="Calibri" panose="020F0502020204030204" pitchFamily="34" charset="0"/>
              </a:rPr>
              <a:t> </a:t>
            </a:r>
            <a:r>
              <a:rPr lang="en-US" sz="2800" dirty="0" err="1">
                <a:solidFill>
                  <a:srgbClr val="000000"/>
                </a:solidFill>
                <a:latin typeface="Arial" panose="020B0604020202020204" pitchFamily="34" charset="0"/>
                <a:ea typeface="Calibri" panose="020F0502020204030204" pitchFamily="34" charset="0"/>
              </a:rPr>
              <a:t>dự</a:t>
            </a:r>
            <a:r>
              <a:rPr lang="en-US" sz="2800" dirty="0">
                <a:solidFill>
                  <a:srgbClr val="000000"/>
                </a:solidFill>
                <a:latin typeface="Arial" panose="020B0604020202020204" pitchFamily="34" charset="0"/>
                <a:ea typeface="Calibri" panose="020F0502020204030204" pitchFamily="34" charset="0"/>
              </a:rPr>
              <a:t> </a:t>
            </a:r>
            <a:r>
              <a:rPr lang="en-US" sz="2800" dirty="0" err="1">
                <a:solidFill>
                  <a:srgbClr val="000000"/>
                </a:solidFill>
                <a:latin typeface="Arial" panose="020B0604020202020204" pitchFamily="34" charset="0"/>
                <a:ea typeface="Calibri" panose="020F0502020204030204" pitchFamily="34" charset="0"/>
              </a:rPr>
              <a:t>án</a:t>
            </a:r>
            <a:r>
              <a:rPr lang="en-US" sz="2800" dirty="0">
                <a:solidFill>
                  <a:srgbClr val="000000"/>
                </a:solidFill>
                <a:latin typeface="Arial" panose="020B0604020202020204" pitchFamily="34" charset="0"/>
                <a:ea typeface="Calibri" panose="020F0502020204030204" pitchFamily="34" charset="0"/>
              </a:rPr>
              <a:t> </a:t>
            </a:r>
            <a:r>
              <a:rPr lang="en-US" sz="2800" dirty="0" err="1">
                <a:solidFill>
                  <a:srgbClr val="000000"/>
                </a:solidFill>
                <a:latin typeface="Arial" panose="020B0604020202020204" pitchFamily="34" charset="0"/>
                <a:ea typeface="Calibri" panose="020F0502020204030204" pitchFamily="34" charset="0"/>
              </a:rPr>
              <a:t>lò</a:t>
            </a:r>
            <a:r>
              <a:rPr lang="en-US" sz="2800" dirty="0">
                <a:solidFill>
                  <a:srgbClr val="000000"/>
                </a:solidFill>
                <a:latin typeface="Arial" panose="020B0604020202020204" pitchFamily="34" charset="0"/>
                <a:ea typeface="Calibri" panose="020F0502020204030204" pitchFamily="34" charset="0"/>
              </a:rPr>
              <a:t> </a:t>
            </a:r>
            <a:r>
              <a:rPr lang="en-US" sz="2800" dirty="0" err="1">
                <a:solidFill>
                  <a:srgbClr val="000000"/>
                </a:solidFill>
                <a:latin typeface="Arial" panose="020B0604020202020204" pitchFamily="34" charset="0"/>
                <a:ea typeface="Calibri" panose="020F0502020204030204" pitchFamily="34" charset="0"/>
              </a:rPr>
              <a:t>cao</a:t>
            </a:r>
            <a:r>
              <a:rPr lang="en-US" sz="2800" dirty="0">
                <a:solidFill>
                  <a:srgbClr val="000000"/>
                </a:solidFill>
                <a:latin typeface="Arial" panose="020B0604020202020204" pitchFamily="34" charset="0"/>
                <a:ea typeface="Calibri" panose="020F0502020204030204" pitchFamily="34" charset="0"/>
              </a:rPr>
              <a:t> </a:t>
            </a:r>
            <a:r>
              <a:rPr lang="en-US" sz="2800" dirty="0" err="1">
                <a:solidFill>
                  <a:srgbClr val="000000"/>
                </a:solidFill>
                <a:latin typeface="Arial" panose="020B0604020202020204" pitchFamily="34" charset="0"/>
                <a:ea typeface="Calibri" panose="020F0502020204030204" pitchFamily="34" charset="0"/>
              </a:rPr>
              <a:t>xảy</a:t>
            </a:r>
            <a:r>
              <a:rPr lang="en-US" sz="2800" dirty="0">
                <a:solidFill>
                  <a:srgbClr val="000000"/>
                </a:solidFill>
                <a:latin typeface="Arial" panose="020B0604020202020204" pitchFamily="34" charset="0"/>
                <a:ea typeface="Calibri" panose="020F0502020204030204" pitchFamily="34" charset="0"/>
              </a:rPr>
              <a:t> ra </a:t>
            </a:r>
            <a:r>
              <a:rPr lang="en-US" sz="2800" dirty="0" err="1">
                <a:solidFill>
                  <a:srgbClr val="000000"/>
                </a:solidFill>
                <a:latin typeface="Arial" panose="020B0604020202020204" pitchFamily="34" charset="0"/>
                <a:ea typeface="Calibri" panose="020F0502020204030204" pitchFamily="34" charset="0"/>
              </a:rPr>
              <a:t>trùng</a:t>
            </a:r>
            <a:r>
              <a:rPr lang="en-US" sz="2800" dirty="0">
                <a:solidFill>
                  <a:srgbClr val="000000"/>
                </a:solidFill>
                <a:latin typeface="Arial" panose="020B0604020202020204" pitchFamily="34" charset="0"/>
                <a:ea typeface="Calibri" panose="020F0502020204030204" pitchFamily="34" charset="0"/>
              </a:rPr>
              <a:t> </a:t>
            </a:r>
            <a:r>
              <a:rPr lang="en-US" sz="2800" dirty="0" err="1">
                <a:solidFill>
                  <a:srgbClr val="000000"/>
                </a:solidFill>
                <a:latin typeface="Arial" panose="020B0604020202020204" pitchFamily="34" charset="0"/>
                <a:ea typeface="Calibri" panose="020F0502020204030204" pitchFamily="34" charset="0"/>
              </a:rPr>
              <a:t>với</a:t>
            </a:r>
            <a:r>
              <a:rPr lang="en-US" sz="2800" dirty="0">
                <a:solidFill>
                  <a:srgbClr val="000000"/>
                </a:solidFill>
                <a:latin typeface="Arial" panose="020B0604020202020204" pitchFamily="34" charset="0"/>
                <a:ea typeface="Calibri" panose="020F0502020204030204" pitchFamily="34" charset="0"/>
              </a:rPr>
              <a:t> </a:t>
            </a:r>
            <a:r>
              <a:rPr lang="en-US" sz="2800" dirty="0" err="1">
                <a:solidFill>
                  <a:srgbClr val="000000"/>
                </a:solidFill>
                <a:latin typeface="Arial" panose="020B0604020202020204" pitchFamily="34" charset="0"/>
                <a:ea typeface="Calibri" panose="020F0502020204030204" pitchFamily="34" charset="0"/>
              </a:rPr>
              <a:t>thời</a:t>
            </a:r>
            <a:r>
              <a:rPr lang="en-US" sz="2800" dirty="0">
                <a:solidFill>
                  <a:srgbClr val="000000"/>
                </a:solidFill>
                <a:latin typeface="Arial" panose="020B0604020202020204" pitchFamily="34" charset="0"/>
                <a:ea typeface="Calibri" panose="020F0502020204030204" pitchFamily="34" charset="0"/>
              </a:rPr>
              <a:t> </a:t>
            </a:r>
            <a:r>
              <a:rPr lang="en-US" sz="2800" dirty="0" err="1">
                <a:solidFill>
                  <a:srgbClr val="000000"/>
                </a:solidFill>
                <a:latin typeface="Arial" panose="020B0604020202020204" pitchFamily="34" charset="0"/>
                <a:ea typeface="Calibri" panose="020F0502020204030204" pitchFamily="34" charset="0"/>
              </a:rPr>
              <a:t>điểm</a:t>
            </a:r>
            <a:r>
              <a:rPr lang="en-US" sz="2800" dirty="0">
                <a:solidFill>
                  <a:srgbClr val="000000"/>
                </a:solidFill>
                <a:latin typeface="Arial" panose="020B0604020202020204" pitchFamily="34" charset="0"/>
                <a:ea typeface="Calibri" panose="020F0502020204030204" pitchFamily="34" charset="0"/>
              </a:rPr>
              <a:t> </a:t>
            </a:r>
            <a:r>
              <a:rPr lang="en-US" sz="2800" dirty="0" err="1">
                <a:solidFill>
                  <a:srgbClr val="000000"/>
                </a:solidFill>
                <a:latin typeface="Arial" panose="020B0604020202020204" pitchFamily="34" charset="0"/>
                <a:ea typeface="Calibri" panose="020F0502020204030204" pitchFamily="34" charset="0"/>
              </a:rPr>
              <a:t>dịch</a:t>
            </a:r>
            <a:r>
              <a:rPr lang="en-US" sz="2800" dirty="0">
                <a:solidFill>
                  <a:srgbClr val="000000"/>
                </a:solidFill>
                <a:latin typeface="Arial" panose="020B0604020202020204" pitchFamily="34" charset="0"/>
                <a:ea typeface="Calibri" panose="020F0502020204030204" pitchFamily="34" charset="0"/>
              </a:rPr>
              <a:t> </a:t>
            </a:r>
            <a:r>
              <a:rPr lang="en-US" sz="2800" dirty="0" err="1">
                <a:solidFill>
                  <a:srgbClr val="000000"/>
                </a:solidFill>
                <a:latin typeface="Arial" panose="020B0604020202020204" pitchFamily="34" charset="0"/>
                <a:ea typeface="Calibri" panose="020F0502020204030204" pitchFamily="34" charset="0"/>
              </a:rPr>
              <a:t>bệnh</a:t>
            </a:r>
            <a:r>
              <a:rPr lang="en-US" sz="2800" dirty="0">
                <a:solidFill>
                  <a:srgbClr val="000000"/>
                </a:solidFill>
                <a:latin typeface="Arial" panose="020B0604020202020204" pitchFamily="34" charset="0"/>
                <a:ea typeface="Calibri" panose="020F0502020204030204" pitchFamily="34" charset="0"/>
              </a:rPr>
              <a:t> </a:t>
            </a:r>
            <a:r>
              <a:rPr lang="en-US" sz="2800" dirty="0" err="1">
                <a:solidFill>
                  <a:srgbClr val="000000"/>
                </a:solidFill>
                <a:latin typeface="Arial" panose="020B0604020202020204" pitchFamily="34" charset="0"/>
                <a:ea typeface="Calibri" panose="020F0502020204030204" pitchFamily="34" charset="0"/>
              </a:rPr>
              <a:t>Covid</a:t>
            </a:r>
            <a:r>
              <a:rPr lang="en-US" sz="2800" dirty="0">
                <a:solidFill>
                  <a:srgbClr val="000000"/>
                </a:solidFill>
                <a:latin typeface="Arial" panose="020B0604020202020204" pitchFamily="34" charset="0"/>
                <a:ea typeface="Calibri" panose="020F0502020204030204" pitchFamily="34" charset="0"/>
              </a:rPr>
              <a:t> </a:t>
            </a:r>
            <a:r>
              <a:rPr lang="en-US" sz="2800" dirty="0" err="1">
                <a:solidFill>
                  <a:srgbClr val="000000"/>
                </a:solidFill>
                <a:latin typeface="Arial" panose="020B0604020202020204" pitchFamily="34" charset="0"/>
                <a:ea typeface="Calibri" panose="020F0502020204030204" pitchFamily="34" charset="0"/>
              </a:rPr>
              <a:t>nên</a:t>
            </a:r>
            <a:r>
              <a:rPr lang="en-US" sz="2800" dirty="0">
                <a:solidFill>
                  <a:srgbClr val="000000"/>
                </a:solidFill>
                <a:latin typeface="Arial" panose="020B0604020202020204" pitchFamily="34" charset="0"/>
                <a:ea typeface="Calibri" panose="020F0502020204030204" pitchFamily="34" charset="0"/>
              </a:rPr>
              <a:t> </a:t>
            </a:r>
            <a:r>
              <a:rPr lang="en-US" sz="2800" dirty="0" err="1">
                <a:solidFill>
                  <a:srgbClr val="000000"/>
                </a:solidFill>
                <a:latin typeface="Arial" panose="020B0604020202020204" pitchFamily="34" charset="0"/>
                <a:ea typeface="Calibri" panose="020F0502020204030204" pitchFamily="34" charset="0"/>
              </a:rPr>
              <a:t>bị</a:t>
            </a:r>
            <a:r>
              <a:rPr lang="en-US" sz="2800" dirty="0">
                <a:solidFill>
                  <a:srgbClr val="000000"/>
                </a:solidFill>
                <a:latin typeface="Arial" panose="020B0604020202020204" pitchFamily="34" charset="0"/>
                <a:ea typeface="Calibri" panose="020F0502020204030204" pitchFamily="34" charset="0"/>
              </a:rPr>
              <a:t> </a:t>
            </a:r>
            <a:r>
              <a:rPr lang="en-US" sz="2800" dirty="0" err="1">
                <a:solidFill>
                  <a:srgbClr val="000000"/>
                </a:solidFill>
                <a:latin typeface="Arial" panose="020B0604020202020204" pitchFamily="34" charset="0"/>
                <a:ea typeface="Calibri" panose="020F0502020204030204" pitchFamily="34" charset="0"/>
              </a:rPr>
              <a:t>kéo</a:t>
            </a:r>
            <a:r>
              <a:rPr lang="en-US" sz="2800" dirty="0">
                <a:solidFill>
                  <a:srgbClr val="000000"/>
                </a:solidFill>
                <a:latin typeface="Arial" panose="020B0604020202020204" pitchFamily="34" charset="0"/>
                <a:ea typeface="Calibri" panose="020F0502020204030204" pitchFamily="34" charset="0"/>
              </a:rPr>
              <a:t> </a:t>
            </a:r>
            <a:r>
              <a:rPr lang="en-US" sz="2800" dirty="0" err="1">
                <a:solidFill>
                  <a:srgbClr val="000000"/>
                </a:solidFill>
                <a:latin typeface="Arial" panose="020B0604020202020204" pitchFamily="34" charset="0"/>
                <a:ea typeface="Calibri" panose="020F0502020204030204" pitchFamily="34" charset="0"/>
              </a:rPr>
              <a:t>dài</a:t>
            </a:r>
            <a:r>
              <a:rPr lang="en-US" sz="2800" dirty="0">
                <a:solidFill>
                  <a:srgbClr val="000000"/>
                </a:solidFill>
                <a:latin typeface="Arial" panose="020B0604020202020204" pitchFamily="34" charset="0"/>
                <a:ea typeface="Calibri" panose="020F0502020204030204" pitchFamily="34" charset="0"/>
              </a:rPr>
              <a:t> </a:t>
            </a:r>
            <a:r>
              <a:rPr lang="en-US" sz="2800" dirty="0" err="1">
                <a:solidFill>
                  <a:srgbClr val="000000"/>
                </a:solidFill>
                <a:latin typeface="Arial" panose="020B0604020202020204" pitchFamily="34" charset="0"/>
                <a:ea typeface="Calibri" panose="020F0502020204030204" pitchFamily="34" charset="0"/>
              </a:rPr>
              <a:t>hơn</a:t>
            </a:r>
            <a:r>
              <a:rPr lang="en-US" sz="2800" dirty="0">
                <a:solidFill>
                  <a:srgbClr val="000000"/>
                </a:solidFill>
                <a:latin typeface="Arial" panose="020B0604020202020204" pitchFamily="34" charset="0"/>
                <a:ea typeface="Calibri" panose="020F0502020204030204" pitchFamily="34" charset="0"/>
              </a:rPr>
              <a:t> so </a:t>
            </a:r>
            <a:r>
              <a:rPr lang="en-US" sz="2800" dirty="0" err="1">
                <a:solidFill>
                  <a:srgbClr val="000000"/>
                </a:solidFill>
                <a:latin typeface="Arial" panose="020B0604020202020204" pitchFamily="34" charset="0"/>
                <a:ea typeface="Calibri" panose="020F0502020204030204" pitchFamily="34" charset="0"/>
              </a:rPr>
              <a:t>với</a:t>
            </a:r>
            <a:r>
              <a:rPr lang="en-US" sz="2800" dirty="0">
                <a:solidFill>
                  <a:srgbClr val="000000"/>
                </a:solidFill>
                <a:latin typeface="Arial" panose="020B0604020202020204" pitchFamily="34" charset="0"/>
                <a:ea typeface="Calibri" panose="020F0502020204030204" pitchFamily="34" charset="0"/>
              </a:rPr>
              <a:t> </a:t>
            </a:r>
            <a:r>
              <a:rPr lang="en-US" sz="2800" dirty="0" err="1">
                <a:solidFill>
                  <a:srgbClr val="000000"/>
                </a:solidFill>
                <a:latin typeface="Arial" panose="020B0604020202020204" pitchFamily="34" charset="0"/>
                <a:ea typeface="Calibri" panose="020F0502020204030204" pitchFamily="34" charset="0"/>
              </a:rPr>
              <a:t>kế</a:t>
            </a:r>
            <a:r>
              <a:rPr lang="en-US" sz="2800" dirty="0">
                <a:solidFill>
                  <a:srgbClr val="000000"/>
                </a:solidFill>
                <a:latin typeface="Arial" panose="020B0604020202020204" pitchFamily="34" charset="0"/>
                <a:ea typeface="Calibri" panose="020F0502020204030204" pitchFamily="34" charset="0"/>
              </a:rPr>
              <a:t> </a:t>
            </a:r>
            <a:r>
              <a:rPr lang="en-US" sz="2800" dirty="0" err="1">
                <a:solidFill>
                  <a:srgbClr val="000000"/>
                </a:solidFill>
                <a:latin typeface="Arial" panose="020B0604020202020204" pitchFamily="34" charset="0"/>
                <a:ea typeface="Calibri" panose="020F0502020204030204" pitchFamily="34" charset="0"/>
              </a:rPr>
              <a:t>hoạch</a:t>
            </a:r>
            <a:r>
              <a:rPr lang="en-US" sz="2800" dirty="0">
                <a:solidFill>
                  <a:srgbClr val="000000"/>
                </a:solidFill>
                <a:latin typeface="Arial" panose="020B0604020202020204" pitchFamily="34" charset="0"/>
                <a:ea typeface="Calibri" panose="020F0502020204030204" pitchFamily="34" charset="0"/>
              </a:rPr>
              <a:t> </a:t>
            </a:r>
            <a:r>
              <a:rPr lang="en-US" sz="2800" dirty="0" err="1">
                <a:solidFill>
                  <a:srgbClr val="000000"/>
                </a:solidFill>
                <a:latin typeface="Arial" panose="020B0604020202020204" pitchFamily="34" charset="0"/>
                <a:ea typeface="Calibri" panose="020F0502020204030204" pitchFamily="34" charset="0"/>
              </a:rPr>
              <a:t>nguyên</a:t>
            </a:r>
            <a:r>
              <a:rPr lang="en-US" sz="2800" dirty="0">
                <a:solidFill>
                  <a:srgbClr val="000000"/>
                </a:solidFill>
                <a:latin typeface="Arial" panose="020B0604020202020204" pitchFamily="34" charset="0"/>
                <a:ea typeface="Calibri" panose="020F0502020204030204" pitchFamily="34" charset="0"/>
              </a:rPr>
              <a:t> </a:t>
            </a:r>
            <a:r>
              <a:rPr lang="en-US" sz="2800" dirty="0" err="1">
                <a:solidFill>
                  <a:srgbClr val="000000"/>
                </a:solidFill>
                <a:latin typeface="Arial" panose="020B0604020202020204" pitchFamily="34" charset="0"/>
                <a:ea typeface="Calibri" panose="020F0502020204030204" pitchFamily="34" charset="0"/>
              </a:rPr>
              <a:t>nhân</a:t>
            </a:r>
            <a:r>
              <a:rPr lang="en-US" sz="2800" dirty="0">
                <a:solidFill>
                  <a:srgbClr val="000000"/>
                </a:solidFill>
                <a:latin typeface="Arial" panose="020B0604020202020204" pitchFamily="34" charset="0"/>
                <a:ea typeface="Calibri" panose="020F0502020204030204" pitchFamily="34" charset="0"/>
              </a:rPr>
              <a:t> </a:t>
            </a:r>
            <a:r>
              <a:rPr lang="en-US" sz="2800" dirty="0" err="1">
                <a:solidFill>
                  <a:srgbClr val="000000"/>
                </a:solidFill>
                <a:latin typeface="Arial" panose="020B0604020202020204" pitchFamily="34" charset="0"/>
                <a:ea typeface="Calibri" panose="020F0502020204030204" pitchFamily="34" charset="0"/>
              </a:rPr>
              <a:t>chính</a:t>
            </a:r>
            <a:r>
              <a:rPr lang="en-US" sz="2800" dirty="0">
                <a:solidFill>
                  <a:srgbClr val="000000"/>
                </a:solidFill>
                <a:latin typeface="Arial" panose="020B0604020202020204" pitchFamily="34" charset="0"/>
                <a:ea typeface="Calibri" panose="020F0502020204030204" pitchFamily="34" charset="0"/>
              </a:rPr>
              <a:t> </a:t>
            </a:r>
            <a:r>
              <a:rPr lang="en-US" sz="2800" dirty="0" err="1">
                <a:solidFill>
                  <a:srgbClr val="000000"/>
                </a:solidFill>
                <a:latin typeface="Arial" panose="020B0604020202020204" pitchFamily="34" charset="0"/>
                <a:ea typeface="Calibri" panose="020F0502020204030204" pitchFamily="34" charset="0"/>
              </a:rPr>
              <a:t>là</a:t>
            </a:r>
            <a:r>
              <a:rPr lang="en-US" sz="2800" dirty="0">
                <a:solidFill>
                  <a:srgbClr val="000000"/>
                </a:solidFill>
                <a:latin typeface="Arial" panose="020B0604020202020204" pitchFamily="34" charset="0"/>
                <a:ea typeface="Calibri" panose="020F0502020204030204" pitchFamily="34" charset="0"/>
              </a:rPr>
              <a:t> </a:t>
            </a:r>
            <a:r>
              <a:rPr lang="en-US" sz="2800" dirty="0" err="1">
                <a:solidFill>
                  <a:srgbClr val="000000"/>
                </a:solidFill>
                <a:latin typeface="Arial" panose="020B0604020202020204" pitchFamily="34" charset="0"/>
                <a:ea typeface="Calibri" panose="020F0502020204030204" pitchFamily="34" charset="0"/>
              </a:rPr>
              <a:t>việc</a:t>
            </a:r>
            <a:r>
              <a:rPr lang="en-US" sz="2800" dirty="0">
                <a:solidFill>
                  <a:srgbClr val="000000"/>
                </a:solidFill>
                <a:latin typeface="Arial" panose="020B0604020202020204" pitchFamily="34" charset="0"/>
                <a:ea typeface="Calibri" panose="020F0502020204030204" pitchFamily="34" charset="0"/>
              </a:rPr>
              <a:t> </a:t>
            </a:r>
            <a:r>
              <a:rPr lang="en-US" sz="2800" dirty="0" err="1">
                <a:solidFill>
                  <a:srgbClr val="000000"/>
                </a:solidFill>
                <a:latin typeface="Arial" panose="020B0604020202020204" pitchFamily="34" charset="0"/>
                <a:ea typeface="Calibri" panose="020F0502020204030204" pitchFamily="34" charset="0"/>
              </a:rPr>
              <a:t>thiếu</a:t>
            </a:r>
            <a:r>
              <a:rPr lang="en-US" sz="2800" dirty="0">
                <a:solidFill>
                  <a:srgbClr val="000000"/>
                </a:solidFill>
                <a:latin typeface="Arial" panose="020B0604020202020204" pitchFamily="34" charset="0"/>
                <a:ea typeface="Calibri" panose="020F0502020204030204" pitchFamily="34" charset="0"/>
              </a:rPr>
              <a:t> </a:t>
            </a:r>
            <a:r>
              <a:rPr lang="en-US" sz="2800" dirty="0" err="1">
                <a:solidFill>
                  <a:srgbClr val="000000"/>
                </a:solidFill>
                <a:latin typeface="Arial" panose="020B0604020202020204" pitchFamily="34" charset="0"/>
                <a:ea typeface="Calibri" panose="020F0502020204030204" pitchFamily="34" charset="0"/>
              </a:rPr>
              <a:t>hụt</a:t>
            </a:r>
            <a:r>
              <a:rPr lang="en-US" sz="2800" dirty="0">
                <a:solidFill>
                  <a:srgbClr val="000000"/>
                </a:solidFill>
                <a:latin typeface="Arial" panose="020B0604020202020204" pitchFamily="34" charset="0"/>
                <a:ea typeface="Calibri" panose="020F0502020204030204" pitchFamily="34" charset="0"/>
              </a:rPr>
              <a:t> </a:t>
            </a:r>
            <a:r>
              <a:rPr lang="en-US" sz="2800" dirty="0" err="1">
                <a:solidFill>
                  <a:srgbClr val="000000"/>
                </a:solidFill>
                <a:latin typeface="Arial" panose="020B0604020202020204" pitchFamily="34" charset="0"/>
                <a:ea typeface="Calibri" panose="020F0502020204030204" pitchFamily="34" charset="0"/>
              </a:rPr>
              <a:t>chuyên</a:t>
            </a:r>
            <a:r>
              <a:rPr lang="en-US" sz="2800" dirty="0">
                <a:solidFill>
                  <a:srgbClr val="000000"/>
                </a:solidFill>
                <a:latin typeface="Arial" panose="020B0604020202020204" pitchFamily="34" charset="0"/>
                <a:ea typeface="Calibri" panose="020F0502020204030204" pitchFamily="34" charset="0"/>
              </a:rPr>
              <a:t> </a:t>
            </a:r>
            <a:r>
              <a:rPr lang="en-US" sz="2800" dirty="0" err="1">
                <a:solidFill>
                  <a:srgbClr val="000000"/>
                </a:solidFill>
                <a:latin typeface="Arial" panose="020B0604020202020204" pitchFamily="34" charset="0"/>
                <a:ea typeface="Calibri" panose="020F0502020204030204" pitchFamily="34" charset="0"/>
              </a:rPr>
              <a:t>gia</a:t>
            </a:r>
            <a:r>
              <a:rPr lang="en-US" sz="2800" dirty="0">
                <a:solidFill>
                  <a:srgbClr val="000000"/>
                </a:solidFill>
                <a:latin typeface="Arial" panose="020B0604020202020204" pitchFamily="34" charset="0"/>
                <a:ea typeface="Calibri" panose="020F0502020204030204" pitchFamily="34" charset="0"/>
              </a:rPr>
              <a:t> </a:t>
            </a:r>
            <a:r>
              <a:rPr lang="en-US" sz="2800" dirty="0" err="1">
                <a:solidFill>
                  <a:srgbClr val="000000"/>
                </a:solidFill>
                <a:latin typeface="Arial" panose="020B0604020202020204" pitchFamily="34" charset="0"/>
                <a:ea typeface="Calibri" panose="020F0502020204030204" pitchFamily="34" charset="0"/>
              </a:rPr>
              <a:t>nước</a:t>
            </a:r>
            <a:r>
              <a:rPr lang="en-US" sz="2800" dirty="0">
                <a:solidFill>
                  <a:srgbClr val="000000"/>
                </a:solidFill>
                <a:latin typeface="Arial" panose="020B0604020202020204" pitchFamily="34" charset="0"/>
                <a:ea typeface="Calibri" panose="020F0502020204030204" pitchFamily="34" charset="0"/>
              </a:rPr>
              <a:t> </a:t>
            </a:r>
            <a:r>
              <a:rPr lang="en-US" sz="2800" dirty="0" err="1">
                <a:solidFill>
                  <a:srgbClr val="000000"/>
                </a:solidFill>
                <a:latin typeface="Arial" panose="020B0604020202020204" pitchFamily="34" charset="0"/>
                <a:ea typeface="Calibri" panose="020F0502020204030204" pitchFamily="34" charset="0"/>
              </a:rPr>
              <a:t>ngoài</a:t>
            </a:r>
            <a:r>
              <a:rPr lang="en-US" sz="2800" dirty="0">
                <a:solidFill>
                  <a:srgbClr val="000000"/>
                </a:solidFill>
                <a:latin typeface="Arial" panose="020B0604020202020204" pitchFamily="34" charset="0"/>
                <a:ea typeface="Calibri" panose="020F0502020204030204" pitchFamily="34" charset="0"/>
              </a:rPr>
              <a:t> </a:t>
            </a:r>
            <a:r>
              <a:rPr lang="en-US" sz="2800" dirty="0" err="1">
                <a:solidFill>
                  <a:srgbClr val="000000"/>
                </a:solidFill>
                <a:latin typeface="Arial" panose="020B0604020202020204" pitchFamily="34" charset="0"/>
                <a:ea typeface="Calibri" panose="020F0502020204030204" pitchFamily="34" charset="0"/>
              </a:rPr>
              <a:t>trong</a:t>
            </a:r>
            <a:r>
              <a:rPr lang="en-US" sz="2800" dirty="0">
                <a:solidFill>
                  <a:srgbClr val="000000"/>
                </a:solidFill>
                <a:latin typeface="Arial" panose="020B0604020202020204" pitchFamily="34" charset="0"/>
                <a:ea typeface="Calibri" panose="020F0502020204030204" pitchFamily="34" charset="0"/>
              </a:rPr>
              <a:t> </a:t>
            </a:r>
            <a:r>
              <a:rPr lang="en-US" sz="2800" dirty="0" err="1">
                <a:solidFill>
                  <a:srgbClr val="000000"/>
                </a:solidFill>
                <a:latin typeface="Arial" panose="020B0604020202020204" pitchFamily="34" charset="0"/>
                <a:ea typeface="Calibri" panose="020F0502020204030204" pitchFamily="34" charset="0"/>
              </a:rPr>
              <a:t>thời</a:t>
            </a:r>
            <a:r>
              <a:rPr lang="en-US" sz="2800" dirty="0">
                <a:solidFill>
                  <a:srgbClr val="000000"/>
                </a:solidFill>
                <a:latin typeface="Arial" panose="020B0604020202020204" pitchFamily="34" charset="0"/>
                <a:ea typeface="Calibri" panose="020F0502020204030204" pitchFamily="34" charset="0"/>
              </a:rPr>
              <a:t> </a:t>
            </a:r>
            <a:r>
              <a:rPr lang="en-US" sz="2800" dirty="0" err="1">
                <a:solidFill>
                  <a:srgbClr val="000000"/>
                </a:solidFill>
                <a:latin typeface="Arial" panose="020B0604020202020204" pitchFamily="34" charset="0"/>
                <a:ea typeface="Calibri" panose="020F0502020204030204" pitchFamily="34" charset="0"/>
              </a:rPr>
              <a:t>điểm</a:t>
            </a:r>
            <a:r>
              <a:rPr lang="en-US" sz="2800" dirty="0">
                <a:solidFill>
                  <a:srgbClr val="000000"/>
                </a:solidFill>
                <a:latin typeface="Arial" panose="020B0604020202020204" pitchFamily="34" charset="0"/>
                <a:ea typeface="Calibri" panose="020F0502020204030204" pitchFamily="34" charset="0"/>
              </a:rPr>
              <a:t> </a:t>
            </a:r>
            <a:r>
              <a:rPr lang="en-US" sz="2800" dirty="0" err="1">
                <a:solidFill>
                  <a:srgbClr val="000000"/>
                </a:solidFill>
                <a:latin typeface="Arial" panose="020B0604020202020204" pitchFamily="34" charset="0"/>
                <a:ea typeface="Calibri" panose="020F0502020204030204" pitchFamily="34" charset="0"/>
              </a:rPr>
              <a:t>dịch</a:t>
            </a:r>
            <a:r>
              <a:rPr lang="en-US" sz="2800" dirty="0">
                <a:solidFill>
                  <a:srgbClr val="000000"/>
                </a:solidFill>
                <a:latin typeface="Arial" panose="020B0604020202020204" pitchFamily="34" charset="0"/>
                <a:ea typeface="Calibri" panose="020F0502020204030204" pitchFamily="34" charset="0"/>
              </a:rPr>
              <a:t> </a:t>
            </a:r>
            <a:r>
              <a:rPr lang="en-US" sz="2800" dirty="0" err="1">
                <a:solidFill>
                  <a:srgbClr val="000000"/>
                </a:solidFill>
                <a:latin typeface="Arial" panose="020B0604020202020204" pitchFamily="34" charset="0"/>
                <a:ea typeface="Calibri" panose="020F0502020204030204" pitchFamily="34" charset="0"/>
              </a:rPr>
              <a:t>bệnh</a:t>
            </a:r>
            <a:r>
              <a:rPr lang="en-US" sz="2800" dirty="0">
                <a:solidFill>
                  <a:srgbClr val="000000"/>
                </a:solidFill>
                <a:latin typeface="Arial" panose="020B0604020202020204" pitchFamily="34" charset="0"/>
                <a:ea typeface="Calibri" panose="020F0502020204030204" pitchFamily="34" charset="0"/>
              </a:rPr>
              <a:t> </a:t>
            </a:r>
            <a:r>
              <a:rPr lang="en-US" sz="2800" dirty="0" err="1">
                <a:solidFill>
                  <a:srgbClr val="000000"/>
                </a:solidFill>
                <a:latin typeface="Arial" panose="020B0604020202020204" pitchFamily="34" charset="0"/>
                <a:ea typeface="Calibri" panose="020F0502020204030204" pitchFamily="34" charset="0"/>
              </a:rPr>
              <a:t>khi</a:t>
            </a:r>
            <a:r>
              <a:rPr lang="en-US" sz="2800" dirty="0">
                <a:solidFill>
                  <a:srgbClr val="000000"/>
                </a:solidFill>
                <a:latin typeface="Arial" panose="020B0604020202020204" pitchFamily="34" charset="0"/>
                <a:ea typeface="Calibri" panose="020F0502020204030204" pitchFamily="34" charset="0"/>
              </a:rPr>
              <a:t> </a:t>
            </a:r>
            <a:r>
              <a:rPr lang="en-US" sz="2800" dirty="0" err="1">
                <a:solidFill>
                  <a:srgbClr val="000000"/>
                </a:solidFill>
                <a:latin typeface="Arial" panose="020B0604020202020204" pitchFamily="34" charset="0"/>
                <a:ea typeface="Calibri" panose="020F0502020204030204" pitchFamily="34" charset="0"/>
              </a:rPr>
              <a:t>Công</a:t>
            </a:r>
            <a:r>
              <a:rPr lang="en-US" sz="2800" dirty="0">
                <a:solidFill>
                  <a:srgbClr val="000000"/>
                </a:solidFill>
                <a:latin typeface="Arial" panose="020B0604020202020204" pitchFamily="34" charset="0"/>
                <a:ea typeface="Calibri" panose="020F0502020204030204" pitchFamily="34" charset="0"/>
              </a:rPr>
              <a:t> ty </a:t>
            </a:r>
            <a:r>
              <a:rPr lang="en-US" sz="2800" dirty="0" err="1">
                <a:solidFill>
                  <a:srgbClr val="000000"/>
                </a:solidFill>
                <a:latin typeface="Arial" panose="020B0604020202020204" pitchFamily="34" charset="0"/>
                <a:ea typeface="Calibri" panose="020F0502020204030204" pitchFamily="34" charset="0"/>
              </a:rPr>
              <a:t>triển</a:t>
            </a:r>
            <a:r>
              <a:rPr lang="en-US" sz="2800" dirty="0">
                <a:solidFill>
                  <a:srgbClr val="000000"/>
                </a:solidFill>
                <a:latin typeface="Arial" panose="020B0604020202020204" pitchFamily="34" charset="0"/>
                <a:ea typeface="Calibri" panose="020F0502020204030204" pitchFamily="34" charset="0"/>
              </a:rPr>
              <a:t> </a:t>
            </a:r>
            <a:r>
              <a:rPr lang="en-US" sz="2800" dirty="0" err="1">
                <a:solidFill>
                  <a:srgbClr val="000000"/>
                </a:solidFill>
                <a:latin typeface="Arial" panose="020B0604020202020204" pitchFamily="34" charset="0"/>
                <a:ea typeface="Calibri" panose="020F0502020204030204" pitchFamily="34" charset="0"/>
              </a:rPr>
              <a:t>khai</a:t>
            </a:r>
            <a:r>
              <a:rPr lang="en-US" sz="2800" dirty="0">
                <a:solidFill>
                  <a:srgbClr val="000000"/>
                </a:solidFill>
                <a:latin typeface="Arial" panose="020B0604020202020204" pitchFamily="34" charset="0"/>
                <a:ea typeface="Calibri" panose="020F0502020204030204" pitchFamily="34" charset="0"/>
              </a:rPr>
              <a:t> </a:t>
            </a:r>
            <a:r>
              <a:rPr lang="en-US" sz="2800" dirty="0" err="1">
                <a:solidFill>
                  <a:srgbClr val="000000"/>
                </a:solidFill>
                <a:latin typeface="Arial" panose="020B0604020202020204" pitchFamily="34" charset="0"/>
                <a:ea typeface="Calibri" panose="020F0502020204030204" pitchFamily="34" charset="0"/>
              </a:rPr>
              <a:t>xây</a:t>
            </a:r>
            <a:r>
              <a:rPr lang="en-US" sz="2800" dirty="0">
                <a:solidFill>
                  <a:srgbClr val="000000"/>
                </a:solidFill>
                <a:latin typeface="Arial" panose="020B0604020202020204" pitchFamily="34" charset="0"/>
                <a:ea typeface="Calibri" panose="020F0502020204030204" pitchFamily="34" charset="0"/>
              </a:rPr>
              <a:t> </a:t>
            </a:r>
            <a:r>
              <a:rPr lang="en-US" sz="2800" dirty="0" err="1">
                <a:solidFill>
                  <a:srgbClr val="000000"/>
                </a:solidFill>
                <a:latin typeface="Arial" panose="020B0604020202020204" pitchFamily="34" charset="0"/>
                <a:ea typeface="Calibri" panose="020F0502020204030204" pitchFamily="34" charset="0"/>
              </a:rPr>
              <a:t>dựng</a:t>
            </a:r>
            <a:r>
              <a:rPr lang="en-US" sz="2800" dirty="0">
                <a:solidFill>
                  <a:srgbClr val="000000"/>
                </a:solidFill>
                <a:latin typeface="Arial" panose="020B0604020202020204" pitchFamily="34" charset="0"/>
                <a:ea typeface="Calibri" panose="020F0502020204030204" pitchFamily="34" charset="0"/>
              </a:rPr>
              <a:t>, </a:t>
            </a:r>
            <a:r>
              <a:rPr lang="en-US" sz="2800" dirty="0" err="1">
                <a:solidFill>
                  <a:srgbClr val="000000"/>
                </a:solidFill>
                <a:latin typeface="Arial" panose="020B0604020202020204" pitchFamily="34" charset="0"/>
                <a:ea typeface="Calibri" panose="020F0502020204030204" pitchFamily="34" charset="0"/>
              </a:rPr>
              <a:t>lắp</a:t>
            </a:r>
            <a:r>
              <a:rPr lang="en-US" sz="2800" dirty="0">
                <a:solidFill>
                  <a:srgbClr val="000000"/>
                </a:solidFill>
                <a:latin typeface="Arial" panose="020B0604020202020204" pitchFamily="34" charset="0"/>
                <a:ea typeface="Calibri" panose="020F0502020204030204" pitchFamily="34" charset="0"/>
              </a:rPr>
              <a:t> </a:t>
            </a:r>
            <a:r>
              <a:rPr lang="en-US" sz="2800" dirty="0" err="1">
                <a:solidFill>
                  <a:srgbClr val="000000"/>
                </a:solidFill>
                <a:latin typeface="Arial" panose="020B0604020202020204" pitchFamily="34" charset="0"/>
                <a:ea typeface="Calibri" panose="020F0502020204030204" pitchFamily="34" charset="0"/>
              </a:rPr>
              <a:t>đặt</a:t>
            </a:r>
            <a:r>
              <a:rPr lang="en-US" sz="2800" dirty="0">
                <a:solidFill>
                  <a:srgbClr val="000000"/>
                </a:solidFill>
                <a:latin typeface="Arial" panose="020B0604020202020204" pitchFamily="34" charset="0"/>
                <a:ea typeface="Calibri" panose="020F0502020204030204" pitchFamily="34" charset="0"/>
              </a:rPr>
              <a:t> </a:t>
            </a:r>
            <a:r>
              <a:rPr lang="en-US" sz="2800" dirty="0" err="1">
                <a:solidFill>
                  <a:srgbClr val="000000"/>
                </a:solidFill>
                <a:latin typeface="Arial" panose="020B0604020202020204" pitchFamily="34" charset="0"/>
                <a:ea typeface="Calibri" panose="020F0502020204030204" pitchFamily="34" charset="0"/>
              </a:rPr>
              <a:t>và</a:t>
            </a:r>
            <a:r>
              <a:rPr lang="en-US" sz="2800" dirty="0">
                <a:solidFill>
                  <a:srgbClr val="000000"/>
                </a:solidFill>
                <a:latin typeface="Arial" panose="020B0604020202020204" pitchFamily="34" charset="0"/>
                <a:ea typeface="Calibri" panose="020F0502020204030204" pitchFamily="34" charset="0"/>
              </a:rPr>
              <a:t> </a:t>
            </a:r>
            <a:r>
              <a:rPr lang="en-US" sz="2800" dirty="0" err="1">
                <a:solidFill>
                  <a:srgbClr val="000000"/>
                </a:solidFill>
                <a:latin typeface="Arial" panose="020B0604020202020204" pitchFamily="34" charset="0"/>
                <a:ea typeface="Calibri" panose="020F0502020204030204" pitchFamily="34" charset="0"/>
              </a:rPr>
              <a:t>vận</a:t>
            </a:r>
            <a:r>
              <a:rPr lang="en-US" sz="2800" dirty="0">
                <a:solidFill>
                  <a:srgbClr val="000000"/>
                </a:solidFill>
                <a:latin typeface="Arial" panose="020B0604020202020204" pitchFamily="34" charset="0"/>
                <a:ea typeface="Calibri" panose="020F0502020204030204" pitchFamily="34" charset="0"/>
              </a:rPr>
              <a:t> </a:t>
            </a:r>
            <a:r>
              <a:rPr lang="en-US" sz="2800" dirty="0" err="1">
                <a:solidFill>
                  <a:srgbClr val="000000"/>
                </a:solidFill>
                <a:latin typeface="Arial" panose="020B0604020202020204" pitchFamily="34" charset="0"/>
                <a:ea typeface="Calibri" panose="020F0502020204030204" pitchFamily="34" charset="0"/>
              </a:rPr>
              <a:t>hành</a:t>
            </a:r>
            <a:r>
              <a:rPr lang="en-US" sz="2800" dirty="0">
                <a:solidFill>
                  <a:srgbClr val="000000"/>
                </a:solidFill>
                <a:latin typeface="Arial" panose="020B0604020202020204" pitchFamily="34" charset="0"/>
                <a:ea typeface="Calibri" panose="020F0502020204030204" pitchFamily="34" charset="0"/>
              </a:rPr>
              <a:t> </a:t>
            </a:r>
            <a:r>
              <a:rPr lang="en-US" sz="2800" dirty="0" err="1">
                <a:solidFill>
                  <a:srgbClr val="000000"/>
                </a:solidFill>
                <a:latin typeface="Arial" panose="020B0604020202020204" pitchFamily="34" charset="0"/>
                <a:ea typeface="Calibri" panose="020F0502020204030204" pitchFamily="34" charset="0"/>
              </a:rPr>
              <a:t>chạy</a:t>
            </a:r>
            <a:r>
              <a:rPr lang="en-US" sz="2800" dirty="0">
                <a:solidFill>
                  <a:srgbClr val="000000"/>
                </a:solidFill>
                <a:latin typeface="Arial" panose="020B0604020202020204" pitchFamily="34" charset="0"/>
                <a:ea typeface="Calibri" panose="020F0502020204030204" pitchFamily="34" charset="0"/>
              </a:rPr>
              <a:t> </a:t>
            </a:r>
            <a:r>
              <a:rPr lang="en-US" sz="2800" dirty="0" err="1">
                <a:solidFill>
                  <a:srgbClr val="000000"/>
                </a:solidFill>
                <a:latin typeface="Arial" panose="020B0604020202020204" pitchFamily="34" charset="0"/>
                <a:ea typeface="Calibri" panose="020F0502020204030204" pitchFamily="34" charset="0"/>
              </a:rPr>
              <a:t>thử</a:t>
            </a:r>
            <a:r>
              <a:rPr lang="en-US" sz="2800" dirty="0">
                <a:solidFill>
                  <a:srgbClr val="000000"/>
                </a:solidFill>
                <a:latin typeface="Arial" panose="020B0604020202020204" pitchFamily="34" charset="0"/>
                <a:ea typeface="Calibri" panose="020F0502020204030204" pitchFamily="34" charset="0"/>
              </a:rPr>
              <a:t> </a:t>
            </a:r>
            <a:r>
              <a:rPr lang="en-US" sz="2800" dirty="0" err="1">
                <a:solidFill>
                  <a:srgbClr val="000000"/>
                </a:solidFill>
                <a:latin typeface="Arial" panose="020B0604020202020204" pitchFamily="34" charset="0"/>
                <a:ea typeface="Calibri" panose="020F0502020204030204" pitchFamily="34" charset="0"/>
              </a:rPr>
              <a:t>dự</a:t>
            </a:r>
            <a:r>
              <a:rPr lang="en-US" sz="2800" dirty="0">
                <a:solidFill>
                  <a:srgbClr val="000000"/>
                </a:solidFill>
                <a:latin typeface="Arial" panose="020B0604020202020204" pitchFamily="34" charset="0"/>
                <a:ea typeface="Calibri" panose="020F0502020204030204" pitchFamily="34" charset="0"/>
              </a:rPr>
              <a:t> </a:t>
            </a:r>
            <a:r>
              <a:rPr lang="en-US" sz="2800" dirty="0" err="1">
                <a:solidFill>
                  <a:srgbClr val="000000"/>
                </a:solidFill>
                <a:latin typeface="Arial" panose="020B0604020202020204" pitchFamily="34" charset="0"/>
                <a:ea typeface="Calibri" panose="020F0502020204030204" pitchFamily="34" charset="0"/>
              </a:rPr>
              <a:t>án</a:t>
            </a:r>
            <a:r>
              <a:rPr lang="en-US" sz="2800" dirty="0">
                <a:solidFill>
                  <a:srgbClr val="000000"/>
                </a:solidFill>
                <a:latin typeface="Arial" panose="020B0604020202020204" pitchFamily="34" charset="0"/>
                <a:ea typeface="Calibri" panose="020F0502020204030204" pitchFamily="34" charset="0"/>
              </a:rPr>
              <a:t>.</a:t>
            </a:r>
          </a:p>
        </p:txBody>
      </p:sp>
    </p:spTree>
    <p:extLst>
      <p:ext uri="{BB962C8B-B14F-4D97-AF65-F5344CB8AC3E}">
        <p14:creationId xmlns:p14="http://schemas.microsoft.com/office/powerpoint/2010/main" val="166282459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8F7FC613-3DC9-449C-94C1-69717F9C4114}"/>
              </a:ext>
            </a:extLst>
          </p:cNvPr>
          <p:cNvSpPr/>
          <p:nvPr/>
        </p:nvSpPr>
        <p:spPr>
          <a:xfrm>
            <a:off x="3584735" y="743505"/>
            <a:ext cx="5022529" cy="369332"/>
          </a:xfrm>
          <a:prstGeom prst="rect">
            <a:avLst/>
          </a:prstGeom>
        </p:spPr>
        <p:txBody>
          <a:bodyPr wrap="none">
            <a:spAutoFit/>
          </a:bodyPr>
          <a:lstStyle/>
          <a:p>
            <a:r>
              <a:rPr lang="en-US" b="1" dirty="0">
                <a:solidFill>
                  <a:srgbClr val="FF0000"/>
                </a:solidFill>
                <a:latin typeface="Arial" panose="020B0604020202020204" pitchFamily="34" charset="0"/>
                <a:ea typeface="Calibri" panose="020F0502020204030204" pitchFamily="34" charset="0"/>
              </a:rPr>
              <a:t>CHIẾN LƯỢC HOẠT ĐỘNG NĂM 2023 - 2024</a:t>
            </a:r>
            <a:endParaRPr lang="en-US" dirty="0">
              <a:solidFill>
                <a:srgbClr val="FF0000"/>
              </a:solidFill>
            </a:endParaRPr>
          </a:p>
        </p:txBody>
      </p:sp>
      <p:graphicFrame>
        <p:nvGraphicFramePr>
          <p:cNvPr id="3" name="Table 2">
            <a:extLst>
              <a:ext uri="{FF2B5EF4-FFF2-40B4-BE49-F238E27FC236}">
                <a16:creationId xmlns:a16="http://schemas.microsoft.com/office/drawing/2014/main" id="{DADF2328-BD93-49F2-A6FC-476AFDC13E77}"/>
              </a:ext>
            </a:extLst>
          </p:cNvPr>
          <p:cNvGraphicFramePr>
            <a:graphicFrameLocks noGrp="1"/>
          </p:cNvGraphicFramePr>
          <p:nvPr>
            <p:extLst>
              <p:ext uri="{D42A27DB-BD31-4B8C-83A1-F6EECF244321}">
                <p14:modId xmlns:p14="http://schemas.microsoft.com/office/powerpoint/2010/main" val="1586314268"/>
              </p:ext>
            </p:extLst>
          </p:nvPr>
        </p:nvGraphicFramePr>
        <p:xfrm>
          <a:off x="44068" y="1112837"/>
          <a:ext cx="12098700" cy="5745163"/>
        </p:xfrm>
        <a:graphic>
          <a:graphicData uri="http://schemas.openxmlformats.org/drawingml/2006/table">
            <a:tbl>
              <a:tblPr>
                <a:tableStyleId>{5C22544A-7EE6-4342-B048-85BDC9FD1C3A}</a:tableStyleId>
              </a:tblPr>
              <a:tblGrid>
                <a:gridCol w="2707568">
                  <a:extLst>
                    <a:ext uri="{9D8B030D-6E8A-4147-A177-3AD203B41FA5}">
                      <a16:colId xmlns:a16="http://schemas.microsoft.com/office/drawing/2014/main" val="3473459837"/>
                    </a:ext>
                  </a:extLst>
                </a:gridCol>
                <a:gridCol w="9391132">
                  <a:extLst>
                    <a:ext uri="{9D8B030D-6E8A-4147-A177-3AD203B41FA5}">
                      <a16:colId xmlns:a16="http://schemas.microsoft.com/office/drawing/2014/main" val="4161279132"/>
                    </a:ext>
                  </a:extLst>
                </a:gridCol>
              </a:tblGrid>
              <a:tr h="405254">
                <a:tc>
                  <a:txBody>
                    <a:bodyPr/>
                    <a:lstStyle/>
                    <a:p>
                      <a:pPr marL="0" marR="0" algn="ctr">
                        <a:lnSpc>
                          <a:spcPts val="3000"/>
                        </a:lnSpc>
                        <a:spcBef>
                          <a:spcPts val="0"/>
                        </a:spcBef>
                        <a:spcAft>
                          <a:spcPts val="0"/>
                        </a:spcAft>
                      </a:pPr>
                      <a:r>
                        <a:rPr lang="en-US" sz="2000" b="1" dirty="0">
                          <a:effectLst/>
                          <a:latin typeface="Arial" panose="020B0604020202020204" pitchFamily="34" charset="0"/>
                          <a:cs typeface="Arial" panose="020B0604020202020204" pitchFamily="34" charset="0"/>
                        </a:rPr>
                        <a:t>MỤC TIÊU</a:t>
                      </a:r>
                      <a:endParaRPr lang="en-US" sz="2000" b="1" dirty="0">
                        <a:solidFill>
                          <a:srgbClr val="000000"/>
                        </a:solidFill>
                        <a:effectLst/>
                        <a:latin typeface="Arial" panose="020B0604020202020204" pitchFamily="34" charset="0"/>
                        <a:ea typeface="Calibri" panose="020F0502020204030204" pitchFamily="34" charset="0"/>
                        <a:cs typeface="Arial" panose="020B0604020202020204" pitchFamily="34" charset="0"/>
                      </a:endParaRPr>
                    </a:p>
                  </a:txBody>
                  <a:tcPr marL="6985" marR="6985" marT="6985" marB="0" anchor="ctr">
                    <a:solidFill>
                      <a:schemeClr val="accent2">
                        <a:lumMod val="20000"/>
                        <a:lumOff val="80000"/>
                      </a:schemeClr>
                    </a:solidFill>
                  </a:tcPr>
                </a:tc>
                <a:tc>
                  <a:txBody>
                    <a:bodyPr/>
                    <a:lstStyle/>
                    <a:p>
                      <a:pPr marL="0" marR="0" algn="ctr">
                        <a:lnSpc>
                          <a:spcPts val="3000"/>
                        </a:lnSpc>
                        <a:spcBef>
                          <a:spcPts val="0"/>
                        </a:spcBef>
                        <a:spcAft>
                          <a:spcPts val="0"/>
                        </a:spcAft>
                      </a:pPr>
                      <a:r>
                        <a:rPr lang="en-US" sz="2000" b="1" dirty="0">
                          <a:effectLst/>
                          <a:latin typeface="Arial" panose="020B0604020202020204" pitchFamily="34" charset="0"/>
                          <a:cs typeface="Arial" panose="020B0604020202020204" pitchFamily="34" charset="0"/>
                        </a:rPr>
                        <a:t>NHỮNG GIẢI PHÁP</a:t>
                      </a:r>
                      <a:endParaRPr lang="en-US" sz="2000" b="1" dirty="0">
                        <a:solidFill>
                          <a:srgbClr val="000000"/>
                        </a:solidFill>
                        <a:effectLst/>
                        <a:latin typeface="Arial" panose="020B0604020202020204" pitchFamily="34" charset="0"/>
                        <a:ea typeface="Calibri" panose="020F0502020204030204" pitchFamily="34" charset="0"/>
                        <a:cs typeface="Arial" panose="020B0604020202020204" pitchFamily="34" charset="0"/>
                      </a:endParaRPr>
                    </a:p>
                  </a:txBody>
                  <a:tcPr marL="6985" marR="6985" marT="6985" marB="0" anchor="ctr">
                    <a:solidFill>
                      <a:schemeClr val="accent2">
                        <a:lumMod val="20000"/>
                        <a:lumOff val="80000"/>
                      </a:schemeClr>
                    </a:solidFill>
                  </a:tcPr>
                </a:tc>
                <a:extLst>
                  <a:ext uri="{0D108BD9-81ED-4DB2-BD59-A6C34878D82A}">
                    <a16:rowId xmlns:a16="http://schemas.microsoft.com/office/drawing/2014/main" val="3234625493"/>
                  </a:ext>
                </a:extLst>
              </a:tr>
              <a:tr h="986980">
                <a:tc>
                  <a:txBody>
                    <a:bodyPr/>
                    <a:lstStyle/>
                    <a:p>
                      <a:pPr marL="0" marR="0">
                        <a:lnSpc>
                          <a:spcPts val="2500"/>
                        </a:lnSpc>
                        <a:spcBef>
                          <a:spcPts val="300"/>
                        </a:spcBef>
                        <a:spcAft>
                          <a:spcPts val="300"/>
                        </a:spcAft>
                      </a:pPr>
                      <a:r>
                        <a:rPr lang="vi-VN" sz="2600" dirty="0">
                          <a:solidFill>
                            <a:srgbClr val="0000F2"/>
                          </a:solidFill>
                          <a:effectLst/>
                          <a:latin typeface="Arial" panose="020B0604020202020204" pitchFamily="34" charset="0"/>
                          <a:cs typeface="Arial" panose="020B0604020202020204" pitchFamily="34" charset="0"/>
                        </a:rPr>
                        <a:t>Tăng tài chính </a:t>
                      </a:r>
                      <a:endParaRPr lang="en-US" sz="2600" dirty="0">
                        <a:solidFill>
                          <a:srgbClr val="0000F2"/>
                        </a:solidFill>
                        <a:effectLst/>
                        <a:latin typeface="Arial" panose="020B0604020202020204" pitchFamily="34" charset="0"/>
                        <a:cs typeface="Arial" panose="020B0604020202020204" pitchFamily="34" charset="0"/>
                      </a:endParaRPr>
                    </a:p>
                    <a:p>
                      <a:pPr marL="0" marR="0">
                        <a:lnSpc>
                          <a:spcPts val="2500"/>
                        </a:lnSpc>
                        <a:spcBef>
                          <a:spcPts val="300"/>
                        </a:spcBef>
                        <a:spcAft>
                          <a:spcPts val="300"/>
                        </a:spcAft>
                      </a:pPr>
                      <a:r>
                        <a:rPr lang="vi-VN" sz="2600" dirty="0">
                          <a:solidFill>
                            <a:srgbClr val="0000F2"/>
                          </a:solidFill>
                          <a:effectLst/>
                          <a:latin typeface="Arial" panose="020B0604020202020204" pitchFamily="34" charset="0"/>
                          <a:cs typeface="Arial" panose="020B0604020202020204" pitchFamily="34" charset="0"/>
                        </a:rPr>
                        <a:t>đủ hoạt động</a:t>
                      </a:r>
                      <a:endParaRPr lang="en-US" sz="2600" dirty="0">
                        <a:solidFill>
                          <a:srgbClr val="0000F2"/>
                        </a:solidFill>
                        <a:effectLst/>
                        <a:latin typeface="Arial" panose="020B0604020202020204" pitchFamily="34" charset="0"/>
                        <a:ea typeface="Calibri" panose="020F0502020204030204" pitchFamily="34" charset="0"/>
                        <a:cs typeface="Arial" panose="020B0604020202020204" pitchFamily="34" charset="0"/>
                      </a:endParaRPr>
                    </a:p>
                  </a:txBody>
                  <a:tcPr marL="6985" marR="6985" marT="6985" marB="0" anchor="ctr">
                    <a:solidFill>
                      <a:schemeClr val="bg1"/>
                    </a:solidFill>
                  </a:tcPr>
                </a:tc>
                <a:tc>
                  <a:txBody>
                    <a:bodyPr/>
                    <a:lstStyle/>
                    <a:p>
                      <a:pPr marL="0" marR="0">
                        <a:lnSpc>
                          <a:spcPts val="3000"/>
                        </a:lnSpc>
                        <a:spcBef>
                          <a:spcPts val="300"/>
                        </a:spcBef>
                        <a:spcAft>
                          <a:spcPts val="300"/>
                        </a:spcAft>
                      </a:pPr>
                      <a:r>
                        <a:rPr lang="vi-VN" sz="2600" dirty="0">
                          <a:solidFill>
                            <a:srgbClr val="0000F2"/>
                          </a:solidFill>
                          <a:effectLst/>
                          <a:latin typeface="Arial" panose="020B0604020202020204" pitchFamily="34" charset="0"/>
                          <a:cs typeface="Arial" panose="020B0604020202020204" pitchFamily="34" charset="0"/>
                        </a:rPr>
                        <a:t>Tái cấu trúc để tăng năng lực tài chính cho Cty</a:t>
                      </a:r>
                      <a:endParaRPr lang="en-US" sz="2600" dirty="0">
                        <a:solidFill>
                          <a:srgbClr val="0000F2"/>
                        </a:solidFill>
                        <a:effectLst/>
                        <a:latin typeface="Arial" panose="020B0604020202020204" pitchFamily="34" charset="0"/>
                        <a:ea typeface="Calibri" panose="020F0502020204030204" pitchFamily="34" charset="0"/>
                        <a:cs typeface="Arial" panose="020B0604020202020204" pitchFamily="34" charset="0"/>
                      </a:endParaRPr>
                    </a:p>
                  </a:txBody>
                  <a:tcPr marL="6985" marR="6985" marT="6985" marB="0" anchor="ctr">
                    <a:solidFill>
                      <a:schemeClr val="bg1"/>
                    </a:solidFill>
                  </a:tcPr>
                </a:tc>
                <a:extLst>
                  <a:ext uri="{0D108BD9-81ED-4DB2-BD59-A6C34878D82A}">
                    <a16:rowId xmlns:a16="http://schemas.microsoft.com/office/drawing/2014/main" val="7254664"/>
                  </a:ext>
                </a:extLst>
              </a:tr>
              <a:tr h="750150">
                <a:tc>
                  <a:txBody>
                    <a:bodyPr/>
                    <a:lstStyle/>
                    <a:p>
                      <a:pPr marL="0" marR="0">
                        <a:lnSpc>
                          <a:spcPts val="2500"/>
                        </a:lnSpc>
                        <a:spcBef>
                          <a:spcPts val="300"/>
                        </a:spcBef>
                        <a:spcAft>
                          <a:spcPts val="300"/>
                        </a:spcAft>
                      </a:pPr>
                      <a:r>
                        <a:rPr lang="vi-VN" sz="2600" dirty="0">
                          <a:effectLst/>
                          <a:latin typeface="Arial" panose="020B0604020202020204" pitchFamily="34" charset="0"/>
                          <a:cs typeface="Arial" panose="020B0604020202020204" pitchFamily="34" charset="0"/>
                        </a:rPr>
                        <a:t>Tập trung bám </a:t>
                      </a:r>
                      <a:endParaRPr lang="en-US" sz="2600" dirty="0">
                        <a:effectLst/>
                        <a:latin typeface="Arial" panose="020B0604020202020204" pitchFamily="34" charset="0"/>
                        <a:cs typeface="Arial" panose="020B0604020202020204" pitchFamily="34" charset="0"/>
                      </a:endParaRPr>
                    </a:p>
                    <a:p>
                      <a:pPr marL="0" marR="0">
                        <a:lnSpc>
                          <a:spcPts val="2500"/>
                        </a:lnSpc>
                        <a:spcBef>
                          <a:spcPts val="300"/>
                        </a:spcBef>
                        <a:spcAft>
                          <a:spcPts val="300"/>
                        </a:spcAft>
                      </a:pPr>
                      <a:r>
                        <a:rPr lang="vi-VN" sz="2600" dirty="0">
                          <a:effectLst/>
                          <a:latin typeface="Arial" panose="020B0604020202020204" pitchFamily="34" charset="0"/>
                          <a:cs typeface="Arial" panose="020B0604020202020204" pitchFamily="34" charset="0"/>
                        </a:rPr>
                        <a:t>sát chiến lược</a:t>
                      </a:r>
                      <a:endParaRPr lang="en-US" sz="2600" dirty="0">
                        <a:solidFill>
                          <a:srgbClr val="000000"/>
                        </a:solidFill>
                        <a:effectLst/>
                        <a:latin typeface="Arial" panose="020B0604020202020204" pitchFamily="34" charset="0"/>
                        <a:ea typeface="Calibri" panose="020F0502020204030204" pitchFamily="34" charset="0"/>
                        <a:cs typeface="Arial" panose="020B0604020202020204" pitchFamily="34" charset="0"/>
                      </a:endParaRPr>
                    </a:p>
                  </a:txBody>
                  <a:tcPr marL="6985" marR="6985" marT="6985" marB="0" anchor="ctr"/>
                </a:tc>
                <a:tc>
                  <a:txBody>
                    <a:bodyPr/>
                    <a:lstStyle/>
                    <a:p>
                      <a:pPr marL="0" marR="0">
                        <a:lnSpc>
                          <a:spcPts val="3000"/>
                        </a:lnSpc>
                        <a:spcBef>
                          <a:spcPts val="300"/>
                        </a:spcBef>
                        <a:spcAft>
                          <a:spcPts val="300"/>
                        </a:spcAft>
                      </a:pPr>
                      <a:r>
                        <a:rPr lang="vi-VN" sz="2600" dirty="0">
                          <a:effectLst/>
                          <a:latin typeface="Arial" panose="020B0604020202020204" pitchFamily="34" charset="0"/>
                          <a:cs typeface="Arial" panose="020B0604020202020204" pitchFamily="34" charset="0"/>
                        </a:rPr>
                        <a:t>Tái cấu trúc công ty theo mô hình quản lý tập trung</a:t>
                      </a:r>
                      <a:endParaRPr lang="en-US" sz="2600" dirty="0">
                        <a:solidFill>
                          <a:srgbClr val="000000"/>
                        </a:solidFill>
                        <a:effectLst/>
                        <a:latin typeface="Arial" panose="020B0604020202020204" pitchFamily="34" charset="0"/>
                        <a:ea typeface="Calibri" panose="020F0502020204030204" pitchFamily="34" charset="0"/>
                        <a:cs typeface="Arial" panose="020B0604020202020204" pitchFamily="34" charset="0"/>
                      </a:endParaRPr>
                    </a:p>
                  </a:txBody>
                  <a:tcPr marL="6985" marR="6985" marT="6985" marB="0" anchor="ctr"/>
                </a:tc>
                <a:extLst>
                  <a:ext uri="{0D108BD9-81ED-4DB2-BD59-A6C34878D82A}">
                    <a16:rowId xmlns:a16="http://schemas.microsoft.com/office/drawing/2014/main" val="936527937"/>
                  </a:ext>
                </a:extLst>
              </a:tr>
              <a:tr h="906887">
                <a:tc>
                  <a:txBody>
                    <a:bodyPr/>
                    <a:lstStyle/>
                    <a:p>
                      <a:pPr marL="0" marR="0">
                        <a:lnSpc>
                          <a:spcPts val="2500"/>
                        </a:lnSpc>
                        <a:spcBef>
                          <a:spcPts val="300"/>
                        </a:spcBef>
                        <a:spcAft>
                          <a:spcPts val="300"/>
                        </a:spcAft>
                      </a:pPr>
                      <a:r>
                        <a:rPr lang="vi-VN" sz="2600" dirty="0">
                          <a:solidFill>
                            <a:srgbClr val="0000F2"/>
                          </a:solidFill>
                          <a:effectLst/>
                          <a:latin typeface="Arial" panose="020B0604020202020204" pitchFamily="34" charset="0"/>
                          <a:cs typeface="Arial" panose="020B0604020202020204" pitchFamily="34" charset="0"/>
                        </a:rPr>
                        <a:t>Giá thành </a:t>
                      </a:r>
                      <a:endParaRPr lang="en-US" sz="2600" dirty="0">
                        <a:solidFill>
                          <a:srgbClr val="0000F2"/>
                        </a:solidFill>
                        <a:effectLst/>
                        <a:latin typeface="Arial" panose="020B0604020202020204" pitchFamily="34" charset="0"/>
                        <a:ea typeface="Calibri" panose="020F0502020204030204" pitchFamily="34" charset="0"/>
                        <a:cs typeface="Arial" panose="020B0604020202020204" pitchFamily="34" charset="0"/>
                      </a:endParaRPr>
                    </a:p>
                  </a:txBody>
                  <a:tcPr marL="6985" marR="6985" marT="6985" marB="0" anchor="ctr">
                    <a:solidFill>
                      <a:schemeClr val="bg1"/>
                    </a:solidFill>
                  </a:tcPr>
                </a:tc>
                <a:tc>
                  <a:txBody>
                    <a:bodyPr/>
                    <a:lstStyle/>
                    <a:p>
                      <a:pPr marL="0" marR="0">
                        <a:lnSpc>
                          <a:spcPts val="3000"/>
                        </a:lnSpc>
                        <a:spcBef>
                          <a:spcPts val="300"/>
                        </a:spcBef>
                        <a:spcAft>
                          <a:spcPts val="300"/>
                        </a:spcAft>
                      </a:pPr>
                      <a:r>
                        <a:rPr lang="vi-VN" sz="2600" dirty="0">
                          <a:solidFill>
                            <a:srgbClr val="0000F2"/>
                          </a:solidFill>
                          <a:effectLst/>
                          <a:latin typeface="Arial" panose="020B0604020202020204" pitchFamily="34" charset="0"/>
                          <a:cs typeface="Arial" panose="020B0604020202020204" pitchFamily="34" charset="0"/>
                        </a:rPr>
                        <a:t>Tận dụng ưu điểm 2 công nghệ EAF &amp; BF, đảm bảo giá thành có lợi thế trong các tình huống thị trường</a:t>
                      </a:r>
                      <a:endParaRPr lang="en-US" sz="2600" dirty="0">
                        <a:solidFill>
                          <a:srgbClr val="0000F2"/>
                        </a:solidFill>
                        <a:effectLst/>
                        <a:latin typeface="Arial" panose="020B0604020202020204" pitchFamily="34" charset="0"/>
                        <a:ea typeface="Calibri" panose="020F0502020204030204" pitchFamily="34" charset="0"/>
                        <a:cs typeface="Arial" panose="020B0604020202020204" pitchFamily="34" charset="0"/>
                      </a:endParaRPr>
                    </a:p>
                  </a:txBody>
                  <a:tcPr marL="6985" marR="6985" marT="6985" marB="0" anchor="b">
                    <a:solidFill>
                      <a:schemeClr val="bg1"/>
                    </a:solidFill>
                  </a:tcPr>
                </a:tc>
                <a:extLst>
                  <a:ext uri="{0D108BD9-81ED-4DB2-BD59-A6C34878D82A}">
                    <a16:rowId xmlns:a16="http://schemas.microsoft.com/office/drawing/2014/main" val="5540175"/>
                  </a:ext>
                </a:extLst>
              </a:tr>
              <a:tr h="1058663">
                <a:tc>
                  <a:txBody>
                    <a:bodyPr/>
                    <a:lstStyle/>
                    <a:p>
                      <a:pPr marL="0" marR="0">
                        <a:lnSpc>
                          <a:spcPts val="2500"/>
                        </a:lnSpc>
                        <a:spcBef>
                          <a:spcPts val="300"/>
                        </a:spcBef>
                        <a:spcAft>
                          <a:spcPts val="300"/>
                        </a:spcAft>
                      </a:pPr>
                      <a:r>
                        <a:rPr lang="vi-VN" sz="2600" dirty="0">
                          <a:effectLst/>
                          <a:latin typeface="Arial" panose="020B0604020202020204" pitchFamily="34" charset="0"/>
                          <a:cs typeface="Arial" panose="020B0604020202020204" pitchFamily="34" charset="0"/>
                        </a:rPr>
                        <a:t>Thương hiệu &amp; </a:t>
                      </a:r>
                      <a:endParaRPr lang="en-US" sz="2600" dirty="0">
                        <a:effectLst/>
                        <a:latin typeface="Arial" panose="020B0604020202020204" pitchFamily="34" charset="0"/>
                        <a:cs typeface="Arial" panose="020B0604020202020204" pitchFamily="34" charset="0"/>
                      </a:endParaRPr>
                    </a:p>
                    <a:p>
                      <a:pPr marL="0" marR="0">
                        <a:lnSpc>
                          <a:spcPts val="2500"/>
                        </a:lnSpc>
                        <a:spcBef>
                          <a:spcPts val="300"/>
                        </a:spcBef>
                        <a:spcAft>
                          <a:spcPts val="300"/>
                        </a:spcAft>
                      </a:pPr>
                      <a:r>
                        <a:rPr lang="vi-VN" sz="2600" dirty="0">
                          <a:effectLst/>
                          <a:latin typeface="Arial" panose="020B0604020202020204" pitchFamily="34" charset="0"/>
                          <a:cs typeface="Arial" panose="020B0604020202020204" pitchFamily="34" charset="0"/>
                        </a:rPr>
                        <a:t>Sản lượng</a:t>
                      </a:r>
                      <a:endParaRPr lang="en-US" sz="2600" dirty="0">
                        <a:solidFill>
                          <a:srgbClr val="000000"/>
                        </a:solidFill>
                        <a:effectLst/>
                        <a:latin typeface="Arial" panose="020B0604020202020204" pitchFamily="34" charset="0"/>
                        <a:ea typeface="Calibri" panose="020F0502020204030204" pitchFamily="34" charset="0"/>
                        <a:cs typeface="Arial" panose="020B0604020202020204" pitchFamily="34" charset="0"/>
                      </a:endParaRPr>
                    </a:p>
                  </a:txBody>
                  <a:tcPr marL="6985" marR="6985" marT="6985" marB="0" anchor="ctr"/>
                </a:tc>
                <a:tc>
                  <a:txBody>
                    <a:bodyPr/>
                    <a:lstStyle/>
                    <a:p>
                      <a:pPr marL="0" marR="0">
                        <a:lnSpc>
                          <a:spcPts val="3000"/>
                        </a:lnSpc>
                        <a:spcBef>
                          <a:spcPts val="300"/>
                        </a:spcBef>
                        <a:spcAft>
                          <a:spcPts val="300"/>
                        </a:spcAft>
                      </a:pPr>
                      <a:r>
                        <a:rPr lang="vi-VN" sz="2600" dirty="0">
                          <a:effectLst/>
                          <a:latin typeface="Arial" panose="020B0604020202020204" pitchFamily="34" charset="0"/>
                          <a:cs typeface="Arial" panose="020B0604020202020204" pitchFamily="34" charset="0"/>
                        </a:rPr>
                        <a:t>Giữ vững thương hiệu</a:t>
                      </a:r>
                      <a:r>
                        <a:rPr lang="en-US" sz="2600" dirty="0">
                          <a:effectLst/>
                          <a:latin typeface="Arial" panose="020B0604020202020204" pitchFamily="34" charset="0"/>
                          <a:cs typeface="Arial" panose="020B0604020202020204" pitchFamily="34" charset="0"/>
                        </a:rPr>
                        <a:t>,</a:t>
                      </a:r>
                      <a:r>
                        <a:rPr lang="vi-VN" sz="2600" dirty="0">
                          <a:effectLst/>
                          <a:latin typeface="Arial" panose="020B0604020202020204" pitchFamily="34" charset="0"/>
                          <a:cs typeface="Arial" panose="020B0604020202020204" pitchFamily="34" charset="0"/>
                        </a:rPr>
                        <a:t> uy tín chất lượng </a:t>
                      </a:r>
                      <a:r>
                        <a:rPr lang="en-US" sz="2600" dirty="0" err="1">
                          <a:effectLst/>
                          <a:latin typeface="Arial" panose="020B0604020202020204" pitchFamily="34" charset="0"/>
                          <a:cs typeface="Arial" panose="020B0604020202020204" pitchFamily="34" charset="0"/>
                        </a:rPr>
                        <a:t>và</a:t>
                      </a:r>
                      <a:r>
                        <a:rPr lang="en-US" sz="2600" dirty="0">
                          <a:effectLst/>
                          <a:latin typeface="Arial" panose="020B0604020202020204" pitchFamily="34" charset="0"/>
                          <a:cs typeface="Arial" panose="020B0604020202020204" pitchFamily="34" charset="0"/>
                        </a:rPr>
                        <a:t> l</a:t>
                      </a:r>
                      <a:r>
                        <a:rPr lang="vi-VN" sz="2600" dirty="0">
                          <a:effectLst/>
                          <a:latin typeface="Arial" panose="020B0604020202020204" pitchFamily="34" charset="0"/>
                          <a:cs typeface="Arial" panose="020B0604020202020204" pitchFamily="34" charset="0"/>
                        </a:rPr>
                        <a:t>inh hoạt </a:t>
                      </a:r>
                      <a:r>
                        <a:rPr lang="en-US" sz="2600" dirty="0">
                          <a:effectLst/>
                          <a:latin typeface="Arial" panose="020B0604020202020204" pitchFamily="34" charset="0"/>
                          <a:cs typeface="Arial" panose="020B0604020202020204" pitchFamily="34" charset="0"/>
                        </a:rPr>
                        <a:t>g</a:t>
                      </a:r>
                      <a:r>
                        <a:rPr lang="vi-VN" sz="2600" dirty="0">
                          <a:effectLst/>
                          <a:latin typeface="Arial" panose="020B0604020202020204" pitchFamily="34" charset="0"/>
                          <a:cs typeface="Arial" panose="020B0604020202020204" pitchFamily="34" charset="0"/>
                        </a:rPr>
                        <a:t>iá </a:t>
                      </a:r>
                      <a:r>
                        <a:rPr lang="en-US" sz="2600" dirty="0">
                          <a:effectLst/>
                          <a:latin typeface="Arial" panose="020B0604020202020204" pitchFamily="34" charset="0"/>
                          <a:cs typeface="Arial" panose="020B0604020202020204" pitchFamily="34" charset="0"/>
                        </a:rPr>
                        <a:t>b</a:t>
                      </a:r>
                      <a:r>
                        <a:rPr lang="vi-VN" sz="2600" dirty="0">
                          <a:effectLst/>
                          <a:latin typeface="Arial" panose="020B0604020202020204" pitchFamily="34" charset="0"/>
                          <a:cs typeface="Arial" panose="020B0604020202020204" pitchFamily="34" charset="0"/>
                        </a:rPr>
                        <a:t>án </a:t>
                      </a:r>
                      <a:r>
                        <a:rPr lang="en-US" sz="2600" dirty="0" err="1">
                          <a:effectLst/>
                          <a:latin typeface="Arial" panose="020B0604020202020204" pitchFamily="34" charset="0"/>
                          <a:cs typeface="Arial" panose="020B0604020202020204" pitchFamily="34" charset="0"/>
                        </a:rPr>
                        <a:t>thị</a:t>
                      </a:r>
                      <a:r>
                        <a:rPr lang="en-US" sz="2600" dirty="0">
                          <a:effectLst/>
                          <a:latin typeface="Arial" panose="020B0604020202020204" pitchFamily="34" charset="0"/>
                          <a:cs typeface="Arial" panose="020B0604020202020204" pitchFamily="34" charset="0"/>
                        </a:rPr>
                        <a:t> </a:t>
                      </a:r>
                      <a:r>
                        <a:rPr lang="en-US" sz="2600" dirty="0" err="1">
                          <a:effectLst/>
                          <a:latin typeface="Arial" panose="020B0604020202020204" pitchFamily="34" charset="0"/>
                          <a:cs typeface="Arial" panose="020B0604020202020204" pitchFamily="34" charset="0"/>
                        </a:rPr>
                        <a:t>trường</a:t>
                      </a:r>
                      <a:r>
                        <a:rPr lang="vi-VN" sz="2600" dirty="0">
                          <a:effectLst/>
                          <a:latin typeface="Arial" panose="020B0604020202020204" pitchFamily="34" charset="0"/>
                          <a:cs typeface="Arial" panose="020B0604020202020204" pitchFamily="34" charset="0"/>
                        </a:rPr>
                        <a:t> để gia tăng sản lư</a:t>
                      </a:r>
                      <a:r>
                        <a:rPr lang="en-US" sz="2600" dirty="0">
                          <a:effectLst/>
                          <a:latin typeface="Arial" panose="020B0604020202020204" pitchFamily="34" charset="0"/>
                          <a:cs typeface="Arial" panose="020B0604020202020204" pitchFamily="34" charset="0"/>
                        </a:rPr>
                        <a:t>ợ</a:t>
                      </a:r>
                      <a:r>
                        <a:rPr lang="vi-VN" sz="2600" dirty="0">
                          <a:effectLst/>
                          <a:latin typeface="Arial" panose="020B0604020202020204" pitchFamily="34" charset="0"/>
                          <a:cs typeface="Arial" panose="020B0604020202020204" pitchFamily="34" charset="0"/>
                        </a:rPr>
                        <a:t>ng làm giảm tiêu thụ của đối thủ </a:t>
                      </a:r>
                      <a:endParaRPr lang="en-US" sz="2600" dirty="0">
                        <a:solidFill>
                          <a:srgbClr val="000000"/>
                        </a:solidFill>
                        <a:effectLst/>
                        <a:latin typeface="Arial" panose="020B0604020202020204" pitchFamily="34" charset="0"/>
                        <a:ea typeface="Calibri" panose="020F0502020204030204" pitchFamily="34" charset="0"/>
                        <a:cs typeface="Arial" panose="020B0604020202020204" pitchFamily="34" charset="0"/>
                      </a:endParaRPr>
                    </a:p>
                  </a:txBody>
                  <a:tcPr marL="6985" marR="6985" marT="6985" marB="0" anchor="ctr"/>
                </a:tc>
                <a:extLst>
                  <a:ext uri="{0D108BD9-81ED-4DB2-BD59-A6C34878D82A}">
                    <a16:rowId xmlns:a16="http://schemas.microsoft.com/office/drawing/2014/main" val="1544764496"/>
                  </a:ext>
                </a:extLst>
              </a:tr>
              <a:tr h="834018">
                <a:tc>
                  <a:txBody>
                    <a:bodyPr/>
                    <a:lstStyle/>
                    <a:p>
                      <a:pPr marL="0" marR="0">
                        <a:lnSpc>
                          <a:spcPts val="2500"/>
                        </a:lnSpc>
                        <a:spcBef>
                          <a:spcPts val="300"/>
                        </a:spcBef>
                        <a:spcAft>
                          <a:spcPts val="300"/>
                        </a:spcAft>
                      </a:pPr>
                      <a:r>
                        <a:rPr lang="vi-VN" sz="2600" dirty="0">
                          <a:solidFill>
                            <a:srgbClr val="0000F2"/>
                          </a:solidFill>
                          <a:effectLst/>
                          <a:latin typeface="Arial" panose="020B0604020202020204" pitchFamily="34" charset="0"/>
                          <a:cs typeface="Arial" panose="020B0604020202020204" pitchFamily="34" charset="0"/>
                        </a:rPr>
                        <a:t>Thị phần </a:t>
                      </a:r>
                      <a:endParaRPr lang="en-US" sz="2600" dirty="0">
                        <a:solidFill>
                          <a:srgbClr val="0000F2"/>
                        </a:solidFill>
                        <a:effectLst/>
                        <a:latin typeface="Arial" panose="020B0604020202020204" pitchFamily="34" charset="0"/>
                        <a:cs typeface="Arial" panose="020B0604020202020204" pitchFamily="34" charset="0"/>
                      </a:endParaRPr>
                    </a:p>
                    <a:p>
                      <a:pPr marL="0" marR="0">
                        <a:lnSpc>
                          <a:spcPts val="2500"/>
                        </a:lnSpc>
                        <a:spcBef>
                          <a:spcPts val="300"/>
                        </a:spcBef>
                        <a:spcAft>
                          <a:spcPts val="300"/>
                        </a:spcAft>
                      </a:pPr>
                      <a:r>
                        <a:rPr lang="vi-VN" sz="2600" dirty="0">
                          <a:solidFill>
                            <a:srgbClr val="0000F2"/>
                          </a:solidFill>
                          <a:effectLst/>
                          <a:latin typeface="Arial" panose="020B0604020202020204" pitchFamily="34" charset="0"/>
                          <a:cs typeface="Arial" panose="020B0604020202020204" pitchFamily="34" charset="0"/>
                        </a:rPr>
                        <a:t>thị trường</a:t>
                      </a:r>
                      <a:endParaRPr lang="en-US" sz="2600" dirty="0">
                        <a:solidFill>
                          <a:srgbClr val="0000F2"/>
                        </a:solidFill>
                        <a:effectLst/>
                        <a:latin typeface="Arial" panose="020B0604020202020204" pitchFamily="34" charset="0"/>
                        <a:ea typeface="Calibri" panose="020F0502020204030204" pitchFamily="34" charset="0"/>
                        <a:cs typeface="Arial" panose="020B0604020202020204" pitchFamily="34" charset="0"/>
                      </a:endParaRPr>
                    </a:p>
                  </a:txBody>
                  <a:tcPr marL="6985" marR="6985" marT="6985" marB="0" anchor="ctr">
                    <a:solidFill>
                      <a:schemeClr val="bg1"/>
                    </a:solidFill>
                  </a:tcPr>
                </a:tc>
                <a:tc>
                  <a:txBody>
                    <a:bodyPr/>
                    <a:lstStyle/>
                    <a:p>
                      <a:pPr marL="0" marR="0">
                        <a:lnSpc>
                          <a:spcPts val="3000"/>
                        </a:lnSpc>
                        <a:spcBef>
                          <a:spcPts val="300"/>
                        </a:spcBef>
                        <a:spcAft>
                          <a:spcPts val="300"/>
                        </a:spcAft>
                      </a:pPr>
                      <a:r>
                        <a:rPr lang="vi-VN" sz="2600" dirty="0">
                          <a:solidFill>
                            <a:srgbClr val="0000F2"/>
                          </a:solidFill>
                          <a:effectLst/>
                          <a:latin typeface="Arial" panose="020B0604020202020204" pitchFamily="34" charset="0"/>
                          <a:cs typeface="Arial" panose="020B0604020202020204" pitchFamily="34" charset="0"/>
                        </a:rPr>
                        <a:t>Tập trung</a:t>
                      </a:r>
                      <a:r>
                        <a:rPr lang="en-US" sz="2600" dirty="0">
                          <a:solidFill>
                            <a:srgbClr val="0000F2"/>
                          </a:solidFill>
                          <a:effectLst/>
                          <a:latin typeface="Arial" panose="020B0604020202020204" pitchFamily="34" charset="0"/>
                          <a:cs typeface="Arial" panose="020B0604020202020204" pitchFamily="34" charset="0"/>
                        </a:rPr>
                        <a:t> </a:t>
                      </a:r>
                      <a:r>
                        <a:rPr lang="en-US" sz="2600" dirty="0" err="1">
                          <a:solidFill>
                            <a:srgbClr val="0000F2"/>
                          </a:solidFill>
                          <a:effectLst/>
                          <a:latin typeface="Arial" panose="020B0604020202020204" pitchFamily="34" charset="0"/>
                          <a:cs typeface="Arial" panose="020B0604020202020204" pitchFamily="34" charset="0"/>
                        </a:rPr>
                        <a:t>thị</a:t>
                      </a:r>
                      <a:r>
                        <a:rPr lang="en-US" sz="2600" dirty="0">
                          <a:solidFill>
                            <a:srgbClr val="0000F2"/>
                          </a:solidFill>
                          <a:effectLst/>
                          <a:latin typeface="Arial" panose="020B0604020202020204" pitchFamily="34" charset="0"/>
                          <a:cs typeface="Arial" panose="020B0604020202020204" pitchFamily="34" charset="0"/>
                        </a:rPr>
                        <a:t> </a:t>
                      </a:r>
                      <a:r>
                        <a:rPr lang="en-US" sz="2600" dirty="0" err="1">
                          <a:solidFill>
                            <a:srgbClr val="0000F2"/>
                          </a:solidFill>
                          <a:effectLst/>
                          <a:latin typeface="Arial" panose="020B0604020202020204" pitchFamily="34" charset="0"/>
                          <a:cs typeface="Arial" panose="020B0604020202020204" pitchFamily="34" charset="0"/>
                        </a:rPr>
                        <a:t>trường</a:t>
                      </a:r>
                      <a:r>
                        <a:rPr lang="vi-VN" sz="2600" dirty="0">
                          <a:solidFill>
                            <a:srgbClr val="0000F2"/>
                          </a:solidFill>
                          <a:effectLst/>
                          <a:latin typeface="Arial" panose="020B0604020202020204" pitchFamily="34" charset="0"/>
                          <a:cs typeface="Arial" panose="020B0604020202020204" pitchFamily="34" charset="0"/>
                        </a:rPr>
                        <a:t> trong nước và</a:t>
                      </a:r>
                      <a:r>
                        <a:rPr lang="en-US" sz="2600" dirty="0">
                          <a:solidFill>
                            <a:srgbClr val="0000F2"/>
                          </a:solidFill>
                          <a:effectLst/>
                          <a:latin typeface="Arial" panose="020B0604020202020204" pitchFamily="34" charset="0"/>
                          <a:cs typeface="Arial" panose="020B0604020202020204" pitchFamily="34" charset="0"/>
                        </a:rPr>
                        <a:t> </a:t>
                      </a:r>
                      <a:r>
                        <a:rPr lang="en-US" sz="2600" dirty="0" err="1">
                          <a:solidFill>
                            <a:srgbClr val="0000F2"/>
                          </a:solidFill>
                          <a:effectLst/>
                          <a:latin typeface="Arial" panose="020B0604020202020204" pitchFamily="34" charset="0"/>
                          <a:cs typeface="Arial" panose="020B0604020202020204" pitchFamily="34" charset="0"/>
                        </a:rPr>
                        <a:t>xuất</a:t>
                      </a:r>
                      <a:r>
                        <a:rPr lang="en-US" sz="2600" dirty="0">
                          <a:solidFill>
                            <a:srgbClr val="0000F2"/>
                          </a:solidFill>
                          <a:effectLst/>
                          <a:latin typeface="Arial" panose="020B0604020202020204" pitchFamily="34" charset="0"/>
                          <a:cs typeface="Arial" panose="020B0604020202020204" pitchFamily="34" charset="0"/>
                        </a:rPr>
                        <a:t> </a:t>
                      </a:r>
                      <a:r>
                        <a:rPr lang="en-US" sz="2600" dirty="0" err="1">
                          <a:solidFill>
                            <a:srgbClr val="0000F2"/>
                          </a:solidFill>
                          <a:effectLst/>
                          <a:latin typeface="Arial" panose="020B0604020202020204" pitchFamily="34" charset="0"/>
                          <a:cs typeface="Arial" panose="020B0604020202020204" pitchFamily="34" charset="0"/>
                        </a:rPr>
                        <a:t>khẩu</a:t>
                      </a:r>
                      <a:r>
                        <a:rPr lang="en-US" sz="2600" dirty="0">
                          <a:solidFill>
                            <a:srgbClr val="0000F2"/>
                          </a:solidFill>
                          <a:effectLst/>
                          <a:latin typeface="Arial" panose="020B0604020202020204" pitchFamily="34" charset="0"/>
                          <a:cs typeface="Arial" panose="020B0604020202020204" pitchFamily="34" charset="0"/>
                        </a:rPr>
                        <a:t> </a:t>
                      </a:r>
                      <a:endParaRPr lang="en-US" sz="2600" dirty="0">
                        <a:solidFill>
                          <a:srgbClr val="0000F2"/>
                        </a:solidFill>
                        <a:effectLst/>
                        <a:latin typeface="Arial" panose="020B0604020202020204" pitchFamily="34" charset="0"/>
                        <a:ea typeface="Calibri" panose="020F0502020204030204" pitchFamily="34" charset="0"/>
                        <a:cs typeface="Arial" panose="020B0604020202020204" pitchFamily="34" charset="0"/>
                      </a:endParaRPr>
                    </a:p>
                  </a:txBody>
                  <a:tcPr marL="6985" marR="6985" marT="6985" marB="0" anchor="ctr">
                    <a:solidFill>
                      <a:schemeClr val="bg1"/>
                    </a:solidFill>
                  </a:tcPr>
                </a:tc>
                <a:extLst>
                  <a:ext uri="{0D108BD9-81ED-4DB2-BD59-A6C34878D82A}">
                    <a16:rowId xmlns:a16="http://schemas.microsoft.com/office/drawing/2014/main" val="865182897"/>
                  </a:ext>
                </a:extLst>
              </a:tr>
              <a:tr h="803211">
                <a:tc>
                  <a:txBody>
                    <a:bodyPr/>
                    <a:lstStyle/>
                    <a:p>
                      <a:pPr marL="0" marR="0">
                        <a:lnSpc>
                          <a:spcPts val="2500"/>
                        </a:lnSpc>
                        <a:spcBef>
                          <a:spcPts val="300"/>
                        </a:spcBef>
                        <a:spcAft>
                          <a:spcPts val="300"/>
                        </a:spcAft>
                      </a:pPr>
                      <a:r>
                        <a:rPr lang="vi-VN" sz="2600" dirty="0">
                          <a:effectLst/>
                          <a:latin typeface="Arial" panose="020B0604020202020204" pitchFamily="34" charset="0"/>
                          <a:cs typeface="Arial" panose="020B0604020202020204" pitchFamily="34" charset="0"/>
                        </a:rPr>
                        <a:t>Phân khúc </a:t>
                      </a:r>
                      <a:endParaRPr lang="en-US" sz="2600" dirty="0">
                        <a:effectLst/>
                        <a:latin typeface="Arial" panose="020B0604020202020204" pitchFamily="34" charset="0"/>
                        <a:cs typeface="Arial" panose="020B0604020202020204" pitchFamily="34" charset="0"/>
                      </a:endParaRPr>
                    </a:p>
                    <a:p>
                      <a:pPr marL="0" marR="0">
                        <a:lnSpc>
                          <a:spcPts val="2500"/>
                        </a:lnSpc>
                        <a:spcBef>
                          <a:spcPts val="300"/>
                        </a:spcBef>
                        <a:spcAft>
                          <a:spcPts val="300"/>
                        </a:spcAft>
                      </a:pPr>
                      <a:r>
                        <a:rPr lang="vi-VN" sz="2600" dirty="0">
                          <a:effectLst/>
                          <a:latin typeface="Arial" panose="020B0604020202020204" pitchFamily="34" charset="0"/>
                          <a:cs typeface="Arial" panose="020B0604020202020204" pitchFamily="34" charset="0"/>
                        </a:rPr>
                        <a:t>thị trường</a:t>
                      </a:r>
                      <a:endParaRPr lang="en-US" sz="2600" dirty="0">
                        <a:solidFill>
                          <a:srgbClr val="000000"/>
                        </a:solidFill>
                        <a:effectLst/>
                        <a:latin typeface="Arial" panose="020B0604020202020204" pitchFamily="34" charset="0"/>
                        <a:ea typeface="Calibri" panose="020F0502020204030204" pitchFamily="34" charset="0"/>
                        <a:cs typeface="Arial" panose="020B0604020202020204" pitchFamily="34" charset="0"/>
                      </a:endParaRPr>
                    </a:p>
                  </a:txBody>
                  <a:tcPr marL="6985" marR="6985" marT="6985" marB="0" anchor="ctr"/>
                </a:tc>
                <a:tc>
                  <a:txBody>
                    <a:bodyPr/>
                    <a:lstStyle/>
                    <a:p>
                      <a:pPr marL="0" marR="0">
                        <a:lnSpc>
                          <a:spcPts val="3000"/>
                        </a:lnSpc>
                        <a:spcBef>
                          <a:spcPts val="300"/>
                        </a:spcBef>
                        <a:spcAft>
                          <a:spcPts val="300"/>
                        </a:spcAft>
                      </a:pPr>
                      <a:r>
                        <a:rPr lang="vi-VN" sz="2600" dirty="0">
                          <a:effectLst/>
                          <a:latin typeface="Arial" panose="020B0604020202020204" pitchFamily="34" charset="0"/>
                          <a:cs typeface="Arial" panose="020B0604020202020204" pitchFamily="34" charset="0"/>
                        </a:rPr>
                        <a:t>Giữ vững chất lượng trong phân khúc công trình và phân khúc chất lượng cao; </a:t>
                      </a:r>
                      <a:endParaRPr lang="en-US" sz="2600" dirty="0">
                        <a:solidFill>
                          <a:srgbClr val="000000"/>
                        </a:solidFill>
                        <a:effectLst/>
                        <a:latin typeface="Arial" panose="020B0604020202020204" pitchFamily="34" charset="0"/>
                        <a:ea typeface="Calibri" panose="020F0502020204030204" pitchFamily="34" charset="0"/>
                        <a:cs typeface="Arial" panose="020B0604020202020204" pitchFamily="34" charset="0"/>
                      </a:endParaRPr>
                    </a:p>
                  </a:txBody>
                  <a:tcPr marL="6985" marR="6985" marT="6985" marB="0" anchor="ctr"/>
                </a:tc>
                <a:extLst>
                  <a:ext uri="{0D108BD9-81ED-4DB2-BD59-A6C34878D82A}">
                    <a16:rowId xmlns:a16="http://schemas.microsoft.com/office/drawing/2014/main" val="1053264447"/>
                  </a:ext>
                </a:extLst>
              </a:tr>
            </a:tbl>
          </a:graphicData>
        </a:graphic>
      </p:graphicFrame>
    </p:spTree>
    <p:extLst>
      <p:ext uri="{BB962C8B-B14F-4D97-AF65-F5344CB8AC3E}">
        <p14:creationId xmlns:p14="http://schemas.microsoft.com/office/powerpoint/2010/main" val="118628944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4189</TotalTime>
  <Words>2372</Words>
  <Application>Microsoft Office PowerPoint</Application>
  <PresentationFormat>Widescreen</PresentationFormat>
  <Paragraphs>268</Paragraphs>
  <Slides>20</Slides>
  <Notes>0</Notes>
  <HiddenSlides>0</HiddenSlides>
  <MMClips>0</MMClips>
  <ScaleCrop>false</ScaleCrop>
  <HeadingPairs>
    <vt:vector size="6" baseType="variant">
      <vt:variant>
        <vt:lpstr>Fonts Used</vt:lpstr>
      </vt:variant>
      <vt:variant>
        <vt:i4>11</vt:i4>
      </vt:variant>
      <vt:variant>
        <vt:lpstr>Theme</vt:lpstr>
      </vt:variant>
      <vt:variant>
        <vt:i4>1</vt:i4>
      </vt:variant>
      <vt:variant>
        <vt:lpstr>Slide Titles</vt:lpstr>
      </vt:variant>
      <vt:variant>
        <vt:i4>20</vt:i4>
      </vt:variant>
    </vt:vector>
  </HeadingPairs>
  <TitlesOfParts>
    <vt:vector size="32" baseType="lpstr">
      <vt:lpstr>Batang</vt:lpstr>
      <vt:lpstr>MS PGothic</vt:lpstr>
      <vt:lpstr>Arial</vt:lpstr>
      <vt:lpstr>Arial Unicode MS</vt:lpstr>
      <vt:lpstr>Calibri</vt:lpstr>
      <vt:lpstr>Calibri Light</vt:lpstr>
      <vt:lpstr>DejaVu Sans Condensed</vt:lpstr>
      <vt:lpstr>Palatino Linotype</vt:lpstr>
      <vt:lpstr>Times New Roman</vt:lpstr>
      <vt:lpstr>Wingdings</vt:lpstr>
      <vt:lpstr>Wingdings 2</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Dell</dc:creator>
  <cp:lastModifiedBy>Admin</cp:lastModifiedBy>
  <cp:revision>224</cp:revision>
  <dcterms:created xsi:type="dcterms:W3CDTF">2019-03-28T00:22:22Z</dcterms:created>
  <dcterms:modified xsi:type="dcterms:W3CDTF">2023-07-11T09:38:49Z</dcterms:modified>
</cp:coreProperties>
</file>